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0" r:id="rId3"/>
    <p:sldId id="298" r:id="rId4"/>
    <p:sldId id="299" r:id="rId5"/>
    <p:sldId id="288" r:id="rId6"/>
    <p:sldId id="300" r:id="rId7"/>
    <p:sldId id="301" r:id="rId8"/>
    <p:sldId id="302" r:id="rId9"/>
    <p:sldId id="289" r:id="rId10"/>
    <p:sldId id="303" r:id="rId11"/>
    <p:sldId id="284" r:id="rId12"/>
    <p:sldId id="290" r:id="rId13"/>
    <p:sldId id="265" r:id="rId14"/>
    <p:sldId id="309" r:id="rId15"/>
    <p:sldId id="308" r:id="rId16"/>
    <p:sldId id="307" r:id="rId17"/>
    <p:sldId id="306" r:id="rId18"/>
    <p:sldId id="310" r:id="rId19"/>
    <p:sldId id="278" r:id="rId20"/>
    <p:sldId id="311" r:id="rId21"/>
    <p:sldId id="279" r:id="rId22"/>
    <p:sldId id="312" r:id="rId23"/>
    <p:sldId id="296" r:id="rId24"/>
    <p:sldId id="305" r:id="rId25"/>
    <p:sldId id="304" r:id="rId26"/>
    <p:sldId id="258" r:id="rId27"/>
    <p:sldId id="293"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9E1FF"/>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C69C4-E8E8-4570-9131-935B6B8F1203}" v="141" dt="2023-10-16T16:08:41.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69492" autoAdjust="0"/>
  </p:normalViewPr>
  <p:slideViewPr>
    <p:cSldViewPr snapToGrid="0">
      <p:cViewPr varScale="1">
        <p:scale>
          <a:sx n="63" d="100"/>
          <a:sy n="63" d="100"/>
        </p:scale>
        <p:origin x="1243" y="67"/>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F6AD2E8-C84E-4487-8DBF-92B58597E6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0D1D08B-3721-407E-9A4F-483D03CCC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6FAD2-AD1C-4CAC-9746-58D3A7E99AB4}" type="datetimeFigureOut">
              <a:rPr lang="fr-FR" smtClean="0"/>
              <a:t>16/10/2023</a:t>
            </a:fld>
            <a:endParaRPr lang="fr-FR"/>
          </a:p>
        </p:txBody>
      </p:sp>
      <p:sp>
        <p:nvSpPr>
          <p:cNvPr id="4" name="Espace réservé du pied de page 3">
            <a:extLst>
              <a:ext uri="{FF2B5EF4-FFF2-40B4-BE49-F238E27FC236}">
                <a16:creationId xmlns:a16="http://schemas.microsoft.com/office/drawing/2014/main" id="{4E33F18C-F5D1-4233-94A5-08B2B3A119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9A3BEF5-CCF8-4EB2-BE95-9EC2D2AFD3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E69D30-C2E4-4CCC-B74A-E6CBF0173AA9}" type="slidenum">
              <a:rPr lang="fr-FR" smtClean="0"/>
              <a:t>‹N°›</a:t>
            </a:fld>
            <a:endParaRPr lang="fr-FR"/>
          </a:p>
        </p:txBody>
      </p:sp>
    </p:spTree>
    <p:extLst>
      <p:ext uri="{BB962C8B-B14F-4D97-AF65-F5344CB8AC3E}">
        <p14:creationId xmlns:p14="http://schemas.microsoft.com/office/powerpoint/2010/main" val="2938718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8724C-4082-4A62-9CB8-290F4BA50CE1}" type="datetimeFigureOut">
              <a:rPr lang="fr-FR" smtClean="0"/>
              <a:t>16/10/2023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13063-CB90-49EF-B8C9-CA492ED8AB96}" type="slidenum">
              <a:rPr lang="fr-FR" smtClean="0"/>
              <a:t>‹N°›</a:t>
            </a:fld>
            <a:endParaRPr lang="fr-FR"/>
          </a:p>
        </p:txBody>
      </p:sp>
    </p:spTree>
    <p:extLst>
      <p:ext uri="{BB962C8B-B14F-4D97-AF65-F5344CB8AC3E}">
        <p14:creationId xmlns:p14="http://schemas.microsoft.com/office/powerpoint/2010/main" val="269752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L’objet</a:t>
            </a:r>
            <a:r>
              <a:rPr lang="en-US" dirty="0"/>
              <a:t> de </a:t>
            </a:r>
            <a:r>
              <a:rPr lang="en-US" dirty="0" err="1"/>
              <a:t>notre</a:t>
            </a:r>
            <a:r>
              <a:rPr lang="en-US" dirty="0"/>
              <a:t> contribution </a:t>
            </a:r>
            <a:r>
              <a:rPr lang="en-US" dirty="0" err="1"/>
              <a:t>est</a:t>
            </a:r>
            <a:r>
              <a:rPr lang="en-US" dirty="0"/>
              <a:t> </a:t>
            </a:r>
            <a:r>
              <a:rPr lang="en-US" dirty="0" err="1"/>
              <a:t>essentiellement</a:t>
            </a:r>
            <a:r>
              <a:rPr lang="en-US" dirty="0"/>
              <a:t> </a:t>
            </a:r>
            <a:r>
              <a:rPr lang="en-US" dirty="0" err="1"/>
              <a:t>méthodologique</a:t>
            </a:r>
            <a:r>
              <a:rPr lang="en-US" dirty="0"/>
              <a:t> et vise à </a:t>
            </a:r>
            <a:r>
              <a:rPr lang="en-US" dirty="0" err="1"/>
              <a:t>interroger</a:t>
            </a:r>
            <a:r>
              <a:rPr lang="en-US" dirty="0"/>
              <a:t> </a:t>
            </a:r>
            <a:r>
              <a:rPr lang="en-US" dirty="0" err="1"/>
              <a:t>l’intérêt</a:t>
            </a:r>
            <a:r>
              <a:rPr lang="en-US" dirty="0"/>
              <a:t> du concept de service </a:t>
            </a:r>
            <a:r>
              <a:rPr lang="en-US" dirty="0" err="1"/>
              <a:t>écosystémique</a:t>
            </a:r>
            <a:r>
              <a:rPr lang="en-US" dirty="0"/>
              <a:t> (SE) dans le context du </a:t>
            </a:r>
            <a:r>
              <a:rPr lang="en-US" dirty="0" err="1"/>
              <a:t>développement</a:t>
            </a:r>
            <a:r>
              <a:rPr lang="en-US" dirty="0"/>
              <a:t> de </a:t>
            </a:r>
            <a:r>
              <a:rPr lang="en-US" dirty="0" err="1"/>
              <a:t>l’éolien</a:t>
            </a:r>
            <a:r>
              <a:rPr lang="en-US" dirty="0"/>
              <a:t> </a:t>
            </a:r>
            <a:r>
              <a:rPr lang="en-US" dirty="0" err="1"/>
              <a:t>en</a:t>
            </a:r>
            <a:r>
              <a:rPr lang="en-US" dirty="0"/>
              <a:t> </a:t>
            </a:r>
            <a:r>
              <a:rPr lang="en-US" dirty="0" err="1"/>
              <a:t>mer</a:t>
            </a:r>
            <a:r>
              <a:rPr lang="en-US" dirty="0"/>
              <a:t> </a:t>
            </a:r>
            <a:r>
              <a:rPr lang="en-US" dirty="0" err="1"/>
              <a:t>en</a:t>
            </a:r>
            <a:r>
              <a:rPr lang="en-US" dirty="0"/>
              <a:t> France. </a:t>
            </a:r>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a:t>
            </a:fld>
            <a:endParaRPr lang="fr-FR"/>
          </a:p>
        </p:txBody>
      </p:sp>
    </p:spTree>
    <p:extLst>
      <p:ext uri="{BB962C8B-B14F-4D97-AF65-F5344CB8AC3E}">
        <p14:creationId xmlns:p14="http://schemas.microsoft.com/office/powerpoint/2010/main" val="188286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Face à </a:t>
            </a:r>
            <a:r>
              <a:rPr lang="en-US" dirty="0" err="1"/>
              <a:t>tous</a:t>
            </a:r>
            <a:r>
              <a:rPr lang="en-US" dirty="0"/>
              <a:t> </a:t>
            </a:r>
            <a:r>
              <a:rPr lang="en-US" dirty="0" err="1"/>
              <a:t>ces</a:t>
            </a:r>
            <a:r>
              <a:rPr lang="en-US" dirty="0"/>
              <a:t> </a:t>
            </a:r>
            <a:r>
              <a:rPr lang="en-US" dirty="0" err="1"/>
              <a:t>questionnements</a:t>
            </a:r>
            <a:r>
              <a:rPr lang="en-US" dirty="0"/>
              <a:t>, nous </a:t>
            </a:r>
            <a:r>
              <a:rPr lang="en-US" dirty="0" err="1"/>
              <a:t>avons</a:t>
            </a:r>
            <a:r>
              <a:rPr lang="en-US" dirty="0"/>
              <a:t> </a:t>
            </a:r>
            <a:r>
              <a:rPr lang="en-US" dirty="0" err="1"/>
              <a:t>émis</a:t>
            </a:r>
            <a:r>
              <a:rPr lang="en-US" dirty="0"/>
              <a:t> </a:t>
            </a:r>
            <a:r>
              <a:rPr lang="en-US" dirty="0" err="1"/>
              <a:t>l’hypothèse</a:t>
            </a:r>
            <a:r>
              <a:rPr lang="en-US" dirty="0"/>
              <a:t> que le concept de SE, </a:t>
            </a:r>
            <a:r>
              <a:rPr lang="en-US" dirty="0" err="1"/>
              <a:t>en</a:t>
            </a:r>
            <a:r>
              <a:rPr lang="en-US" dirty="0"/>
              <a:t> tant </a:t>
            </a:r>
            <a:r>
              <a:rPr lang="en-US" dirty="0" err="1"/>
              <a:t>qu’outil</a:t>
            </a:r>
            <a:r>
              <a:rPr lang="en-US" dirty="0"/>
              <a:t> </a:t>
            </a:r>
            <a:r>
              <a:rPr lang="en-US" dirty="0" err="1"/>
              <a:t>interdisciplinaire</a:t>
            </a:r>
            <a:r>
              <a:rPr lang="en-US" dirty="0"/>
              <a:t> </a:t>
            </a:r>
            <a:r>
              <a:rPr lang="en-US" dirty="0" err="1"/>
              <a:t>pourrait</a:t>
            </a:r>
            <a:r>
              <a:rPr lang="en-US" dirty="0"/>
              <a:t> aider à </a:t>
            </a:r>
            <a:r>
              <a:rPr lang="en-US" dirty="0" err="1"/>
              <a:t>spatialiser</a:t>
            </a:r>
            <a:r>
              <a:rPr lang="en-US" dirty="0"/>
              <a:t> les </a:t>
            </a:r>
            <a:r>
              <a:rPr lang="en-US" dirty="0" err="1"/>
              <a:t>enjeux</a:t>
            </a:r>
            <a:r>
              <a:rPr lang="en-US" dirty="0"/>
              <a:t> </a:t>
            </a:r>
            <a:r>
              <a:rPr lang="en-US" dirty="0" err="1"/>
              <a:t>locaux</a:t>
            </a:r>
            <a:r>
              <a:rPr lang="en-US" dirty="0"/>
              <a:t> dans le context du </a:t>
            </a:r>
            <a:r>
              <a:rPr lang="en-US" dirty="0" err="1"/>
              <a:t>développement</a:t>
            </a:r>
            <a:r>
              <a:rPr lang="en-US" dirty="0"/>
              <a:t> des </a:t>
            </a:r>
            <a:r>
              <a:rPr lang="en-US" dirty="0" err="1"/>
              <a:t>énergies</a:t>
            </a:r>
            <a:r>
              <a:rPr lang="en-US" dirty="0"/>
              <a:t> marines </a:t>
            </a:r>
            <a:r>
              <a:rPr lang="en-US" dirty="0" err="1"/>
              <a:t>en</a:t>
            </a:r>
            <a:r>
              <a:rPr lang="en-US" dirty="0"/>
              <a:t> mer. </a:t>
            </a:r>
          </a:p>
          <a:p>
            <a:endParaRPr lang="en-US" dirty="0"/>
          </a:p>
          <a:p>
            <a:r>
              <a:rPr lang="en-US" dirty="0"/>
              <a:t>Ce qui nous </a:t>
            </a:r>
            <a:r>
              <a:rPr lang="en-US" dirty="0" err="1"/>
              <a:t>amène</a:t>
            </a:r>
            <a:r>
              <a:rPr lang="en-US" dirty="0"/>
              <a:t> à </a:t>
            </a:r>
            <a:r>
              <a:rPr lang="en-US" dirty="0" err="1"/>
              <a:t>réflechir</a:t>
            </a:r>
            <a:r>
              <a:rPr lang="en-US" dirty="0"/>
              <a:t> </a:t>
            </a:r>
            <a:r>
              <a:rPr lang="en-US" dirty="0" err="1"/>
              <a:t>en</a:t>
            </a:r>
            <a:r>
              <a:rPr lang="en-US" dirty="0"/>
              <a:t> quoi le concept de SE </a:t>
            </a:r>
            <a:r>
              <a:rPr lang="en-US" dirty="0" err="1"/>
              <a:t>pourrait</a:t>
            </a:r>
            <a:r>
              <a:rPr lang="en-US" dirty="0"/>
              <a:t> </a:t>
            </a:r>
            <a:r>
              <a:rPr lang="en-US" dirty="0" err="1"/>
              <a:t>être</a:t>
            </a:r>
            <a:r>
              <a:rPr lang="en-US" dirty="0"/>
              <a:t> utile à la planification maritime dans le context du </a:t>
            </a:r>
            <a:r>
              <a:rPr lang="en-US" dirty="0" err="1"/>
              <a:t>développement</a:t>
            </a:r>
            <a:r>
              <a:rPr lang="en-US" dirty="0"/>
              <a:t> des </a:t>
            </a:r>
            <a:r>
              <a:rPr lang="en-US" dirty="0" err="1"/>
              <a:t>énergies</a:t>
            </a:r>
            <a:r>
              <a:rPr lang="en-US" dirty="0"/>
              <a:t> marines. </a:t>
            </a:r>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10</a:t>
            </a:fld>
            <a:endParaRPr lang="fr-FR"/>
          </a:p>
        </p:txBody>
      </p:sp>
    </p:spTree>
    <p:extLst>
      <p:ext uri="{BB962C8B-B14F-4D97-AF65-F5344CB8AC3E}">
        <p14:creationId xmlns:p14="http://schemas.microsoft.com/office/powerpoint/2010/main" val="14146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répondre à cette question, dans notre communication d’aujourd’hui, nous présenterons 3 points méthodologiques importants pour appliquer le concept dans le contexte de la MSP et discuterons de ces intérêts et limites. </a:t>
            </a:r>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11</a:t>
            </a:fld>
            <a:endParaRPr lang="fr-FR"/>
          </a:p>
        </p:txBody>
      </p:sp>
    </p:spTree>
    <p:extLst>
      <p:ext uri="{BB962C8B-B14F-4D97-AF65-F5344CB8AC3E}">
        <p14:creationId xmlns:p14="http://schemas.microsoft.com/office/powerpoint/2010/main" val="363434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Une des principals utilization du concept de SE </a:t>
            </a:r>
            <a:r>
              <a:rPr lang="en-US" dirty="0" err="1"/>
              <a:t>est</a:t>
            </a:r>
            <a:r>
              <a:rPr lang="en-US" dirty="0"/>
              <a:t> </a:t>
            </a:r>
            <a:r>
              <a:rPr lang="en-US" dirty="0" err="1"/>
              <a:t>en</a:t>
            </a:r>
            <a:r>
              <a:rPr lang="en-US" dirty="0"/>
              <a:t> tant </a:t>
            </a:r>
            <a:r>
              <a:rPr lang="en-US" dirty="0" err="1"/>
              <a:t>qu’outil</a:t>
            </a:r>
            <a:r>
              <a:rPr lang="en-US" dirty="0"/>
              <a:t> de comprehension des relations sociétés-</a:t>
            </a:r>
            <a:r>
              <a:rPr lang="en-US" dirty="0" err="1"/>
              <a:t>écosystèmes</a:t>
            </a:r>
            <a:r>
              <a:rPr lang="en-US" dirty="0"/>
              <a:t>. </a:t>
            </a:r>
          </a:p>
          <a:p>
            <a:endParaRPr lang="en-US" dirty="0"/>
          </a:p>
          <a:p>
            <a:r>
              <a:rPr lang="en-US" dirty="0"/>
              <a:t>Vu d’un point de </a:t>
            </a:r>
            <a:r>
              <a:rPr lang="en-US" dirty="0" err="1"/>
              <a:t>vue</a:t>
            </a:r>
            <a:r>
              <a:rPr lang="en-US" dirty="0"/>
              <a:t> spatial, </a:t>
            </a:r>
            <a:r>
              <a:rPr lang="en-US" dirty="0" err="1"/>
              <a:t>cette</a:t>
            </a:r>
            <a:r>
              <a:rPr lang="en-US" dirty="0"/>
              <a:t> comprehension des relations sociétés-</a:t>
            </a:r>
            <a:r>
              <a:rPr lang="en-US" dirty="0" err="1"/>
              <a:t>écosystèmes</a:t>
            </a:r>
            <a:r>
              <a:rPr lang="en-US" dirty="0"/>
              <a:t> </a:t>
            </a:r>
            <a:r>
              <a:rPr lang="en-US" dirty="0" err="1"/>
              <a:t>peut</a:t>
            </a:r>
            <a:r>
              <a:rPr lang="en-US" dirty="0"/>
              <a:t> </a:t>
            </a:r>
            <a:r>
              <a:rPr lang="en-US" dirty="0" err="1"/>
              <a:t>être</a:t>
            </a:r>
            <a:r>
              <a:rPr lang="en-US" dirty="0"/>
              <a:t> </a:t>
            </a:r>
            <a:r>
              <a:rPr lang="en-US" dirty="0" err="1"/>
              <a:t>étudiée</a:t>
            </a:r>
            <a:r>
              <a:rPr lang="en-US" dirty="0"/>
              <a:t> au regard de la localization des </a:t>
            </a:r>
            <a:r>
              <a:rPr lang="en-US" dirty="0" err="1"/>
              <a:t>aires</a:t>
            </a:r>
            <a:r>
              <a:rPr lang="en-US" dirty="0"/>
              <a:t> de production </a:t>
            </a:r>
            <a:r>
              <a:rPr lang="en-US" dirty="0" err="1"/>
              <a:t>en</a:t>
            </a:r>
            <a:r>
              <a:rPr lang="en-US" dirty="0"/>
              <a:t> service et des </a:t>
            </a:r>
            <a:r>
              <a:rPr lang="en-US" dirty="0" err="1"/>
              <a:t>aires</a:t>
            </a:r>
            <a:r>
              <a:rPr lang="en-US" dirty="0"/>
              <a:t> de benefice.</a:t>
            </a:r>
          </a:p>
          <a:p>
            <a:endParaRPr lang="en-US" dirty="0"/>
          </a:p>
          <a:p>
            <a:r>
              <a:rPr lang="en-US" dirty="0"/>
              <a:t>On observe </a:t>
            </a:r>
            <a:r>
              <a:rPr lang="en-US" dirty="0" err="1"/>
              <a:t>alors</a:t>
            </a:r>
            <a:r>
              <a:rPr lang="en-US" dirty="0"/>
              <a:t> 5 grands types de services </a:t>
            </a:r>
            <a:r>
              <a:rPr lang="en-US" dirty="0" err="1"/>
              <a:t>écosystémiques</a:t>
            </a:r>
            <a:r>
              <a:rPr lang="en-US" dirty="0"/>
              <a:t>. </a:t>
            </a:r>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12</a:t>
            </a:fld>
            <a:endParaRPr lang="fr-FR"/>
          </a:p>
        </p:txBody>
      </p:sp>
    </p:spTree>
    <p:extLst>
      <p:ext uri="{BB962C8B-B14F-4D97-AF65-F5344CB8AC3E}">
        <p14:creationId xmlns:p14="http://schemas.microsoft.com/office/powerpoint/2010/main" val="1083718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services écosystémiques dit « d’extraction in situ », qui regroupent des SE où les aires de fourniture et de demande sont confondues et impliquent une extraction des ressources de l’écosystème. Il s’agit de tous les services impliquant une exploitation des ressources des écosystèmes à des fins nutritionnelles ou matérielles.</a:t>
            </a:r>
          </a:p>
          <a:p>
            <a:endParaRPr lang="fr-FR" dirty="0"/>
          </a:p>
          <a:p>
            <a:endParaRPr lang="fr-FR" dirty="0"/>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13</a:t>
            </a:fld>
            <a:endParaRPr lang="fr-FR"/>
          </a:p>
        </p:txBody>
      </p:sp>
    </p:spTree>
    <p:extLst>
      <p:ext uri="{BB962C8B-B14F-4D97-AF65-F5344CB8AC3E}">
        <p14:creationId xmlns:p14="http://schemas.microsoft.com/office/powerpoint/2010/main" val="409920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deuxième type de SE nécessite des infrastructures anthropiques fixes pour acheminer le SE depuis les aires où il est exploité jusqu’aux aires où il est consommé.  Sont concernés essentiellement des SE abiotiques liés à l’exploitation de l’eau, du vent pour la production énergétique ou le transport.</a:t>
            </a:r>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14</a:t>
            </a:fld>
            <a:endParaRPr lang="fr-FR"/>
          </a:p>
        </p:txBody>
      </p:sp>
    </p:spTree>
    <p:extLst>
      <p:ext uri="{BB962C8B-B14F-4D97-AF65-F5344CB8AC3E}">
        <p14:creationId xmlns:p14="http://schemas.microsoft.com/office/powerpoint/2010/main" val="181074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troisième catégorie, à l’inverse, le SE </a:t>
            </a:r>
            <a:r>
              <a:rPr lang="fr-FR" dirty="0" err="1"/>
              <a:t>se</a:t>
            </a:r>
            <a:r>
              <a:rPr lang="fr-FR" dirty="0"/>
              <a:t> diffuse dans l’espace à partir d’un point donné. Les aires de demande situées dans les zones affectées par le SE sont alors favorisées. Ces SE regroupent généralement des SE basés sur des fonctionnements écologiques précis. Ces SE ont un rôle de soutien aux autres catégories de SE, tels que les SE de maintenance des habitats. </a:t>
            </a:r>
          </a:p>
          <a:p>
            <a:endParaRPr lang="fr-FR" dirty="0"/>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15</a:t>
            </a:fld>
            <a:endParaRPr lang="fr-FR"/>
          </a:p>
        </p:txBody>
      </p:sp>
    </p:spTree>
    <p:extLst>
      <p:ext uri="{BB962C8B-B14F-4D97-AF65-F5344CB8AC3E}">
        <p14:creationId xmlns:p14="http://schemas.microsoft.com/office/powerpoint/2010/main" val="259177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catégorie suivante concernent des SE </a:t>
            </a:r>
            <a:r>
              <a:rPr lang="fr-FR" dirty="0" err="1"/>
              <a:t>dépenrant</a:t>
            </a:r>
            <a:r>
              <a:rPr lang="fr-FR" dirty="0"/>
              <a:t> du déplacement des consommateurs et usagers depuis les aires de demande vers les aires de fourniture. Contrairement à la première catégorie, aucune ressource n’est </a:t>
            </a:r>
            <a:r>
              <a:rPr lang="fr-FR" dirty="0" err="1"/>
              <a:t>extraicte</a:t>
            </a:r>
            <a:r>
              <a:rPr lang="fr-FR" dirty="0"/>
              <a:t> du milieu et ce sont ici les consommateurs qui se déplacent au service, et non les bénéficiaires de premier ordre. Les conditions d’accès à ces services sont alors très importantes. </a:t>
            </a:r>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16</a:t>
            </a:fld>
            <a:endParaRPr lang="fr-FR"/>
          </a:p>
        </p:txBody>
      </p:sp>
    </p:spTree>
    <p:extLst>
      <p:ext uri="{BB962C8B-B14F-4D97-AF65-F5344CB8AC3E}">
        <p14:creationId xmlns:p14="http://schemas.microsoft.com/office/powerpoint/2010/main" val="2020851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Enfin, la dernière catégorie concerne des SE déterminés par des processus </a:t>
            </a:r>
            <a:r>
              <a:rPr lang="fr-FR" dirty="0" err="1"/>
              <a:t>bio-physiques</a:t>
            </a:r>
            <a:r>
              <a:rPr lang="fr-FR" dirty="0"/>
              <a:t> fournis par l’ensemble de l’écosystème et pouvant avoir une influence globale, telle que la régulation du climat. </a:t>
            </a:r>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17</a:t>
            </a:fld>
            <a:endParaRPr lang="fr-FR"/>
          </a:p>
        </p:txBody>
      </p:sp>
    </p:spTree>
    <p:extLst>
      <p:ext uri="{BB962C8B-B14F-4D97-AF65-F5344CB8AC3E}">
        <p14:creationId xmlns:p14="http://schemas.microsoft.com/office/powerpoint/2010/main" val="157191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partir de cette typologie, nous pouvons identifier un ensemble d’</a:t>
            </a:r>
            <a:r>
              <a:rPr lang="fr-FR" dirty="0" err="1"/>
              <a:t>indicaterus</a:t>
            </a:r>
            <a:r>
              <a:rPr lang="fr-FR" dirty="0"/>
              <a:t> spatialisés qui permettraient de rendre compte de l’influence des parcs éoliens en mer sur les SE. </a:t>
            </a:r>
          </a:p>
          <a:p>
            <a:endParaRPr lang="fr-FR" dirty="0"/>
          </a:p>
          <a:p>
            <a:r>
              <a:rPr lang="fr-FR" dirty="0"/>
              <a:t>Voici ici quelques exemples pour chacune de ces catégories. </a:t>
            </a:r>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18</a:t>
            </a:fld>
            <a:endParaRPr lang="fr-FR"/>
          </a:p>
        </p:txBody>
      </p:sp>
    </p:spTree>
    <p:extLst>
      <p:ext uri="{BB962C8B-B14F-4D97-AF65-F5344CB8AC3E}">
        <p14:creationId xmlns:p14="http://schemas.microsoft.com/office/powerpoint/2010/main" val="250581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a:t>
            </a:r>
            <a:r>
              <a:rPr lang="fr-FR" dirty="0" err="1"/>
              <a:t>dela</a:t>
            </a:r>
            <a:r>
              <a:rPr lang="fr-FR" dirty="0"/>
              <a:t> de ces application méthodologiques au concept de SE pour la planification maritime, une approche théorique nous semble intéressante à mentionner ici. </a:t>
            </a:r>
          </a:p>
          <a:p>
            <a:endParaRPr lang="fr-FR" dirty="0"/>
          </a:p>
          <a:p>
            <a:r>
              <a:rPr lang="fr-FR" dirty="0"/>
              <a:t>Spatialiser les impacts des parcs éoliens en mer sur les services pourrait nous apprendre sur l’emprise spatiale des impacts de l’éolien en mer et à mieux identifier à quelle échelle un parc éolien en mer et ses impacts doivent être pensé, étudiés et gérés. </a:t>
            </a:r>
          </a:p>
          <a:p>
            <a:endParaRPr lang="fr-FR" dirty="0"/>
          </a:p>
          <a:p>
            <a:r>
              <a:rPr lang="fr-FR" dirty="0"/>
              <a:t>De manière théorique, si l’on représente un parc fictif au large d’une côte urbanisée et reliée à la terre par un </a:t>
            </a:r>
            <a:r>
              <a:rPr lang="fr-FR" dirty="0" err="1"/>
              <a:t>cable</a:t>
            </a:r>
            <a:r>
              <a:rPr lang="fr-FR" dirty="0"/>
              <a:t>. Différentes aires d’influence du parc sur les écosystèmes et les activités humaines peuvent être identifiée. </a:t>
            </a:r>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19</a:t>
            </a:fld>
            <a:endParaRPr lang="fr-FR"/>
          </a:p>
        </p:txBody>
      </p:sp>
    </p:spTree>
    <p:extLst>
      <p:ext uri="{BB962C8B-B14F-4D97-AF65-F5344CB8AC3E}">
        <p14:creationId xmlns:p14="http://schemas.microsoft.com/office/powerpoint/2010/main" val="307344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En guise </a:t>
            </a:r>
            <a:r>
              <a:rPr lang="en-US" dirty="0" err="1"/>
              <a:t>d’introduction</a:t>
            </a:r>
            <a:r>
              <a:rPr lang="en-US" dirty="0"/>
              <a:t> au concept de SE, je </a:t>
            </a:r>
            <a:r>
              <a:rPr lang="en-US" dirty="0" err="1"/>
              <a:t>vous</a:t>
            </a:r>
            <a:r>
              <a:rPr lang="en-US" dirty="0"/>
              <a:t> </a:t>
            </a:r>
            <a:r>
              <a:rPr lang="en-US" dirty="0" err="1"/>
              <a:t>présente</a:t>
            </a:r>
            <a:r>
              <a:rPr lang="en-US" dirty="0"/>
              <a:t> les </a:t>
            </a:r>
            <a:r>
              <a:rPr lang="en-US" dirty="0" err="1"/>
              <a:t>résultats</a:t>
            </a:r>
            <a:r>
              <a:rPr lang="en-US" dirty="0"/>
              <a:t> </a:t>
            </a:r>
            <a:r>
              <a:rPr lang="en-US" dirty="0" err="1"/>
              <a:t>d’une</a:t>
            </a:r>
            <a:r>
              <a:rPr lang="en-US" dirty="0"/>
              <a:t> </a:t>
            </a:r>
            <a:r>
              <a:rPr lang="en-US" dirty="0" err="1"/>
              <a:t>précédente</a:t>
            </a:r>
            <a:r>
              <a:rPr lang="en-US" dirty="0"/>
              <a:t> étude </a:t>
            </a:r>
            <a:r>
              <a:rPr lang="en-US" dirty="0" err="1"/>
              <a:t>basée</a:t>
            </a:r>
            <a:r>
              <a:rPr lang="en-US" dirty="0"/>
              <a:t> sur </a:t>
            </a:r>
            <a:r>
              <a:rPr lang="en-US" dirty="0" err="1"/>
              <a:t>une</a:t>
            </a:r>
            <a:r>
              <a:rPr lang="en-US" dirty="0"/>
              <a:t> revue de la </a:t>
            </a:r>
            <a:r>
              <a:rPr lang="en-US" dirty="0" err="1"/>
              <a:t>littérature</a:t>
            </a:r>
            <a:r>
              <a:rPr lang="en-US" dirty="0"/>
              <a:t> et des </a:t>
            </a:r>
            <a:r>
              <a:rPr lang="en-US" dirty="0" err="1"/>
              <a:t>enquêtes</a:t>
            </a:r>
            <a:r>
              <a:rPr lang="en-US" dirty="0"/>
              <a:t> </a:t>
            </a:r>
            <a:r>
              <a:rPr lang="en-US" dirty="0" err="1"/>
              <a:t>auprès</a:t>
            </a:r>
            <a:r>
              <a:rPr lang="en-US" dirty="0"/>
              <a:t> </a:t>
            </a:r>
            <a:r>
              <a:rPr lang="en-US" dirty="0" err="1"/>
              <a:t>d’experts</a:t>
            </a:r>
            <a:r>
              <a:rPr lang="en-US" dirty="0"/>
              <a:t>, pour </a:t>
            </a:r>
            <a:r>
              <a:rPr lang="en-US" dirty="0" err="1"/>
              <a:t>estimer</a:t>
            </a:r>
            <a:r>
              <a:rPr lang="en-US" dirty="0"/>
              <a:t> les impacts de </a:t>
            </a:r>
            <a:r>
              <a:rPr lang="en-US" dirty="0" err="1"/>
              <a:t>l’éolien</a:t>
            </a:r>
            <a:r>
              <a:rPr lang="en-US" dirty="0"/>
              <a:t> </a:t>
            </a:r>
            <a:r>
              <a:rPr lang="en-US" dirty="0" err="1"/>
              <a:t>en</a:t>
            </a:r>
            <a:r>
              <a:rPr lang="en-US" dirty="0"/>
              <a:t> </a:t>
            </a:r>
            <a:r>
              <a:rPr lang="en-US" dirty="0" err="1"/>
              <a:t>mer</a:t>
            </a:r>
            <a:r>
              <a:rPr lang="en-US" dirty="0"/>
              <a:t> sur les SE. </a:t>
            </a:r>
          </a:p>
          <a:p>
            <a:endParaRPr lang="en-US" dirty="0"/>
          </a:p>
          <a:p>
            <a:r>
              <a:rPr lang="en-US" dirty="0"/>
              <a:t>Nous avions </a:t>
            </a:r>
            <a:r>
              <a:rPr lang="en-US" dirty="0" err="1"/>
              <a:t>alors</a:t>
            </a:r>
            <a:r>
              <a:rPr lang="en-US" dirty="0"/>
              <a:t> mis </a:t>
            </a:r>
            <a:r>
              <a:rPr lang="en-US" dirty="0" err="1"/>
              <a:t>en</a:t>
            </a:r>
            <a:r>
              <a:rPr lang="en-US" dirty="0"/>
              <a:t> </a:t>
            </a:r>
            <a:r>
              <a:rPr lang="en-US" dirty="0" err="1"/>
              <a:t>avant</a:t>
            </a:r>
            <a:r>
              <a:rPr lang="en-US" dirty="0"/>
              <a:t> </a:t>
            </a:r>
            <a:r>
              <a:rPr lang="en-US" dirty="0" err="1"/>
              <a:t>l’importance</a:t>
            </a:r>
            <a:r>
              <a:rPr lang="en-US" dirty="0"/>
              <a:t> de considerer </a:t>
            </a:r>
            <a:r>
              <a:rPr lang="en-US" dirty="0" err="1"/>
              <a:t>indépendamment</a:t>
            </a:r>
            <a:r>
              <a:rPr lang="en-US" dirty="0"/>
              <a:t> les phases de construction et de production des parcs </a:t>
            </a:r>
            <a:r>
              <a:rPr lang="en-US" dirty="0" err="1"/>
              <a:t>éoliens</a:t>
            </a:r>
            <a:r>
              <a:rPr lang="en-US" dirty="0"/>
              <a:t> </a:t>
            </a:r>
            <a:r>
              <a:rPr lang="en-US" dirty="0" err="1"/>
              <a:t>en</a:t>
            </a:r>
            <a:r>
              <a:rPr lang="en-US" dirty="0"/>
              <a:t> </a:t>
            </a:r>
            <a:r>
              <a:rPr lang="en-US" dirty="0" err="1"/>
              <a:t>mer</a:t>
            </a:r>
            <a:r>
              <a:rPr lang="en-US" dirty="0"/>
              <a:t> et identifier un ensemble </a:t>
            </a:r>
            <a:r>
              <a:rPr lang="en-US" dirty="0" err="1"/>
              <a:t>d’impacts</a:t>
            </a:r>
            <a:r>
              <a:rPr lang="en-US" dirty="0"/>
              <a:t> </a:t>
            </a:r>
            <a:r>
              <a:rPr lang="en-US" dirty="0" err="1"/>
              <a:t>significatifs</a:t>
            </a:r>
            <a:r>
              <a:rPr lang="en-US" dirty="0"/>
              <a:t> </a:t>
            </a:r>
            <a:r>
              <a:rPr lang="en-US" dirty="0" err="1"/>
              <a:t>entraînant</a:t>
            </a:r>
            <a:r>
              <a:rPr lang="en-US" dirty="0"/>
              <a:t> des </a:t>
            </a:r>
            <a:r>
              <a:rPr lang="en-US" dirty="0" err="1"/>
              <a:t>changements</a:t>
            </a:r>
            <a:r>
              <a:rPr lang="en-US" dirty="0"/>
              <a:t> </a:t>
            </a:r>
            <a:r>
              <a:rPr lang="en-US" dirty="0" err="1"/>
              <a:t>importants</a:t>
            </a:r>
            <a:r>
              <a:rPr lang="en-US" dirty="0"/>
              <a:t> sur les services </a:t>
            </a:r>
            <a:r>
              <a:rPr lang="en-US" dirty="0" err="1"/>
              <a:t>écosystémiques</a:t>
            </a:r>
            <a:r>
              <a:rPr lang="en-US" dirty="0"/>
              <a:t> dans </a:t>
            </a:r>
            <a:r>
              <a:rPr lang="en-US" dirty="0" err="1"/>
              <a:t>une</a:t>
            </a:r>
            <a:r>
              <a:rPr lang="en-US" dirty="0"/>
              <a:t> zone </a:t>
            </a:r>
            <a:r>
              <a:rPr lang="en-US" dirty="0" err="1"/>
              <a:t>occupée</a:t>
            </a:r>
            <a:r>
              <a:rPr lang="en-US" dirty="0"/>
              <a:t> par un parc </a:t>
            </a:r>
            <a:r>
              <a:rPr lang="en-US" dirty="0" err="1"/>
              <a:t>éolien</a:t>
            </a:r>
            <a:r>
              <a:rPr lang="en-US" dirty="0"/>
              <a:t> </a:t>
            </a:r>
            <a:r>
              <a:rPr lang="en-US" dirty="0" err="1"/>
              <a:t>en</a:t>
            </a:r>
            <a:r>
              <a:rPr lang="en-US" dirty="0"/>
              <a:t> mer. </a:t>
            </a:r>
          </a:p>
          <a:p>
            <a:endParaRPr lang="en-US" dirty="0"/>
          </a:p>
          <a:p>
            <a:r>
              <a:rPr lang="en-US" dirty="0"/>
              <a:t>Les </a:t>
            </a:r>
            <a:r>
              <a:rPr lang="en-US" dirty="0" err="1"/>
              <a:t>principaux</a:t>
            </a:r>
            <a:r>
              <a:rPr lang="en-US" dirty="0"/>
              <a:t> impacts </a:t>
            </a:r>
            <a:r>
              <a:rPr lang="en-US" dirty="0" err="1"/>
              <a:t>en</a:t>
            </a:r>
            <a:r>
              <a:rPr lang="en-US" dirty="0"/>
              <a:t> phase de construction </a:t>
            </a:r>
            <a:r>
              <a:rPr lang="en-US" dirty="0" err="1"/>
              <a:t>était</a:t>
            </a:r>
            <a:r>
              <a:rPr lang="en-US" dirty="0"/>
              <a:t> </a:t>
            </a:r>
            <a:r>
              <a:rPr lang="en-US" dirty="0" err="1"/>
              <a:t>liés</a:t>
            </a:r>
            <a:r>
              <a:rPr lang="en-US" dirty="0"/>
              <a:t> aux travaux sur le fond, la remise </a:t>
            </a:r>
            <a:r>
              <a:rPr lang="en-US" dirty="0" err="1"/>
              <a:t>en</a:t>
            </a:r>
            <a:r>
              <a:rPr lang="en-US" dirty="0"/>
              <a:t> suspension des </a:t>
            </a:r>
            <a:r>
              <a:rPr lang="en-US" dirty="0" err="1"/>
              <a:t>matériaux</a:t>
            </a:r>
            <a:r>
              <a:rPr lang="en-US" dirty="0"/>
              <a:t> et les sons et vibration. En phase de production, </a:t>
            </a:r>
            <a:r>
              <a:rPr lang="en-US" dirty="0" err="1"/>
              <a:t>ils</a:t>
            </a:r>
            <a:r>
              <a:rPr lang="en-US" dirty="0"/>
              <a:t> </a:t>
            </a:r>
            <a:r>
              <a:rPr lang="en-US" dirty="0" err="1"/>
              <a:t>étaient</a:t>
            </a:r>
            <a:r>
              <a:rPr lang="en-US" dirty="0"/>
              <a:t> </a:t>
            </a:r>
            <a:r>
              <a:rPr lang="en-US" dirty="0" err="1"/>
              <a:t>essentiellement</a:t>
            </a:r>
            <a:r>
              <a:rPr lang="en-US" dirty="0"/>
              <a:t> </a:t>
            </a:r>
            <a:r>
              <a:rPr lang="en-US" dirty="0" err="1"/>
              <a:t>liés</a:t>
            </a:r>
            <a:r>
              <a:rPr lang="en-US" dirty="0"/>
              <a:t> aux </a:t>
            </a:r>
            <a:r>
              <a:rPr lang="en-US" dirty="0" err="1"/>
              <a:t>changements</a:t>
            </a:r>
            <a:r>
              <a:rPr lang="en-US" dirty="0"/>
              <a:t> </a:t>
            </a:r>
            <a:r>
              <a:rPr lang="en-US" dirty="0" err="1"/>
              <a:t>d’habitats</a:t>
            </a:r>
            <a:r>
              <a:rPr lang="en-US" dirty="0"/>
              <a:t> et de </a:t>
            </a:r>
            <a:r>
              <a:rPr lang="en-US" dirty="0" err="1"/>
              <a:t>biodiversité</a:t>
            </a:r>
            <a:r>
              <a:rPr lang="en-US" dirty="0"/>
              <a:t> sur les </a:t>
            </a:r>
            <a:r>
              <a:rPr lang="en-US" dirty="0" err="1"/>
              <a:t>fondations</a:t>
            </a:r>
            <a:r>
              <a:rPr lang="en-US" dirty="0"/>
              <a:t>. </a:t>
            </a:r>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2</a:t>
            </a:fld>
            <a:endParaRPr lang="fr-FR"/>
          </a:p>
        </p:txBody>
      </p:sp>
    </p:spTree>
    <p:extLst>
      <p:ext uri="{BB962C8B-B14F-4D97-AF65-F5344CB8AC3E}">
        <p14:creationId xmlns:p14="http://schemas.microsoft.com/office/powerpoint/2010/main" val="57285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première zone d’influence cœur, où les principaux impacts écosystémiques significatifs de l’éolien en mer sur la fourniture en service opère. Cette zone constitue un buffer autour des turbines. Plusieurs études mettent en avant que l’essentiels des impacts écosystémiques des parcs éoliens en mer surviennent dans un rayon inférieur à 100 m autour des turbines. D’autres études traitant spécifiquement de l’effet réserve et des impacts sur l’avifaune ont une emprise allant jusqu’à 500m autour des parcs éoliens</a:t>
            </a:r>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20</a:t>
            </a:fld>
            <a:endParaRPr lang="fr-FR"/>
          </a:p>
        </p:txBody>
      </p:sp>
    </p:spTree>
    <p:extLst>
      <p:ext uri="{BB962C8B-B14F-4D97-AF65-F5344CB8AC3E}">
        <p14:creationId xmlns:p14="http://schemas.microsoft.com/office/powerpoint/2010/main" val="461790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a:t>
            </a:r>
            <a:r>
              <a:rPr lang="fr-FR" dirty="0" err="1"/>
              <a:t>dela</a:t>
            </a:r>
            <a:r>
              <a:rPr lang="fr-FR" dirty="0"/>
              <a:t> de cette limite, plusieurs impacts de l’éolien en mer ont une influence qui dépassent l’emprise du parc éolien. C’est le cas des impacts paysagers, où l’on observe un impact visuel potentiel des parcs éoliens en mer allant jusqu’à 35 km. Cette limite des 35 km est cependant variable, en fonction des conditions météorologique, du relief </a:t>
            </a:r>
            <a:r>
              <a:rPr lang="fr-FR" dirty="0" err="1"/>
              <a:t>etc</a:t>
            </a:r>
            <a:r>
              <a:rPr lang="fr-FR" dirty="0"/>
              <a:t>; </a:t>
            </a:r>
          </a:p>
          <a:p>
            <a:endParaRPr lang="fr-FR" dirty="0"/>
          </a:p>
          <a:p>
            <a:r>
              <a:rPr lang="fr-FR" dirty="0"/>
              <a:t>Dans la partnership zone on va retrouver l’essentiel des autres services </a:t>
            </a:r>
            <a:r>
              <a:rPr lang="fr-FR" dirty="0" err="1"/>
              <a:t>éocsystémiques</a:t>
            </a:r>
            <a:r>
              <a:rPr lang="fr-FR" dirty="0"/>
              <a:t> potentiellement affectés </a:t>
            </a:r>
            <a:r>
              <a:rPr lang="fr-FR" dirty="0" err="1"/>
              <a:t>pr</a:t>
            </a:r>
            <a:r>
              <a:rPr lang="fr-FR" dirty="0"/>
              <a:t> un parc éolien. Cette zone est plutôt affectée par le parc de manière indirecte du fait des changements écosystémiques potentiels et par un changement de répartition des usagers dans l’espace. </a:t>
            </a:r>
          </a:p>
          <a:p>
            <a:endParaRPr lang="fr-FR" dirty="0"/>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21</a:t>
            </a:fld>
            <a:endParaRPr lang="fr-FR"/>
          </a:p>
        </p:txBody>
      </p:sp>
    </p:spTree>
    <p:extLst>
      <p:ext uri="{BB962C8B-B14F-4D97-AF65-F5344CB8AC3E}">
        <p14:creationId xmlns:p14="http://schemas.microsoft.com/office/powerpoint/2010/main" val="133798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Enfin, </a:t>
            </a:r>
            <a:r>
              <a:rPr lang="fr-FR" dirty="0" err="1"/>
              <a:t>certainss</a:t>
            </a:r>
            <a:r>
              <a:rPr lang="fr-FR" dirty="0"/>
              <a:t> impacts ont une influence régionale, voire plus étendue du fait d’impacts sur la culture, les jeux d’acteurs et perceptions essentiellement</a:t>
            </a:r>
          </a:p>
          <a:p>
            <a:r>
              <a:rPr lang="fr-FR" dirty="0"/>
              <a:t>Ce </a:t>
            </a:r>
            <a:r>
              <a:rPr lang="fr-FR" dirty="0" err="1"/>
              <a:t>choreme</a:t>
            </a:r>
            <a:r>
              <a:rPr lang="fr-FR" dirty="0"/>
              <a:t> est théorique mais l’identification de ces différentes zones pourrait aider à choisir des zones d’intérêt prioritaires pour la gestion ou bien à faire des choix méthodologiques en fonction des phénomènes que l’on souhaite étudier</a:t>
            </a:r>
          </a:p>
          <a:p>
            <a:endParaRPr lang="fr-FR" dirty="0"/>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22</a:t>
            </a:fld>
            <a:endParaRPr lang="fr-FR"/>
          </a:p>
        </p:txBody>
      </p:sp>
    </p:spTree>
    <p:extLst>
      <p:ext uri="{BB962C8B-B14F-4D97-AF65-F5344CB8AC3E}">
        <p14:creationId xmlns:p14="http://schemas.microsoft.com/office/powerpoint/2010/main" val="170702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différentes réflexions permettent d’y voir un peu plus clair pour étudier l’intérêt de l’application du concept de SE dans le contexte de la spatialisation maritime. </a:t>
            </a:r>
          </a:p>
          <a:p>
            <a:r>
              <a:rPr lang="fr-FR" dirty="0"/>
              <a:t>Plusieurs points communs font du concept de SE un outil intéressant pour la planification maritime dans contexte de l’éolien en mer : ce concept peut adopter une approche systémique, intégrée et multidisciplinaire, qui correspondent à l’ambition de la MSP. </a:t>
            </a:r>
          </a:p>
          <a:p>
            <a:endParaRPr lang="fr-FR" dirty="0"/>
          </a:p>
          <a:p>
            <a:endParaRPr lang="fr-FR" dirty="0"/>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23</a:t>
            </a:fld>
            <a:endParaRPr lang="fr-FR"/>
          </a:p>
        </p:txBody>
      </p:sp>
    </p:spTree>
    <p:extLst>
      <p:ext uri="{BB962C8B-B14F-4D97-AF65-F5344CB8AC3E}">
        <p14:creationId xmlns:p14="http://schemas.microsoft.com/office/powerpoint/2010/main" val="404534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Le concept </a:t>
            </a:r>
            <a:r>
              <a:rPr lang="en-US" dirty="0" err="1"/>
              <a:t>pourrait</a:t>
            </a:r>
            <a:r>
              <a:rPr lang="en-US" dirty="0"/>
              <a:t> </a:t>
            </a:r>
            <a:r>
              <a:rPr lang="en-US" dirty="0" err="1"/>
              <a:t>alors</a:t>
            </a:r>
            <a:r>
              <a:rPr lang="en-US" dirty="0"/>
              <a:t> </a:t>
            </a:r>
            <a:r>
              <a:rPr lang="en-US" dirty="0" err="1"/>
              <a:t>être</a:t>
            </a:r>
            <a:r>
              <a:rPr lang="en-US" dirty="0"/>
              <a:t> utile pour </a:t>
            </a:r>
            <a:r>
              <a:rPr lang="en-US" dirty="0" err="1"/>
              <a:t>répondre</a:t>
            </a:r>
            <a:r>
              <a:rPr lang="en-US" dirty="0"/>
              <a:t> à </a:t>
            </a:r>
            <a:r>
              <a:rPr lang="en-US" dirty="0" err="1"/>
              <a:t>plusiurs</a:t>
            </a:r>
            <a:r>
              <a:rPr lang="en-US" dirty="0"/>
              <a:t> </a:t>
            </a:r>
            <a:r>
              <a:rPr lang="en-US" dirty="0" err="1"/>
              <a:t>besoins</a:t>
            </a:r>
            <a:r>
              <a:rPr lang="en-US" dirty="0"/>
              <a:t> de la planification maritime </a:t>
            </a:r>
            <a:r>
              <a:rPr lang="en-US" dirty="0" err="1"/>
              <a:t>comme</a:t>
            </a:r>
            <a:r>
              <a:rPr lang="en-US" dirty="0"/>
              <a:t> </a:t>
            </a:r>
            <a:r>
              <a:rPr lang="en-US" dirty="0" err="1"/>
              <a:t>modéliser</a:t>
            </a:r>
            <a:r>
              <a:rPr lang="en-US" dirty="0"/>
              <a:t> </a:t>
            </a:r>
            <a:r>
              <a:rPr lang="en-US" dirty="0" err="1"/>
              <a:t>l’état</a:t>
            </a:r>
            <a:r>
              <a:rPr lang="en-US" dirty="0"/>
              <a:t> </a:t>
            </a:r>
            <a:r>
              <a:rPr lang="en-US" dirty="0" err="1"/>
              <a:t>actuel</a:t>
            </a:r>
            <a:r>
              <a:rPr lang="en-US" dirty="0"/>
              <a:t> des </a:t>
            </a:r>
            <a:r>
              <a:rPr lang="en-US" dirty="0" err="1"/>
              <a:t>écosystèmes</a:t>
            </a:r>
            <a:r>
              <a:rPr lang="en-US" dirty="0"/>
              <a:t>, des usages </a:t>
            </a:r>
            <a:r>
              <a:rPr lang="en-US" dirty="0" err="1"/>
              <a:t>marins</a:t>
            </a:r>
            <a:r>
              <a:rPr lang="en-US" dirty="0"/>
              <a:t>, il </a:t>
            </a:r>
            <a:r>
              <a:rPr lang="en-US" dirty="0" err="1"/>
              <a:t>pourrâit</a:t>
            </a:r>
            <a:r>
              <a:rPr lang="en-US" dirty="0"/>
              <a:t> aider à </a:t>
            </a:r>
            <a:r>
              <a:rPr lang="en-US" dirty="0" err="1"/>
              <a:t>définir</a:t>
            </a:r>
            <a:r>
              <a:rPr lang="en-US" dirty="0"/>
              <a:t> des </a:t>
            </a:r>
            <a:r>
              <a:rPr lang="en-US" dirty="0" err="1"/>
              <a:t>scnéarios</a:t>
            </a:r>
            <a:r>
              <a:rPr lang="en-US" dirty="0"/>
              <a:t> </a:t>
            </a:r>
            <a:r>
              <a:rPr lang="en-US" dirty="0" err="1"/>
              <a:t>d’évolution</a:t>
            </a:r>
            <a:r>
              <a:rPr lang="en-US" dirty="0"/>
              <a:t> et </a:t>
            </a:r>
            <a:r>
              <a:rPr lang="en-US" dirty="0" err="1"/>
              <a:t>anticiper</a:t>
            </a:r>
            <a:r>
              <a:rPr lang="en-US" dirty="0"/>
              <a:t> les </a:t>
            </a:r>
            <a:r>
              <a:rPr lang="en-US" dirty="0" err="1"/>
              <a:t>changements</a:t>
            </a:r>
            <a:r>
              <a:rPr lang="en-US" dirty="0"/>
              <a:t>, </a:t>
            </a:r>
            <a:r>
              <a:rPr lang="en-US" dirty="0" err="1"/>
              <a:t>ou</a:t>
            </a:r>
            <a:r>
              <a:rPr lang="en-US" dirty="0"/>
              <a:t> encore developer des </a:t>
            </a:r>
            <a:r>
              <a:rPr lang="en-US" dirty="0" err="1"/>
              <a:t>outils</a:t>
            </a:r>
            <a:r>
              <a:rPr lang="en-US" dirty="0"/>
              <a:t> support des decisions. </a:t>
            </a:r>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24</a:t>
            </a:fld>
            <a:endParaRPr lang="fr-FR"/>
          </a:p>
        </p:txBody>
      </p:sp>
    </p:spTree>
    <p:extLst>
      <p:ext uri="{BB962C8B-B14F-4D97-AF65-F5344CB8AC3E}">
        <p14:creationId xmlns:p14="http://schemas.microsoft.com/office/powerpoint/2010/main" val="1400258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Malgré tout, plusieurs manques et verrous restent à surmonter. </a:t>
            </a:r>
          </a:p>
          <a:p>
            <a:r>
              <a:rPr lang="fr-FR" dirty="0"/>
              <a:t>EN premier lieu les critiques associées au concept de SE s’appliquent ici. Malgré des promesse d’un outil intégré et pluridisciplinaire, la plupart des études sur les SE ne le sont pas. Enfin, une étude approfondie </a:t>
            </a:r>
            <a:r>
              <a:rPr lang="fr-FR" dirty="0" err="1"/>
              <a:t>requiere</a:t>
            </a:r>
            <a:r>
              <a:rPr lang="fr-FR" dirty="0"/>
              <a:t> des données </a:t>
            </a:r>
            <a:r>
              <a:rPr lang="fr-FR" dirty="0" err="1"/>
              <a:t>complèxes</a:t>
            </a:r>
            <a:r>
              <a:rPr lang="fr-FR" dirty="0"/>
              <a:t>, difficiles à obtenir. </a:t>
            </a:r>
          </a:p>
          <a:p>
            <a:endParaRPr lang="fr-FR" dirty="0"/>
          </a:p>
          <a:p>
            <a:r>
              <a:rPr lang="fr-FR" dirty="0"/>
              <a:t>Pour approfondir l’application du concept de SE à la </a:t>
            </a:r>
            <a:r>
              <a:rPr lang="fr-FR" dirty="0" err="1"/>
              <a:t>planificication</a:t>
            </a:r>
            <a:r>
              <a:rPr lang="fr-FR" dirty="0"/>
              <a:t> maritime dans le contexte de l’éolien en mer, 5 points nous semblent important à développer : </a:t>
            </a:r>
          </a:p>
          <a:p>
            <a:pPr marL="228600" indent="-228600">
              <a:buAutoNum type="arabicPeriod"/>
            </a:pPr>
            <a:r>
              <a:rPr lang="fr-FR" dirty="0"/>
              <a:t>Définir un ensemble d’indicateurs de SE marins </a:t>
            </a:r>
          </a:p>
          <a:p>
            <a:pPr marL="228600" indent="-228600">
              <a:buAutoNum type="arabicPeriod"/>
            </a:pPr>
            <a:r>
              <a:rPr lang="fr-FR" dirty="0"/>
              <a:t>Développer davantage de méthodes d’élaboration de scénarios basés sur des SE marins</a:t>
            </a:r>
          </a:p>
          <a:p>
            <a:pPr marL="228600" indent="-228600">
              <a:buAutoNum type="arabicPeriod"/>
            </a:pPr>
            <a:r>
              <a:rPr lang="fr-FR" dirty="0"/>
              <a:t>Engager les parties prenantes locales dans les projets</a:t>
            </a:r>
          </a:p>
          <a:p>
            <a:pPr marL="228600" indent="-228600">
              <a:buAutoNum type="arabicPeriod"/>
            </a:pPr>
            <a:r>
              <a:rPr lang="fr-FR" dirty="0"/>
              <a:t>Continuer le travail d’intégration des connaissances sur les écosystèmes et les services dans la planification maritime</a:t>
            </a:r>
          </a:p>
          <a:p>
            <a:pPr marL="228600" indent="-228600">
              <a:buAutoNum type="arabicPeriod"/>
            </a:pPr>
            <a:r>
              <a:rPr lang="fr-FR" dirty="0"/>
              <a:t>Développer des modèles pour évaluer l’incertitude et la sensibilité des modèles de cartographie des services. </a:t>
            </a:r>
          </a:p>
          <a:p>
            <a:endParaRPr lang="fr-FR" dirty="0"/>
          </a:p>
          <a:p>
            <a:endParaRPr lang="fr-FR" dirty="0"/>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25</a:t>
            </a:fld>
            <a:endParaRPr lang="fr-FR"/>
          </a:p>
        </p:txBody>
      </p:sp>
    </p:spTree>
    <p:extLst>
      <p:ext uri="{BB962C8B-B14F-4D97-AF65-F5344CB8AC3E}">
        <p14:creationId xmlns:p14="http://schemas.microsoft.com/office/powerpoint/2010/main" val="3165141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plus de ces différents indicateurs, 5 grands types d’approches de cartographie des SE existent et qui pourraient être appliquée au milieu marin pour aider à la planification maritime. </a:t>
            </a:r>
          </a:p>
          <a:p>
            <a:endParaRPr lang="fr-FR" dirty="0"/>
          </a:p>
          <a:p>
            <a:r>
              <a:rPr lang="fr-FR" dirty="0"/>
              <a:t>Chacune de ces méthodes demandent des données différentes, soit basé sur les habitats dans les deux premières catégories, soit basés sur des abondances et distribution d’espèces dans les deux suivantes, ou alors sur la modélisation de processus </a:t>
            </a:r>
            <a:r>
              <a:rPr lang="fr-FR" dirty="0" err="1"/>
              <a:t>bio-physiques</a:t>
            </a:r>
            <a:r>
              <a:rPr lang="fr-FR" dirty="0"/>
              <a:t> spécifique dans la dernière. Ces approches sont applicables à différentes échelles et sont classées de la moins complexe à la plus complexe. </a:t>
            </a:r>
          </a:p>
          <a:p>
            <a:r>
              <a:rPr lang="en-US" dirty="0" err="1"/>
              <a:t>Quelques</a:t>
            </a:r>
            <a:r>
              <a:rPr lang="en-US" dirty="0"/>
              <a:t> </a:t>
            </a:r>
            <a:r>
              <a:rPr lang="en-US" dirty="0" err="1"/>
              <a:t>références</a:t>
            </a:r>
            <a:r>
              <a:rPr lang="en-US" dirty="0"/>
              <a:t> </a:t>
            </a:r>
            <a:r>
              <a:rPr lang="en-US" dirty="0" err="1"/>
              <a:t>sont</a:t>
            </a:r>
            <a:r>
              <a:rPr lang="en-US" dirty="0"/>
              <a:t> proposes </a:t>
            </a:r>
            <a:r>
              <a:rPr lang="en-US" dirty="0" err="1"/>
              <a:t>ici</a:t>
            </a:r>
            <a:r>
              <a:rPr lang="en-US" dirty="0"/>
              <a:t> </a:t>
            </a:r>
            <a:r>
              <a:rPr lang="en-US" dirty="0" err="1"/>
              <a:t>si</a:t>
            </a:r>
            <a:r>
              <a:rPr lang="en-US" dirty="0"/>
              <a:t> </a:t>
            </a:r>
            <a:r>
              <a:rPr lang="en-US" dirty="0" err="1"/>
              <a:t>vous</a:t>
            </a:r>
            <a:r>
              <a:rPr lang="en-US" dirty="0"/>
              <a:t> </a:t>
            </a:r>
            <a:r>
              <a:rPr lang="en-US" dirty="0" err="1"/>
              <a:t>êtes</a:t>
            </a:r>
            <a:r>
              <a:rPr lang="en-US" dirty="0"/>
              <a:t> </a:t>
            </a:r>
            <a:r>
              <a:rPr lang="en-US" dirty="0" err="1"/>
              <a:t>intéressé</a:t>
            </a:r>
            <a:r>
              <a:rPr lang="en-US" dirty="0"/>
              <a:t> par des </a:t>
            </a:r>
            <a:r>
              <a:rPr lang="en-US" dirty="0" err="1"/>
              <a:t>exemples</a:t>
            </a:r>
            <a:r>
              <a:rPr lang="en-US" dirty="0"/>
              <a:t> </a:t>
            </a:r>
            <a:r>
              <a:rPr lang="en-US" dirty="0" err="1"/>
              <a:t>locaux</a:t>
            </a:r>
            <a:r>
              <a:rPr lang="en-US" dirty="0"/>
              <a:t>. </a:t>
            </a:r>
          </a:p>
          <a:p>
            <a:endParaRPr lang="en-US" dirty="0"/>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27</a:t>
            </a:fld>
            <a:endParaRPr lang="fr-FR"/>
          </a:p>
        </p:txBody>
      </p:sp>
    </p:spTree>
    <p:extLst>
      <p:ext uri="{BB962C8B-B14F-4D97-AF65-F5344CB8AC3E}">
        <p14:creationId xmlns:p14="http://schemas.microsoft.com/office/powerpoint/2010/main" val="207129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Ces</a:t>
            </a:r>
            <a:r>
              <a:rPr lang="en-US" dirty="0"/>
              <a:t> impacts se </a:t>
            </a:r>
            <a:r>
              <a:rPr lang="en-US" dirty="0" err="1"/>
              <a:t>répercutaient</a:t>
            </a:r>
            <a:r>
              <a:rPr lang="en-US" dirty="0"/>
              <a:t> </a:t>
            </a:r>
            <a:r>
              <a:rPr lang="en-US" dirty="0" err="1"/>
              <a:t>principalement</a:t>
            </a:r>
            <a:r>
              <a:rPr lang="en-US" dirty="0"/>
              <a:t> sur les SE </a:t>
            </a:r>
            <a:r>
              <a:rPr lang="en-US" dirty="0" err="1"/>
              <a:t>d’approvisionnement</a:t>
            </a:r>
            <a:r>
              <a:rPr lang="en-US" dirty="0"/>
              <a:t> </a:t>
            </a:r>
            <a:r>
              <a:rPr lang="en-US" dirty="0" err="1"/>
              <a:t>en</a:t>
            </a:r>
            <a:r>
              <a:rPr lang="en-US" dirty="0"/>
              <a:t> bio-</a:t>
            </a:r>
            <a:r>
              <a:rPr lang="en-US" dirty="0" err="1"/>
              <a:t>ressources</a:t>
            </a:r>
            <a:r>
              <a:rPr lang="en-US" dirty="0"/>
              <a:t>, les SE </a:t>
            </a:r>
            <a:r>
              <a:rPr lang="en-US" dirty="0" err="1"/>
              <a:t>culturels</a:t>
            </a:r>
            <a:r>
              <a:rPr lang="en-US" dirty="0"/>
              <a:t>, le SE de </a:t>
            </a:r>
            <a:r>
              <a:rPr lang="en-US" dirty="0" err="1"/>
              <a:t>maintien</a:t>
            </a:r>
            <a:r>
              <a:rPr lang="en-US" dirty="0"/>
              <a:t> des habitats et du cycle de vie, le SE de regulation de la </a:t>
            </a:r>
            <a:r>
              <a:rPr lang="en-US" dirty="0" err="1"/>
              <a:t>qualité</a:t>
            </a:r>
            <a:r>
              <a:rPr lang="en-US" dirty="0"/>
              <a:t> du </a:t>
            </a:r>
            <a:r>
              <a:rPr lang="en-US" dirty="0" err="1"/>
              <a:t>substrat</a:t>
            </a:r>
            <a:r>
              <a:rPr lang="en-US" dirty="0"/>
              <a:t> et des contaminants dans les organisms, les SE </a:t>
            </a:r>
            <a:r>
              <a:rPr lang="en-US" dirty="0" err="1"/>
              <a:t>abiotiques</a:t>
            </a:r>
            <a:r>
              <a:rPr lang="en-US" dirty="0"/>
              <a:t>, </a:t>
            </a:r>
            <a:r>
              <a:rPr lang="en-US" dirty="0" err="1"/>
              <a:t>liés</a:t>
            </a:r>
            <a:r>
              <a:rPr lang="en-US" dirty="0"/>
              <a:t> à </a:t>
            </a:r>
            <a:r>
              <a:rPr lang="en-US" dirty="0" err="1"/>
              <a:t>l’extraction</a:t>
            </a:r>
            <a:r>
              <a:rPr lang="en-US" dirty="0"/>
              <a:t> de </a:t>
            </a:r>
            <a:r>
              <a:rPr lang="en-US" dirty="0" err="1"/>
              <a:t>ressources</a:t>
            </a:r>
            <a:r>
              <a:rPr lang="en-US" dirty="0"/>
              <a:t> minerals et la navigation, et </a:t>
            </a:r>
            <a:r>
              <a:rPr lang="en-US" dirty="0" err="1"/>
              <a:t>enfin</a:t>
            </a:r>
            <a:r>
              <a:rPr lang="en-US" dirty="0"/>
              <a:t> la regulation du </a:t>
            </a:r>
            <a:r>
              <a:rPr lang="en-US" dirty="0" err="1"/>
              <a:t>climat</a:t>
            </a:r>
            <a:r>
              <a:rPr lang="en-US" dirty="0"/>
              <a:t> et de la </a:t>
            </a:r>
            <a:r>
              <a:rPr lang="en-US" dirty="0" err="1"/>
              <a:t>qualité</a:t>
            </a:r>
            <a:r>
              <a:rPr lang="en-US" dirty="0"/>
              <a:t> de </a:t>
            </a:r>
            <a:r>
              <a:rPr lang="en-US" dirty="0" err="1"/>
              <a:t>l’air</a:t>
            </a:r>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3</a:t>
            </a:fld>
            <a:endParaRPr lang="fr-FR"/>
          </a:p>
        </p:txBody>
      </p:sp>
    </p:spTree>
    <p:extLst>
      <p:ext uri="{BB962C8B-B14F-4D97-AF65-F5344CB8AC3E}">
        <p14:creationId xmlns:p14="http://schemas.microsoft.com/office/powerpoint/2010/main" val="156728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Nous avions </a:t>
            </a:r>
            <a:r>
              <a:rPr lang="en-US" dirty="0" err="1"/>
              <a:t>également</a:t>
            </a:r>
            <a:r>
              <a:rPr lang="en-US" dirty="0"/>
              <a:t> observe comment </a:t>
            </a:r>
            <a:r>
              <a:rPr lang="en-US" dirty="0" err="1"/>
              <a:t>ces</a:t>
            </a:r>
            <a:r>
              <a:rPr lang="en-US" dirty="0"/>
              <a:t> impacts sur la </a:t>
            </a:r>
            <a:r>
              <a:rPr lang="en-US" dirty="0" err="1"/>
              <a:t>fourniture</a:t>
            </a:r>
            <a:r>
              <a:rPr lang="en-US" dirty="0"/>
              <a:t> </a:t>
            </a:r>
            <a:r>
              <a:rPr lang="en-US" dirty="0" err="1"/>
              <a:t>en</a:t>
            </a:r>
            <a:r>
              <a:rPr lang="en-US" dirty="0"/>
              <a:t> SE </a:t>
            </a:r>
            <a:r>
              <a:rPr lang="en-US" dirty="0" err="1"/>
              <a:t>pouvait</a:t>
            </a:r>
            <a:r>
              <a:rPr lang="en-US" dirty="0"/>
              <a:t> se </a:t>
            </a:r>
            <a:r>
              <a:rPr lang="en-US" dirty="0" err="1"/>
              <a:t>répercuter</a:t>
            </a:r>
            <a:r>
              <a:rPr lang="en-US" dirty="0"/>
              <a:t> sur la </a:t>
            </a:r>
            <a:r>
              <a:rPr lang="en-US" dirty="0" err="1"/>
              <a:t>demande</a:t>
            </a:r>
            <a:r>
              <a:rPr lang="en-US" dirty="0"/>
              <a:t>. </a:t>
            </a:r>
          </a:p>
          <a:p>
            <a:endParaRPr lang="en-US" dirty="0"/>
          </a:p>
          <a:p>
            <a:r>
              <a:rPr lang="en-US" dirty="0"/>
              <a:t>Quatre </a:t>
            </a:r>
            <a:r>
              <a:rPr lang="en-US" dirty="0" err="1"/>
              <a:t>paramètres</a:t>
            </a:r>
            <a:r>
              <a:rPr lang="en-US" dirty="0"/>
              <a:t> determinant la </a:t>
            </a:r>
            <a:r>
              <a:rPr lang="en-US" dirty="0" err="1"/>
              <a:t>demande</a:t>
            </a:r>
            <a:r>
              <a:rPr lang="en-US" dirty="0"/>
              <a:t> </a:t>
            </a:r>
            <a:r>
              <a:rPr lang="en-US" dirty="0" err="1"/>
              <a:t>en</a:t>
            </a:r>
            <a:r>
              <a:rPr lang="en-US" dirty="0"/>
              <a:t> SE </a:t>
            </a:r>
            <a:r>
              <a:rPr lang="en-US" dirty="0" err="1"/>
              <a:t>sont</a:t>
            </a:r>
            <a:r>
              <a:rPr lang="en-US" dirty="0"/>
              <a:t> impacts par les parcs </a:t>
            </a:r>
            <a:r>
              <a:rPr lang="en-US" dirty="0" err="1"/>
              <a:t>éoliens</a:t>
            </a:r>
            <a:r>
              <a:rPr lang="en-US" dirty="0"/>
              <a:t> </a:t>
            </a:r>
            <a:r>
              <a:rPr lang="en-US" dirty="0" err="1"/>
              <a:t>en</a:t>
            </a:r>
            <a:r>
              <a:rPr lang="en-US" dirty="0"/>
              <a:t> </a:t>
            </a:r>
            <a:r>
              <a:rPr lang="en-US" dirty="0" err="1"/>
              <a:t>mer</a:t>
            </a:r>
            <a:r>
              <a:rPr lang="en-US" dirty="0"/>
              <a:t> : les </a:t>
            </a:r>
            <a:r>
              <a:rPr lang="en-US" dirty="0" err="1"/>
              <a:t>changements</a:t>
            </a:r>
            <a:r>
              <a:rPr lang="en-US" dirty="0"/>
              <a:t> de </a:t>
            </a:r>
            <a:r>
              <a:rPr lang="en-US" dirty="0" err="1"/>
              <a:t>ressources</a:t>
            </a:r>
            <a:r>
              <a:rPr lang="en-US" dirty="0"/>
              <a:t>, les </a:t>
            </a:r>
            <a:r>
              <a:rPr lang="en-US" dirty="0" err="1"/>
              <a:t>changements</a:t>
            </a:r>
            <a:r>
              <a:rPr lang="en-US" dirty="0"/>
              <a:t> dans la spatialization des </a:t>
            </a:r>
            <a:r>
              <a:rPr lang="en-US" dirty="0" err="1"/>
              <a:t>usagers</a:t>
            </a:r>
            <a:r>
              <a:rPr lang="en-US" dirty="0"/>
              <a:t>, les </a:t>
            </a:r>
            <a:r>
              <a:rPr lang="en-US" dirty="0" err="1"/>
              <a:t>changements</a:t>
            </a:r>
            <a:r>
              <a:rPr lang="en-US" dirty="0"/>
              <a:t> de pratiques </a:t>
            </a:r>
            <a:r>
              <a:rPr lang="en-US" dirty="0" err="1"/>
              <a:t>ou</a:t>
            </a:r>
            <a:r>
              <a:rPr lang="en-US" dirty="0"/>
              <a:t> de </a:t>
            </a:r>
            <a:r>
              <a:rPr lang="en-US" dirty="0" err="1"/>
              <a:t>valeurs</a:t>
            </a:r>
            <a:r>
              <a:rPr lang="en-US" dirty="0"/>
              <a:t> socio-</a:t>
            </a:r>
            <a:r>
              <a:rPr lang="en-US" dirty="0" err="1"/>
              <a:t>culturelles</a:t>
            </a:r>
            <a:r>
              <a:rPr lang="en-US" dirty="0"/>
              <a:t> </a:t>
            </a:r>
            <a:r>
              <a:rPr lang="en-US" dirty="0" err="1"/>
              <a:t>associées</a:t>
            </a:r>
            <a:r>
              <a:rPr lang="en-US" dirty="0"/>
              <a:t> à </a:t>
            </a:r>
            <a:r>
              <a:rPr lang="en-US" dirty="0" err="1"/>
              <a:t>l’environnement</a:t>
            </a:r>
            <a:r>
              <a:rPr lang="en-US" dirty="0"/>
              <a:t> </a:t>
            </a:r>
            <a:r>
              <a:rPr lang="en-US" dirty="0" err="1"/>
              <a:t>marin</a:t>
            </a:r>
            <a:r>
              <a:rPr lang="en-US" dirty="0"/>
              <a:t>/</a:t>
            </a:r>
            <a:r>
              <a:rPr lang="en-US" dirty="0" err="1"/>
              <a:t>côtier</a:t>
            </a:r>
            <a:r>
              <a:rPr lang="en-US" dirty="0"/>
              <a:t>. </a:t>
            </a:r>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4</a:t>
            </a:fld>
            <a:endParaRPr lang="fr-FR"/>
          </a:p>
        </p:txBody>
      </p:sp>
    </p:spTree>
    <p:extLst>
      <p:ext uri="{BB962C8B-B14F-4D97-AF65-F5344CB8AC3E}">
        <p14:creationId xmlns:p14="http://schemas.microsoft.com/office/powerpoint/2010/main" val="407824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Tous </a:t>
            </a:r>
            <a:r>
              <a:rPr lang="en-US" dirty="0" err="1"/>
              <a:t>ces</a:t>
            </a:r>
            <a:r>
              <a:rPr lang="en-US" dirty="0"/>
              <a:t> impacts </a:t>
            </a:r>
            <a:r>
              <a:rPr lang="en-US" dirty="0" err="1"/>
              <a:t>ayant</a:t>
            </a:r>
            <a:r>
              <a:rPr lang="en-US" dirty="0"/>
              <a:t> des repercussions sur un grand </a:t>
            </a:r>
            <a:r>
              <a:rPr lang="en-US" dirty="0" err="1"/>
              <a:t>nombre</a:t>
            </a:r>
            <a:r>
              <a:rPr lang="en-US" dirty="0"/>
              <a:t> de parties </a:t>
            </a:r>
            <a:r>
              <a:rPr lang="en-US" dirty="0" err="1"/>
              <a:t>prenantes</a:t>
            </a:r>
            <a:r>
              <a:rPr lang="en-US" dirty="0"/>
              <a:t> </a:t>
            </a:r>
            <a:r>
              <a:rPr lang="en-US" dirty="0" err="1"/>
              <a:t>comme</a:t>
            </a:r>
            <a:r>
              <a:rPr lang="en-US" dirty="0"/>
              <a:t> les </a:t>
            </a:r>
            <a:r>
              <a:rPr lang="en-US" dirty="0" err="1"/>
              <a:t>professionnels</a:t>
            </a:r>
            <a:r>
              <a:rPr lang="en-US" dirty="0"/>
              <a:t> de la </a:t>
            </a:r>
            <a:r>
              <a:rPr lang="en-US" dirty="0" err="1"/>
              <a:t>pêche</a:t>
            </a:r>
            <a:r>
              <a:rPr lang="en-US" dirty="0"/>
              <a:t>, les </a:t>
            </a:r>
            <a:r>
              <a:rPr lang="en-US" dirty="0" err="1"/>
              <a:t>industriels</a:t>
            </a:r>
            <a:r>
              <a:rPr lang="en-US" dirty="0"/>
              <a:t>, les </a:t>
            </a:r>
            <a:r>
              <a:rPr lang="en-US" dirty="0" err="1"/>
              <a:t>touristes</a:t>
            </a:r>
            <a:r>
              <a:rPr lang="en-US" dirty="0"/>
              <a:t>, </a:t>
            </a:r>
            <a:r>
              <a:rPr lang="en-US" dirty="0" err="1"/>
              <a:t>consommateurs</a:t>
            </a:r>
            <a:r>
              <a:rPr lang="en-US" dirty="0"/>
              <a:t> et </a:t>
            </a:r>
            <a:r>
              <a:rPr lang="en-US" dirty="0" err="1"/>
              <a:t>authorités</a:t>
            </a:r>
            <a:r>
              <a:rPr lang="en-US" dirty="0"/>
              <a:t> locales.</a:t>
            </a:r>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5</a:t>
            </a:fld>
            <a:endParaRPr lang="fr-FR"/>
          </a:p>
        </p:txBody>
      </p:sp>
    </p:spTree>
    <p:extLst>
      <p:ext uri="{BB962C8B-B14F-4D97-AF65-F5344CB8AC3E}">
        <p14:creationId xmlns:p14="http://schemas.microsoft.com/office/powerpoint/2010/main" val="288660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Les parcs </a:t>
            </a:r>
            <a:r>
              <a:rPr lang="en-US" dirty="0" err="1"/>
              <a:t>éoliens</a:t>
            </a:r>
            <a:r>
              <a:rPr lang="en-US" dirty="0"/>
              <a:t> </a:t>
            </a:r>
            <a:r>
              <a:rPr lang="en-US" dirty="0" err="1"/>
              <a:t>en</a:t>
            </a:r>
            <a:r>
              <a:rPr lang="en-US" dirty="0"/>
              <a:t> </a:t>
            </a:r>
            <a:r>
              <a:rPr lang="en-US" dirty="0" err="1"/>
              <a:t>mer</a:t>
            </a:r>
            <a:r>
              <a:rPr lang="en-US" dirty="0"/>
              <a:t>  </a:t>
            </a:r>
            <a:r>
              <a:rPr lang="en-US" dirty="0" err="1"/>
              <a:t>sont</a:t>
            </a:r>
            <a:r>
              <a:rPr lang="en-US" dirty="0"/>
              <a:t> des usages nouveaux </a:t>
            </a:r>
            <a:r>
              <a:rPr lang="en-US" dirty="0" err="1"/>
              <a:t>en</a:t>
            </a:r>
            <a:r>
              <a:rPr lang="en-US" dirty="0"/>
              <a:t> </a:t>
            </a:r>
            <a:r>
              <a:rPr lang="en-US" dirty="0" err="1"/>
              <a:t>mer</a:t>
            </a:r>
            <a:r>
              <a:rPr lang="en-US" dirty="0"/>
              <a:t> </a:t>
            </a:r>
            <a:r>
              <a:rPr lang="en-US" dirty="0" err="1"/>
              <a:t>mais</a:t>
            </a:r>
            <a:r>
              <a:rPr lang="en-US" dirty="0"/>
              <a:t> </a:t>
            </a:r>
            <a:r>
              <a:rPr lang="en-US" dirty="0" err="1"/>
              <a:t>en</a:t>
            </a:r>
            <a:r>
              <a:rPr lang="en-US" dirty="0"/>
              <a:t> </a:t>
            </a:r>
            <a:r>
              <a:rPr lang="en-US" dirty="0" err="1"/>
              <a:t>pleine</a:t>
            </a:r>
            <a:r>
              <a:rPr lang="en-US" dirty="0"/>
              <a:t> expansion sur </a:t>
            </a:r>
            <a:r>
              <a:rPr lang="en-US" dirty="0" err="1"/>
              <a:t>plusieurs</a:t>
            </a:r>
            <a:r>
              <a:rPr lang="en-US" dirty="0"/>
              <a:t> continents </a:t>
            </a:r>
            <a:r>
              <a:rPr lang="en-US" dirty="0" err="1"/>
              <a:t>depuis</a:t>
            </a:r>
            <a:r>
              <a:rPr lang="en-US" dirty="0"/>
              <a:t> </a:t>
            </a:r>
            <a:r>
              <a:rPr lang="en-US" dirty="0" err="1"/>
              <a:t>moins</a:t>
            </a:r>
            <a:r>
              <a:rPr lang="en-US" dirty="0"/>
              <a:t> de 10 ans. </a:t>
            </a:r>
          </a:p>
          <a:p>
            <a:r>
              <a:rPr lang="en-US" dirty="0"/>
              <a:t>Nous </a:t>
            </a:r>
            <a:r>
              <a:rPr lang="en-US" dirty="0" err="1"/>
              <a:t>avons</a:t>
            </a:r>
            <a:r>
              <a:rPr lang="en-US" dirty="0"/>
              <a:t> </a:t>
            </a:r>
            <a:r>
              <a:rPr lang="en-US" dirty="0" err="1"/>
              <a:t>pu</a:t>
            </a:r>
            <a:r>
              <a:rPr lang="en-US" dirty="0"/>
              <a:t> observer que </a:t>
            </a:r>
            <a:r>
              <a:rPr lang="en-US" dirty="0" err="1"/>
              <a:t>ces</a:t>
            </a:r>
            <a:r>
              <a:rPr lang="en-US" dirty="0"/>
              <a:t> Nouvelles </a:t>
            </a:r>
            <a:r>
              <a:rPr lang="en-US" dirty="0" err="1"/>
              <a:t>infrastrctures</a:t>
            </a:r>
            <a:r>
              <a:rPr lang="en-US" dirty="0"/>
              <a:t> </a:t>
            </a:r>
            <a:r>
              <a:rPr lang="en-US" dirty="0" err="1"/>
              <a:t>pouvait</a:t>
            </a:r>
            <a:r>
              <a:rPr lang="en-US" dirty="0"/>
              <a:t> </a:t>
            </a:r>
            <a:r>
              <a:rPr lang="en-US" dirty="0" err="1"/>
              <a:t>potentiellement</a:t>
            </a:r>
            <a:r>
              <a:rPr lang="en-US" dirty="0"/>
              <a:t> affecter à la </a:t>
            </a:r>
            <a:r>
              <a:rPr lang="en-US" dirty="0" err="1"/>
              <a:t>fois</a:t>
            </a:r>
            <a:r>
              <a:rPr lang="en-US" dirty="0"/>
              <a:t> la </a:t>
            </a:r>
            <a:r>
              <a:rPr lang="en-US" dirty="0" err="1"/>
              <a:t>fourniture</a:t>
            </a:r>
            <a:r>
              <a:rPr lang="en-US" dirty="0"/>
              <a:t>, </a:t>
            </a:r>
            <a:r>
              <a:rPr lang="en-US" dirty="0" err="1"/>
              <a:t>l’accès</a:t>
            </a:r>
            <a:r>
              <a:rPr lang="en-US" dirty="0"/>
              <a:t> et la </a:t>
            </a:r>
            <a:r>
              <a:rPr lang="en-US" dirty="0" err="1"/>
              <a:t>demande</a:t>
            </a:r>
            <a:r>
              <a:rPr lang="en-US" dirty="0"/>
              <a:t> </a:t>
            </a:r>
            <a:r>
              <a:rPr lang="en-US" dirty="0" err="1"/>
              <a:t>en</a:t>
            </a:r>
            <a:r>
              <a:rPr lang="en-US" dirty="0"/>
              <a:t> SE. </a:t>
            </a:r>
          </a:p>
          <a:p>
            <a:endParaRPr lang="en-US" dirty="0"/>
          </a:p>
          <a:p>
            <a:r>
              <a:rPr lang="en-US" dirty="0"/>
              <a:t>Pour </a:t>
            </a:r>
            <a:r>
              <a:rPr lang="en-US" dirty="0" err="1"/>
              <a:t>reprendre</a:t>
            </a:r>
            <a:r>
              <a:rPr lang="en-US" dirty="0"/>
              <a:t> les </a:t>
            </a:r>
            <a:r>
              <a:rPr lang="en-US" dirty="0" err="1"/>
              <a:t>termes</a:t>
            </a:r>
            <a:r>
              <a:rPr lang="en-US" dirty="0"/>
              <a:t> des </a:t>
            </a:r>
            <a:r>
              <a:rPr lang="en-US" dirty="0" err="1"/>
              <a:t>écologues</a:t>
            </a:r>
            <a:r>
              <a:rPr lang="en-US" dirty="0"/>
              <a:t>, nous </a:t>
            </a:r>
            <a:r>
              <a:rPr lang="en-US" dirty="0" err="1"/>
              <a:t>pourrions</a:t>
            </a:r>
            <a:r>
              <a:rPr lang="en-US" dirty="0"/>
              <a:t> considerer les parcs </a:t>
            </a:r>
            <a:r>
              <a:rPr lang="en-US" dirty="0" err="1"/>
              <a:t>éoliens</a:t>
            </a:r>
            <a:r>
              <a:rPr lang="en-US" dirty="0"/>
              <a:t> </a:t>
            </a:r>
            <a:r>
              <a:rPr lang="en-US" dirty="0" err="1"/>
              <a:t>en</a:t>
            </a:r>
            <a:r>
              <a:rPr lang="en-US" dirty="0"/>
              <a:t> </a:t>
            </a:r>
            <a:r>
              <a:rPr lang="en-US" dirty="0" err="1"/>
              <a:t>mer</a:t>
            </a:r>
            <a:r>
              <a:rPr lang="en-US" dirty="0"/>
              <a:t> </a:t>
            </a:r>
            <a:r>
              <a:rPr lang="en-US" dirty="0" err="1"/>
              <a:t>comme</a:t>
            </a:r>
            <a:r>
              <a:rPr lang="en-US" dirty="0"/>
              <a:t> des “regime shift” (</a:t>
            </a:r>
            <a:r>
              <a:rPr lang="en-US" dirty="0" err="1"/>
              <a:t>changement</a:t>
            </a:r>
            <a:r>
              <a:rPr lang="en-US" dirty="0"/>
              <a:t> de régime) pour les </a:t>
            </a:r>
            <a:r>
              <a:rPr lang="en-US" dirty="0" err="1"/>
              <a:t>territoire</a:t>
            </a:r>
            <a:r>
              <a:rPr lang="en-US" dirty="0"/>
              <a:t> </a:t>
            </a:r>
            <a:r>
              <a:rPr lang="en-US" dirty="0" err="1"/>
              <a:t>côtiers</a:t>
            </a:r>
            <a:r>
              <a:rPr lang="en-US" dirty="0"/>
              <a:t>, du fait de la </a:t>
            </a:r>
            <a:r>
              <a:rPr lang="en-US" dirty="0" err="1"/>
              <a:t>capacité</a:t>
            </a:r>
            <a:r>
              <a:rPr lang="en-US" dirty="0"/>
              <a:t> du </a:t>
            </a:r>
            <a:r>
              <a:rPr lang="en-US" dirty="0" err="1"/>
              <a:t>développement</a:t>
            </a:r>
            <a:r>
              <a:rPr lang="en-US" dirty="0"/>
              <a:t> d’un parc </a:t>
            </a:r>
            <a:r>
              <a:rPr lang="en-US" dirty="0" err="1"/>
              <a:t>éolien</a:t>
            </a:r>
            <a:r>
              <a:rPr lang="en-US" dirty="0"/>
              <a:t> offshore à </a:t>
            </a:r>
            <a:r>
              <a:rPr lang="en-US" dirty="0" err="1"/>
              <a:t>réorganiser</a:t>
            </a:r>
            <a:r>
              <a:rPr lang="en-US" dirty="0"/>
              <a:t> de manière </a:t>
            </a:r>
            <a:r>
              <a:rPr lang="en-US" dirty="0" err="1"/>
              <a:t>importante</a:t>
            </a:r>
            <a:r>
              <a:rPr lang="en-US" dirty="0"/>
              <a:t> et sur le long </a:t>
            </a:r>
            <a:r>
              <a:rPr lang="en-US" dirty="0" err="1"/>
              <a:t>terme</a:t>
            </a:r>
            <a:r>
              <a:rPr lang="en-US" dirty="0"/>
              <a:t> les </a:t>
            </a:r>
            <a:r>
              <a:rPr lang="en-US" dirty="0" err="1"/>
              <a:t>écosystèmes</a:t>
            </a:r>
            <a:r>
              <a:rPr lang="en-US" dirty="0"/>
              <a:t>, les </a:t>
            </a:r>
            <a:r>
              <a:rPr lang="en-US" dirty="0" err="1"/>
              <a:t>paysages</a:t>
            </a:r>
            <a:r>
              <a:rPr lang="en-US" dirty="0"/>
              <a:t>, les jeux </a:t>
            </a:r>
            <a:r>
              <a:rPr lang="en-US" dirty="0" err="1"/>
              <a:t>d’acteurs</a:t>
            </a:r>
            <a:r>
              <a:rPr lang="en-US" dirty="0"/>
              <a:t>, les relations des </a:t>
            </a:r>
            <a:r>
              <a:rPr lang="en-US" dirty="0" err="1"/>
              <a:t>usagers</a:t>
            </a:r>
            <a:r>
              <a:rPr lang="en-US" dirty="0"/>
              <a:t> à </a:t>
            </a:r>
            <a:r>
              <a:rPr lang="en-US" dirty="0" err="1"/>
              <a:t>leur</a:t>
            </a:r>
            <a:r>
              <a:rPr lang="en-US" dirty="0"/>
              <a:t> </a:t>
            </a:r>
            <a:r>
              <a:rPr lang="en-US" dirty="0" err="1"/>
              <a:t>environnement</a:t>
            </a:r>
            <a:r>
              <a:rPr lang="en-US" dirty="0"/>
              <a:t>, </a:t>
            </a:r>
            <a:r>
              <a:rPr lang="en-US" dirty="0" err="1"/>
              <a:t>voire</a:t>
            </a:r>
            <a:r>
              <a:rPr lang="en-US" dirty="0"/>
              <a:t> </a:t>
            </a:r>
            <a:r>
              <a:rPr lang="en-US" dirty="0" err="1"/>
              <a:t>même</a:t>
            </a:r>
            <a:r>
              <a:rPr lang="en-US" dirty="0"/>
              <a:t> les perceptions et </a:t>
            </a:r>
            <a:r>
              <a:rPr lang="en-US" dirty="0" err="1"/>
              <a:t>identités</a:t>
            </a:r>
            <a:r>
              <a:rPr lang="en-US" dirty="0"/>
              <a:t>. Tout ceci se </a:t>
            </a:r>
            <a:r>
              <a:rPr lang="en-US" dirty="0" err="1"/>
              <a:t>produisant</a:t>
            </a:r>
            <a:r>
              <a:rPr lang="en-US" dirty="0"/>
              <a:t> du fait de la </a:t>
            </a:r>
            <a:r>
              <a:rPr lang="en-US" dirty="0" err="1"/>
              <a:t>combinaison</a:t>
            </a:r>
            <a:r>
              <a:rPr lang="en-US" dirty="0"/>
              <a:t> de processus directs, </a:t>
            </a:r>
            <a:r>
              <a:rPr lang="en-US" dirty="0" err="1"/>
              <a:t>indirects</a:t>
            </a:r>
            <a:r>
              <a:rPr lang="en-US" dirty="0"/>
              <a:t> et de </a:t>
            </a:r>
            <a:r>
              <a:rPr lang="en-US" dirty="0" err="1"/>
              <a:t>rétroactions</a:t>
            </a:r>
            <a:r>
              <a:rPr lang="en-US" dirty="0"/>
              <a:t> complexes. </a:t>
            </a:r>
          </a:p>
          <a:p>
            <a:endParaRPr lang="en-US" dirty="0"/>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6</a:t>
            </a:fld>
            <a:endParaRPr lang="fr-FR"/>
          </a:p>
        </p:txBody>
      </p:sp>
    </p:spTree>
    <p:extLst>
      <p:ext uri="{BB962C8B-B14F-4D97-AF65-F5344CB8AC3E}">
        <p14:creationId xmlns:p14="http://schemas.microsoft.com/office/powerpoint/2010/main" val="365655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Attention, </a:t>
            </a:r>
            <a:r>
              <a:rPr lang="en-US" dirty="0" err="1"/>
              <a:t>tous</a:t>
            </a:r>
            <a:r>
              <a:rPr lang="en-US" dirty="0"/>
              <a:t> </a:t>
            </a:r>
            <a:r>
              <a:rPr lang="en-US" dirty="0" err="1"/>
              <a:t>ces</a:t>
            </a:r>
            <a:r>
              <a:rPr lang="en-US" dirty="0"/>
              <a:t> </a:t>
            </a:r>
            <a:r>
              <a:rPr lang="en-US" dirty="0" err="1"/>
              <a:t>changements</a:t>
            </a:r>
            <a:r>
              <a:rPr lang="en-US" dirty="0"/>
              <a:t> ne </a:t>
            </a:r>
            <a:r>
              <a:rPr lang="en-US" dirty="0" err="1"/>
              <a:t>sont</a:t>
            </a:r>
            <a:r>
              <a:rPr lang="en-US" dirty="0"/>
              <a:t> pas </a:t>
            </a:r>
            <a:r>
              <a:rPr lang="en-US" dirty="0" err="1"/>
              <a:t>forcément</a:t>
            </a:r>
            <a:r>
              <a:rPr lang="en-US" dirty="0"/>
              <a:t> </a:t>
            </a:r>
            <a:r>
              <a:rPr lang="en-US" dirty="0" err="1"/>
              <a:t>négatifs</a:t>
            </a:r>
            <a:r>
              <a:rPr lang="en-US" dirty="0"/>
              <a:t>, </a:t>
            </a:r>
            <a:r>
              <a:rPr lang="en-US" dirty="0" err="1"/>
              <a:t>ou</a:t>
            </a:r>
            <a:r>
              <a:rPr lang="en-US" dirty="0"/>
              <a:t> </a:t>
            </a:r>
            <a:r>
              <a:rPr lang="en-US" dirty="0" err="1"/>
              <a:t>positifs</a:t>
            </a:r>
            <a:r>
              <a:rPr lang="en-US" dirty="0"/>
              <a:t>. </a:t>
            </a:r>
            <a:r>
              <a:rPr lang="en-US" dirty="0" err="1"/>
              <a:t>Ils</a:t>
            </a:r>
            <a:r>
              <a:rPr lang="en-US" dirty="0"/>
              <a:t> </a:t>
            </a:r>
            <a:r>
              <a:rPr lang="en-US" dirty="0" err="1"/>
              <a:t>peuvent</a:t>
            </a:r>
            <a:r>
              <a:rPr lang="en-US" dirty="0"/>
              <a:t> </a:t>
            </a:r>
            <a:r>
              <a:rPr lang="en-US" dirty="0" err="1"/>
              <a:t>également</a:t>
            </a:r>
            <a:r>
              <a:rPr lang="en-US" dirty="0"/>
              <a:t> </a:t>
            </a:r>
            <a:r>
              <a:rPr lang="en-US" dirty="0" err="1"/>
              <a:t>être</a:t>
            </a:r>
            <a:r>
              <a:rPr lang="en-US" dirty="0"/>
              <a:t> </a:t>
            </a:r>
            <a:r>
              <a:rPr lang="en-US" dirty="0" err="1"/>
              <a:t>neutres</a:t>
            </a:r>
            <a:r>
              <a:rPr lang="en-US" dirty="0"/>
              <a:t>, et variables, </a:t>
            </a:r>
            <a:r>
              <a:rPr lang="en-US" dirty="0" err="1"/>
              <a:t>en</a:t>
            </a:r>
            <a:r>
              <a:rPr lang="en-US" dirty="0"/>
              <a:t> function de … </a:t>
            </a:r>
          </a:p>
          <a:p>
            <a:endParaRPr lang="en-US" dirty="0"/>
          </a:p>
          <a:p>
            <a:endParaRPr lang="en-US" dirty="0"/>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7</a:t>
            </a:fld>
            <a:endParaRPr lang="fr-FR"/>
          </a:p>
        </p:txBody>
      </p:sp>
    </p:spTree>
    <p:extLst>
      <p:ext uri="{BB962C8B-B14F-4D97-AF65-F5344CB8AC3E}">
        <p14:creationId xmlns:p14="http://schemas.microsoft.com/office/powerpoint/2010/main" val="399241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Cela</a:t>
            </a:r>
            <a:r>
              <a:rPr lang="en-US" dirty="0"/>
              <a:t> nous </a:t>
            </a:r>
            <a:r>
              <a:rPr lang="en-US" dirty="0" err="1"/>
              <a:t>amène</a:t>
            </a:r>
            <a:r>
              <a:rPr lang="en-US" dirty="0"/>
              <a:t> à la </a:t>
            </a:r>
            <a:r>
              <a:rPr lang="en-US" dirty="0" err="1"/>
              <a:t>nécessité</a:t>
            </a:r>
            <a:r>
              <a:rPr lang="en-US" dirty="0"/>
              <a:t> </a:t>
            </a:r>
            <a:r>
              <a:rPr lang="en-US" dirty="0" err="1"/>
              <a:t>d’une</a:t>
            </a:r>
            <a:r>
              <a:rPr lang="en-US" dirty="0"/>
              <a:t> planification maritime qui </a:t>
            </a:r>
            <a:r>
              <a:rPr lang="en-US" dirty="0" err="1"/>
              <a:t>tente</a:t>
            </a:r>
            <a:r>
              <a:rPr lang="en-US" dirty="0"/>
              <a:t> de </a:t>
            </a:r>
            <a:r>
              <a:rPr lang="en-US" dirty="0" err="1"/>
              <a:t>concilier</a:t>
            </a:r>
            <a:r>
              <a:rPr lang="en-US" dirty="0"/>
              <a:t> sur le long </a:t>
            </a:r>
            <a:r>
              <a:rPr lang="en-US" dirty="0" err="1"/>
              <a:t>terme</a:t>
            </a:r>
            <a:r>
              <a:rPr lang="en-US" dirty="0"/>
              <a:t> la production </a:t>
            </a:r>
            <a:r>
              <a:rPr lang="en-US" dirty="0" err="1"/>
              <a:t>d’énergies</a:t>
            </a:r>
            <a:r>
              <a:rPr lang="en-US" dirty="0"/>
              <a:t> marines </a:t>
            </a:r>
            <a:r>
              <a:rPr lang="en-US" dirty="0" err="1"/>
              <a:t>renouvelables</a:t>
            </a:r>
            <a:r>
              <a:rPr lang="en-US" dirty="0"/>
              <a:t> dans le context des </a:t>
            </a:r>
            <a:r>
              <a:rPr lang="en-US" dirty="0" err="1"/>
              <a:t>enjeux</a:t>
            </a:r>
            <a:r>
              <a:rPr lang="en-US" dirty="0"/>
              <a:t> de </a:t>
            </a:r>
            <a:r>
              <a:rPr lang="en-US" dirty="0" err="1"/>
              <a:t>décarbonisation</a:t>
            </a:r>
            <a:r>
              <a:rPr lang="en-US" dirty="0"/>
              <a:t>, et le </a:t>
            </a:r>
            <a:r>
              <a:rPr lang="en-US" dirty="0" err="1"/>
              <a:t>maintien</a:t>
            </a:r>
            <a:r>
              <a:rPr lang="en-US" dirty="0"/>
              <a:t> des </a:t>
            </a:r>
            <a:r>
              <a:rPr lang="en-US" dirty="0" err="1"/>
              <a:t>activités</a:t>
            </a:r>
            <a:r>
              <a:rPr lang="en-US" dirty="0"/>
              <a:t> </a:t>
            </a:r>
            <a:r>
              <a:rPr lang="en-US" dirty="0" err="1"/>
              <a:t>existantes</a:t>
            </a:r>
            <a:r>
              <a:rPr lang="en-US" dirty="0"/>
              <a:t> </a:t>
            </a:r>
            <a:r>
              <a:rPr lang="en-US" dirty="0" err="1"/>
              <a:t>en</a:t>
            </a:r>
            <a:r>
              <a:rPr lang="en-US" dirty="0"/>
              <a:t> </a:t>
            </a:r>
            <a:r>
              <a:rPr lang="en-US" dirty="0" err="1"/>
              <a:t>mer</a:t>
            </a:r>
            <a:r>
              <a:rPr lang="en-US" dirty="0"/>
              <a:t> et sur les </a:t>
            </a:r>
            <a:r>
              <a:rPr lang="en-US" dirty="0" err="1"/>
              <a:t>littoraux</a:t>
            </a:r>
            <a:r>
              <a:rPr lang="en-US" dirty="0"/>
              <a:t>. </a:t>
            </a:r>
          </a:p>
          <a:p>
            <a:endParaRPr lang="en-US" dirty="0"/>
          </a:p>
          <a:p>
            <a:r>
              <a:rPr lang="en-US" dirty="0"/>
              <a:t>Ce </a:t>
            </a:r>
            <a:r>
              <a:rPr lang="en-US" dirty="0" err="1"/>
              <a:t>constat</a:t>
            </a:r>
            <a:r>
              <a:rPr lang="en-US" dirty="0"/>
              <a:t> </a:t>
            </a:r>
            <a:r>
              <a:rPr lang="en-US" dirty="0" err="1"/>
              <a:t>est</a:t>
            </a:r>
            <a:r>
              <a:rPr lang="en-US" dirty="0"/>
              <a:t> encore plus important dans le context des </a:t>
            </a:r>
            <a:r>
              <a:rPr lang="en-US" dirty="0" err="1"/>
              <a:t>débats</a:t>
            </a:r>
            <a:r>
              <a:rPr lang="en-US" dirty="0"/>
              <a:t> publics </a:t>
            </a:r>
            <a:r>
              <a:rPr lang="en-US" dirty="0" err="1"/>
              <a:t>autour</a:t>
            </a:r>
            <a:r>
              <a:rPr lang="en-US" dirty="0"/>
              <a:t> de la planification maritime integrant </a:t>
            </a:r>
            <a:r>
              <a:rPr lang="en-US" dirty="0" err="1"/>
              <a:t>l’éolien</a:t>
            </a:r>
            <a:r>
              <a:rPr lang="en-US" dirty="0"/>
              <a:t> </a:t>
            </a:r>
            <a:r>
              <a:rPr lang="en-US" dirty="0" err="1"/>
              <a:t>en</a:t>
            </a:r>
            <a:r>
              <a:rPr lang="en-US" dirty="0"/>
              <a:t> </a:t>
            </a:r>
            <a:r>
              <a:rPr lang="en-US" dirty="0" err="1"/>
              <a:t>mer</a:t>
            </a:r>
            <a:r>
              <a:rPr lang="en-US" dirty="0"/>
              <a:t> et qui </a:t>
            </a:r>
            <a:r>
              <a:rPr lang="en-US" dirty="0" err="1"/>
              <a:t>débuteront</a:t>
            </a:r>
            <a:r>
              <a:rPr lang="en-US" dirty="0"/>
              <a:t> dans </a:t>
            </a:r>
            <a:r>
              <a:rPr lang="en-US" dirty="0" err="1"/>
              <a:t>moins</a:t>
            </a:r>
            <a:r>
              <a:rPr lang="en-US" dirty="0"/>
              <a:t> de 1 </a:t>
            </a:r>
            <a:r>
              <a:rPr lang="en-US" dirty="0" err="1"/>
              <a:t>mois</a:t>
            </a:r>
            <a:r>
              <a:rPr lang="en-US" dirty="0"/>
              <a:t>. </a:t>
            </a:r>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8</a:t>
            </a:fld>
            <a:endParaRPr lang="fr-FR"/>
          </a:p>
        </p:txBody>
      </p:sp>
    </p:spTree>
    <p:extLst>
      <p:ext uri="{BB962C8B-B14F-4D97-AF65-F5344CB8AC3E}">
        <p14:creationId xmlns:p14="http://schemas.microsoft.com/office/powerpoint/2010/main" val="404146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Ces</a:t>
            </a:r>
            <a:r>
              <a:rPr lang="en-US" dirty="0"/>
              <a:t> </a:t>
            </a:r>
            <a:r>
              <a:rPr lang="en-US" dirty="0" err="1"/>
              <a:t>débats</a:t>
            </a:r>
            <a:r>
              <a:rPr lang="en-US" dirty="0"/>
              <a:t> publics </a:t>
            </a:r>
            <a:r>
              <a:rPr lang="en-US" dirty="0" err="1"/>
              <a:t>répondent</a:t>
            </a:r>
            <a:r>
              <a:rPr lang="en-US" dirty="0"/>
              <a:t> à des </a:t>
            </a:r>
            <a:r>
              <a:rPr lang="en-US" dirty="0" err="1"/>
              <a:t>besoins</a:t>
            </a:r>
            <a:r>
              <a:rPr lang="en-US" dirty="0"/>
              <a:t> de coordination et de </a:t>
            </a:r>
            <a:r>
              <a:rPr lang="en-US" dirty="0" err="1"/>
              <a:t>prise</a:t>
            </a:r>
            <a:r>
              <a:rPr lang="en-US" dirty="0"/>
              <a:t> </a:t>
            </a:r>
            <a:r>
              <a:rPr lang="en-US" dirty="0" err="1"/>
              <a:t>en</a:t>
            </a:r>
            <a:r>
              <a:rPr lang="en-US" dirty="0"/>
              <a:t> </a:t>
            </a:r>
            <a:r>
              <a:rPr lang="en-US" dirty="0" err="1"/>
              <a:t>compte</a:t>
            </a:r>
            <a:r>
              <a:rPr lang="en-US" dirty="0"/>
              <a:t> des </a:t>
            </a:r>
            <a:r>
              <a:rPr lang="en-US" dirty="0" err="1"/>
              <a:t>besoins</a:t>
            </a:r>
            <a:r>
              <a:rPr lang="en-US" dirty="0"/>
              <a:t> de </a:t>
            </a:r>
            <a:r>
              <a:rPr lang="en-US" dirty="0" err="1"/>
              <a:t>tous</a:t>
            </a:r>
            <a:r>
              <a:rPr lang="en-US" dirty="0"/>
              <a:t> les </a:t>
            </a:r>
            <a:r>
              <a:rPr lang="en-US" dirty="0" err="1"/>
              <a:t>acteurs</a:t>
            </a:r>
            <a:r>
              <a:rPr lang="en-US" dirty="0"/>
              <a:t> et </a:t>
            </a:r>
            <a:r>
              <a:rPr lang="en-US" dirty="0" err="1"/>
              <a:t>citoyens</a:t>
            </a:r>
            <a:r>
              <a:rPr lang="en-US" dirty="0"/>
              <a:t> </a:t>
            </a:r>
            <a:r>
              <a:rPr lang="en-US" dirty="0" err="1"/>
              <a:t>mais</a:t>
            </a:r>
            <a:r>
              <a:rPr lang="en-US" dirty="0"/>
              <a:t> </a:t>
            </a:r>
            <a:r>
              <a:rPr lang="en-US" dirty="0" err="1"/>
              <a:t>soulèvent</a:t>
            </a:r>
            <a:r>
              <a:rPr lang="en-US" dirty="0"/>
              <a:t> beaucoup de questions </a:t>
            </a:r>
            <a:r>
              <a:rPr lang="en-US" dirty="0" err="1"/>
              <a:t>méthodologiques</a:t>
            </a:r>
            <a:r>
              <a:rPr lang="en-US" dirty="0"/>
              <a:t>. </a:t>
            </a:r>
          </a:p>
        </p:txBody>
      </p:sp>
      <p:sp>
        <p:nvSpPr>
          <p:cNvPr id="4" name="Espace réservé du numéro de diapositive 3"/>
          <p:cNvSpPr>
            <a:spLocks noGrp="1"/>
          </p:cNvSpPr>
          <p:nvPr>
            <p:ph type="sldNum" sz="quarter" idx="5"/>
          </p:nvPr>
        </p:nvSpPr>
        <p:spPr/>
        <p:txBody>
          <a:bodyPr/>
          <a:lstStyle/>
          <a:p>
            <a:fld id="{55413063-CB90-49EF-B8C9-CA492ED8AB96}" type="slidenum">
              <a:rPr lang="fr-FR" smtClean="0"/>
              <a:t>9</a:t>
            </a:fld>
            <a:endParaRPr lang="fr-FR"/>
          </a:p>
        </p:txBody>
      </p:sp>
    </p:spTree>
    <p:extLst>
      <p:ext uri="{BB962C8B-B14F-4D97-AF65-F5344CB8AC3E}">
        <p14:creationId xmlns:p14="http://schemas.microsoft.com/office/powerpoint/2010/main" val="36585259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1E1E535-CBE0-4D75-932F-F1BDF300F978}"/>
              </a:ext>
            </a:extLst>
          </p:cNvPr>
          <p:cNvPicPr>
            <a:picLocks noChangeAspect="1"/>
          </p:cNvPicPr>
          <p:nvPr userDrawn="1"/>
        </p:nvPicPr>
        <p:blipFill rotWithShape="1">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3500"/>
                    </a14:imgEffect>
                    <a14:imgEffect>
                      <a14:saturation sat="0"/>
                    </a14:imgEffect>
                  </a14:imgLayer>
                </a14:imgProps>
              </a:ext>
              <a:ext uri="{28A0092B-C50C-407E-A947-70E740481C1C}">
                <a14:useLocalDpi xmlns:a14="http://schemas.microsoft.com/office/drawing/2010/main"/>
              </a:ext>
            </a:extLst>
          </a:blip>
          <a:srcRect t="20736" b="12500"/>
          <a:stretch/>
        </p:blipFill>
        <p:spPr>
          <a:xfrm>
            <a:off x="-1" y="0"/>
            <a:ext cx="12192001" cy="6858000"/>
          </a:xfrm>
          <a:prstGeom prst="rect">
            <a:avLst/>
          </a:prstGeom>
        </p:spPr>
      </p:pic>
      <p:sp>
        <p:nvSpPr>
          <p:cNvPr id="5" name="Espace réservé du pied de page 4">
            <a:extLst>
              <a:ext uri="{FF2B5EF4-FFF2-40B4-BE49-F238E27FC236}">
                <a16:creationId xmlns:a16="http://schemas.microsoft.com/office/drawing/2014/main" id="{C41147BF-A242-4BBB-8097-C7D7E83C32F0}"/>
              </a:ext>
            </a:extLst>
          </p:cNvPr>
          <p:cNvSpPr>
            <a:spLocks noGrp="1"/>
          </p:cNvSpPr>
          <p:nvPr>
            <p:ph type="ftr" sz="quarter" idx="11"/>
          </p:nvPr>
        </p:nvSpPr>
        <p:spPr>
          <a:xfrm>
            <a:off x="965675" y="6356350"/>
            <a:ext cx="4384708" cy="365125"/>
          </a:xfrm>
          <a:prstGeom prst="rect">
            <a:avLst/>
          </a:prstGeom>
        </p:spPr>
        <p:txBody>
          <a:bodyPr/>
          <a:lstStyle>
            <a:lvl1pPr>
              <a:defRPr>
                <a:solidFill>
                  <a:schemeClr val="bg1"/>
                </a:solidFill>
              </a:defRPr>
            </a:lvl1pPr>
          </a:lstStyle>
          <a:p>
            <a:r>
              <a:rPr lang="fr-FR"/>
              <a:t>Baulaz &amp; Mouchet 2023 : ES mapping for MSP</a:t>
            </a:r>
            <a:endParaRPr lang="fr-FR" dirty="0"/>
          </a:p>
        </p:txBody>
      </p:sp>
      <p:sp>
        <p:nvSpPr>
          <p:cNvPr id="2" name="Titre 1">
            <a:extLst>
              <a:ext uri="{FF2B5EF4-FFF2-40B4-BE49-F238E27FC236}">
                <a16:creationId xmlns:a16="http://schemas.microsoft.com/office/drawing/2014/main" id="{DD6022B4-FFB4-44F8-BF29-4690BFA44F3B}"/>
              </a:ext>
            </a:extLst>
          </p:cNvPr>
          <p:cNvSpPr>
            <a:spLocks noGrp="1"/>
          </p:cNvSpPr>
          <p:nvPr>
            <p:ph type="ctrTitle" hasCustomPrompt="1"/>
          </p:nvPr>
        </p:nvSpPr>
        <p:spPr>
          <a:xfrm>
            <a:off x="355363" y="388312"/>
            <a:ext cx="9318476" cy="1110953"/>
          </a:xfrm>
        </p:spPr>
        <p:txBody>
          <a:bodyPr anchor="b">
            <a:normAutofit/>
          </a:bodyPr>
          <a:lstStyle>
            <a:lvl1pPr algn="l">
              <a:defRPr sz="3600">
                <a:solidFill>
                  <a:schemeClr val="bg1"/>
                </a:solidFill>
              </a:defRPr>
            </a:lvl1pPr>
          </a:lstStyle>
          <a:p>
            <a:r>
              <a:rPr lang="fr-FR" dirty="0"/>
              <a:t>Modifiez le style du titre</a:t>
            </a:r>
            <a:br>
              <a:rPr lang="fr-FR" dirty="0"/>
            </a:br>
            <a:endParaRPr lang="fr-FR" dirty="0"/>
          </a:p>
        </p:txBody>
      </p:sp>
      <p:sp>
        <p:nvSpPr>
          <p:cNvPr id="3" name="Sous-titre 2">
            <a:extLst>
              <a:ext uri="{FF2B5EF4-FFF2-40B4-BE49-F238E27FC236}">
                <a16:creationId xmlns:a16="http://schemas.microsoft.com/office/drawing/2014/main" id="{0D710546-4752-45CE-B022-500D9F957E9D}"/>
              </a:ext>
            </a:extLst>
          </p:cNvPr>
          <p:cNvSpPr>
            <a:spLocks noGrp="1"/>
          </p:cNvSpPr>
          <p:nvPr>
            <p:ph type="subTitle" idx="1"/>
          </p:nvPr>
        </p:nvSpPr>
        <p:spPr>
          <a:xfrm>
            <a:off x="355363" y="2183437"/>
            <a:ext cx="7130753" cy="36512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6" name="Espace réservé du numéro de diapositive 5">
            <a:extLst>
              <a:ext uri="{FF2B5EF4-FFF2-40B4-BE49-F238E27FC236}">
                <a16:creationId xmlns:a16="http://schemas.microsoft.com/office/drawing/2014/main" id="{F333B219-03AA-489B-9BF3-796BD627CF5C}"/>
              </a:ext>
            </a:extLst>
          </p:cNvPr>
          <p:cNvSpPr>
            <a:spLocks noGrp="1"/>
          </p:cNvSpPr>
          <p:nvPr>
            <p:ph type="sldNum" sz="quarter" idx="12"/>
          </p:nvPr>
        </p:nvSpPr>
        <p:spPr>
          <a:xfrm>
            <a:off x="384563" y="6356350"/>
            <a:ext cx="478800" cy="365125"/>
          </a:xfrm>
          <a:prstGeom prst="rect">
            <a:avLst/>
          </a:prstGeom>
        </p:spPr>
        <p:txBody>
          <a:bodyPr/>
          <a:lstStyle>
            <a:lvl1pPr>
              <a:defRPr>
                <a:solidFill>
                  <a:schemeClr val="bg1"/>
                </a:solidFill>
              </a:defRPr>
            </a:lvl1pPr>
          </a:lstStyle>
          <a:p>
            <a:fld id="{96B5E63F-FF75-4236-BB34-47D07F8E6B0C}" type="slidenum">
              <a:rPr lang="fr-FR" smtClean="0"/>
              <a:pPr/>
              <a:t>‹N°›</a:t>
            </a:fld>
            <a:endParaRPr lang="fr-FR" dirty="0"/>
          </a:p>
        </p:txBody>
      </p:sp>
      <p:pic>
        <p:nvPicPr>
          <p:cNvPr id="9" name="Image 8">
            <a:extLst>
              <a:ext uri="{FF2B5EF4-FFF2-40B4-BE49-F238E27FC236}">
                <a16:creationId xmlns:a16="http://schemas.microsoft.com/office/drawing/2014/main" id="{F4375412-95F4-461A-BB9B-C4A0420D9E9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3410" b="5875"/>
          <a:stretch/>
        </p:blipFill>
        <p:spPr>
          <a:xfrm>
            <a:off x="9409038" y="3729933"/>
            <a:ext cx="2782962" cy="3158784"/>
          </a:xfrm>
          <a:prstGeom prst="rect">
            <a:avLst/>
          </a:prstGeom>
        </p:spPr>
      </p:pic>
      <p:cxnSp>
        <p:nvCxnSpPr>
          <p:cNvPr id="13" name="Connecteur droit 12">
            <a:extLst>
              <a:ext uri="{FF2B5EF4-FFF2-40B4-BE49-F238E27FC236}">
                <a16:creationId xmlns:a16="http://schemas.microsoft.com/office/drawing/2014/main" id="{3345E2DE-F4DC-4CCF-B89A-AC4DB1076D6E}"/>
              </a:ext>
            </a:extLst>
          </p:cNvPr>
          <p:cNvCxnSpPr>
            <a:cxnSpLocks/>
          </p:cNvCxnSpPr>
          <p:nvPr userDrawn="1"/>
        </p:nvCxnSpPr>
        <p:spPr>
          <a:xfrm>
            <a:off x="-1" y="6264067"/>
            <a:ext cx="540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846D9265-42CA-46A3-B7DF-808FB14C9B31}"/>
              </a:ext>
            </a:extLst>
          </p:cNvPr>
          <p:cNvCxnSpPr>
            <a:cxnSpLocks/>
          </p:cNvCxnSpPr>
          <p:nvPr userDrawn="1"/>
        </p:nvCxnSpPr>
        <p:spPr>
          <a:xfrm>
            <a:off x="-1" y="1871524"/>
            <a:ext cx="118444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FCB5D92E-DE67-448E-B371-6A2343C00C9F}"/>
              </a:ext>
            </a:extLst>
          </p:cNvPr>
          <p:cNvSpPr txBox="1"/>
          <p:nvPr userDrawn="1"/>
        </p:nvSpPr>
        <p:spPr>
          <a:xfrm rot="16200000">
            <a:off x="10992383" y="3442686"/>
            <a:ext cx="2171347" cy="215444"/>
          </a:xfrm>
          <a:prstGeom prst="rect">
            <a:avLst/>
          </a:prstGeom>
          <a:noFill/>
        </p:spPr>
        <p:txBody>
          <a:bodyPr wrap="square" rtlCol="0">
            <a:spAutoFit/>
          </a:bodyPr>
          <a:lstStyle/>
          <a:p>
            <a:pPr algn="r"/>
            <a:r>
              <a:rPr lang="fr-FR" sz="800" dirty="0">
                <a:solidFill>
                  <a:schemeClr val="bg1"/>
                </a:solidFill>
              </a:rPr>
              <a:t>© Jeremy Bishop / </a:t>
            </a:r>
            <a:r>
              <a:rPr lang="fr-FR" sz="800" dirty="0" err="1">
                <a:solidFill>
                  <a:schemeClr val="bg1"/>
                </a:solidFill>
              </a:rPr>
              <a:t>StockSnap</a:t>
            </a:r>
            <a:endParaRPr lang="fr-FR" sz="800" dirty="0">
              <a:solidFill>
                <a:schemeClr val="bg1"/>
              </a:solidFill>
            </a:endParaRPr>
          </a:p>
        </p:txBody>
      </p:sp>
    </p:spTree>
    <p:extLst>
      <p:ext uri="{BB962C8B-B14F-4D97-AF65-F5344CB8AC3E}">
        <p14:creationId xmlns:p14="http://schemas.microsoft.com/office/powerpoint/2010/main" val="4698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D2A049-D9C4-4570-8C80-3462EAB41B96}"/>
              </a:ext>
            </a:extLst>
          </p:cNvPr>
          <p:cNvSpPr>
            <a:spLocks noGrp="1"/>
          </p:cNvSpPr>
          <p:nvPr>
            <p:ph type="title"/>
          </p:nvPr>
        </p:nvSpPr>
        <p:spPr>
          <a:xfrm>
            <a:off x="355363" y="368223"/>
            <a:ext cx="9694491" cy="708537"/>
          </a:xfrm>
        </p:spPr>
        <p:txBody>
          <a:bodyPr/>
          <a:lstStyle>
            <a:lvl1pPr>
              <a:defRPr>
                <a:solidFill>
                  <a:schemeClr val="tx2"/>
                </a:solidFill>
              </a:defRPr>
            </a:lvl1pPr>
          </a:lstStyle>
          <a:p>
            <a:r>
              <a:rPr lang="fr-FR"/>
              <a:t>Modifiez le style du titre</a:t>
            </a:r>
            <a:endParaRPr lang="fr-FR" dirty="0"/>
          </a:p>
        </p:txBody>
      </p:sp>
      <p:cxnSp>
        <p:nvCxnSpPr>
          <p:cNvPr id="7" name="Connecteur droit 6">
            <a:extLst>
              <a:ext uri="{FF2B5EF4-FFF2-40B4-BE49-F238E27FC236}">
                <a16:creationId xmlns:a16="http://schemas.microsoft.com/office/drawing/2014/main" id="{33842FD7-C732-48B4-AE5B-5AEA6BAA8F75}"/>
              </a:ext>
            </a:extLst>
          </p:cNvPr>
          <p:cNvCxnSpPr>
            <a:cxnSpLocks/>
          </p:cNvCxnSpPr>
          <p:nvPr userDrawn="1"/>
        </p:nvCxnSpPr>
        <p:spPr>
          <a:xfrm>
            <a:off x="-1" y="1076765"/>
            <a:ext cx="118444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E6C5B90D-0470-407C-B883-83EA6D6F949C}"/>
              </a:ext>
            </a:extLst>
          </p:cNvPr>
          <p:cNvSpPr>
            <a:spLocks noGrp="1"/>
          </p:cNvSpPr>
          <p:nvPr>
            <p:ph idx="1" hasCustomPrompt="1"/>
          </p:nvPr>
        </p:nvSpPr>
        <p:spPr>
          <a:xfrm>
            <a:off x="355363" y="1256232"/>
            <a:ext cx="11489107" cy="4920731"/>
          </a:xfrm>
          <a:prstGeom prst="rect">
            <a:avLst/>
          </a:prstGeom>
        </p:spPr>
        <p:txBody>
          <a:bodyPr vert="horz" lIns="91440" tIns="45720" rIns="91440" bIns="45720" rtlCol="0">
            <a:normAutofit/>
          </a:bodyPr>
          <a:lstStyle>
            <a:lvl1pPr>
              <a:defRPr sz="2000"/>
            </a:lvl1pPr>
            <a:lvl2pPr>
              <a:defRPr>
                <a:solidFill>
                  <a:schemeClr val="accent1"/>
                </a:solidFill>
              </a:defRPr>
            </a:lvl2pPr>
            <a:lvl3pPr>
              <a:defRPr>
                <a:solidFill>
                  <a:schemeClr val="accent2"/>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0" name="Espace réservé du pied de page 4">
            <a:extLst>
              <a:ext uri="{FF2B5EF4-FFF2-40B4-BE49-F238E27FC236}">
                <a16:creationId xmlns:a16="http://schemas.microsoft.com/office/drawing/2014/main" id="{F4A73FAF-BEF9-4A91-8EB7-CFFF6C68B4DD}"/>
              </a:ext>
            </a:extLst>
          </p:cNvPr>
          <p:cNvSpPr>
            <a:spLocks noGrp="1"/>
          </p:cNvSpPr>
          <p:nvPr>
            <p:ph type="ftr" sz="quarter" idx="11"/>
          </p:nvPr>
        </p:nvSpPr>
        <p:spPr>
          <a:xfrm>
            <a:off x="974221" y="6356350"/>
            <a:ext cx="4376162" cy="365125"/>
          </a:xfrm>
          <a:prstGeom prst="rect">
            <a:avLst/>
          </a:prstGeom>
        </p:spPr>
        <p:txBody>
          <a:bodyPr/>
          <a:lstStyle/>
          <a:p>
            <a:r>
              <a:rPr lang="fr-FR"/>
              <a:t>Baulaz &amp; Mouchet 2023 : ES mapping for MSP</a:t>
            </a:r>
            <a:endParaRPr lang="fr-FR" dirty="0"/>
          </a:p>
        </p:txBody>
      </p:sp>
      <p:sp>
        <p:nvSpPr>
          <p:cNvPr id="11" name="Espace réservé du numéro de diapositive 5">
            <a:extLst>
              <a:ext uri="{FF2B5EF4-FFF2-40B4-BE49-F238E27FC236}">
                <a16:creationId xmlns:a16="http://schemas.microsoft.com/office/drawing/2014/main" id="{68DD9297-3AF7-4D8D-B9BF-DFE9F02C405F}"/>
              </a:ext>
            </a:extLst>
          </p:cNvPr>
          <p:cNvSpPr>
            <a:spLocks noGrp="1"/>
          </p:cNvSpPr>
          <p:nvPr>
            <p:ph type="sldNum" sz="quarter" idx="12"/>
          </p:nvPr>
        </p:nvSpPr>
        <p:spPr>
          <a:xfrm>
            <a:off x="384563" y="6356350"/>
            <a:ext cx="478800" cy="365125"/>
          </a:xfrm>
          <a:prstGeom prst="rect">
            <a:avLst/>
          </a:prstGeom>
        </p:spPr>
        <p:txBody>
          <a:bodyPr/>
          <a:lstStyle/>
          <a:p>
            <a:fld id="{96B5E63F-FF75-4236-BB34-47D07F8E6B0C}" type="slidenum">
              <a:rPr lang="fr-FR" smtClean="0"/>
              <a:t>‹N°›</a:t>
            </a:fld>
            <a:endParaRPr lang="fr-FR"/>
          </a:p>
        </p:txBody>
      </p:sp>
    </p:spTree>
    <p:extLst>
      <p:ext uri="{BB962C8B-B14F-4D97-AF65-F5344CB8AC3E}">
        <p14:creationId xmlns:p14="http://schemas.microsoft.com/office/powerpoint/2010/main" val="186935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50FFB3FA-1999-4D6D-B2E0-C72D1D2CD827}"/>
              </a:ext>
            </a:extLst>
          </p:cNvPr>
          <p:cNvSpPr>
            <a:spLocks noGrp="1"/>
          </p:cNvSpPr>
          <p:nvPr>
            <p:ph type="ftr" sz="quarter" idx="11"/>
          </p:nvPr>
        </p:nvSpPr>
        <p:spPr>
          <a:xfrm>
            <a:off x="982766" y="6356350"/>
            <a:ext cx="4367617" cy="365125"/>
          </a:xfrm>
          <a:prstGeom prst="rect">
            <a:avLst/>
          </a:prstGeom>
        </p:spPr>
        <p:txBody>
          <a:bodyPr/>
          <a:lstStyle/>
          <a:p>
            <a:r>
              <a:rPr lang="fr-FR"/>
              <a:t>Baulaz &amp; Mouchet 2023 : ES mapping for MSP</a:t>
            </a:r>
          </a:p>
        </p:txBody>
      </p:sp>
      <p:sp>
        <p:nvSpPr>
          <p:cNvPr id="2" name="Titre 1">
            <a:extLst>
              <a:ext uri="{FF2B5EF4-FFF2-40B4-BE49-F238E27FC236}">
                <a16:creationId xmlns:a16="http://schemas.microsoft.com/office/drawing/2014/main" id="{A7411EB1-F757-4CBD-B4D7-2A88C4C43D4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63F603-1062-4C00-850A-EF75CD3BD177}"/>
              </a:ext>
            </a:extLst>
          </p:cNvPr>
          <p:cNvSpPr>
            <a:spLocks noGrp="1"/>
          </p:cNvSpPr>
          <p:nvPr>
            <p:ph sz="half" idx="1"/>
          </p:nvPr>
        </p:nvSpPr>
        <p:spPr>
          <a:xfrm>
            <a:off x="355363" y="1281872"/>
            <a:ext cx="5400000" cy="4895091"/>
          </a:xfrm>
        </p:spPr>
        <p:txBody>
          <a:bodyPr/>
          <a:lstStyle/>
          <a:p>
            <a:pPr lvl="0"/>
            <a:r>
              <a:rPr lang="fr-FR"/>
              <a:t>Cliquez pour modifier les styles du texte du masque</a:t>
            </a:r>
          </a:p>
          <a:p>
            <a:pPr lvl="1"/>
            <a:r>
              <a:rPr lang="fr-FR"/>
              <a:t>Deuxième niveau</a:t>
            </a:r>
          </a:p>
          <a:p>
            <a:pPr lvl="2"/>
            <a:r>
              <a:rPr lang="fr-FR"/>
              <a:t>Troisième niveau</a:t>
            </a:r>
          </a:p>
        </p:txBody>
      </p:sp>
      <p:sp>
        <p:nvSpPr>
          <p:cNvPr id="4" name="Espace réservé du contenu 3">
            <a:extLst>
              <a:ext uri="{FF2B5EF4-FFF2-40B4-BE49-F238E27FC236}">
                <a16:creationId xmlns:a16="http://schemas.microsoft.com/office/drawing/2014/main" id="{22E25193-3B32-40C2-969D-CC1F8290B1DF}"/>
              </a:ext>
            </a:extLst>
          </p:cNvPr>
          <p:cNvSpPr>
            <a:spLocks noGrp="1"/>
          </p:cNvSpPr>
          <p:nvPr>
            <p:ph sz="half" idx="2"/>
          </p:nvPr>
        </p:nvSpPr>
        <p:spPr>
          <a:xfrm>
            <a:off x="6428571" y="1281872"/>
            <a:ext cx="5400000" cy="4895091"/>
          </a:xfrm>
        </p:spPr>
        <p:txBody>
          <a:bodyPr/>
          <a:lstStyle/>
          <a:p>
            <a:pPr lvl="0"/>
            <a:r>
              <a:rPr lang="fr-FR"/>
              <a:t>Cliquez pour modifier les styles du texte du masque</a:t>
            </a:r>
          </a:p>
          <a:p>
            <a:pPr lvl="1"/>
            <a:r>
              <a:rPr lang="fr-FR"/>
              <a:t>Deuxième niveau</a:t>
            </a:r>
          </a:p>
          <a:p>
            <a:pPr lvl="2"/>
            <a:r>
              <a:rPr lang="fr-FR"/>
              <a:t>Troisième niveau</a:t>
            </a:r>
          </a:p>
        </p:txBody>
      </p:sp>
      <p:sp>
        <p:nvSpPr>
          <p:cNvPr id="7" name="Espace réservé du numéro de diapositive 6">
            <a:extLst>
              <a:ext uri="{FF2B5EF4-FFF2-40B4-BE49-F238E27FC236}">
                <a16:creationId xmlns:a16="http://schemas.microsoft.com/office/drawing/2014/main" id="{89275DAF-7CBB-4E8B-8845-7F93FDE272A1}"/>
              </a:ext>
            </a:extLst>
          </p:cNvPr>
          <p:cNvSpPr>
            <a:spLocks noGrp="1"/>
          </p:cNvSpPr>
          <p:nvPr>
            <p:ph type="sldNum" sz="quarter" idx="12"/>
          </p:nvPr>
        </p:nvSpPr>
        <p:spPr>
          <a:xfrm>
            <a:off x="384563" y="6356350"/>
            <a:ext cx="478800" cy="365125"/>
          </a:xfrm>
          <a:prstGeom prst="rect">
            <a:avLst/>
          </a:prstGeom>
        </p:spPr>
        <p:txBody>
          <a:bodyPr/>
          <a:lstStyle/>
          <a:p>
            <a:fld id="{96B5E63F-FF75-4236-BB34-47D07F8E6B0C}" type="slidenum">
              <a:rPr lang="fr-FR" smtClean="0"/>
              <a:t>‹N°›</a:t>
            </a:fld>
            <a:endParaRPr lang="fr-FR"/>
          </a:p>
        </p:txBody>
      </p:sp>
      <p:cxnSp>
        <p:nvCxnSpPr>
          <p:cNvPr id="8" name="Connecteur droit 7">
            <a:extLst>
              <a:ext uri="{FF2B5EF4-FFF2-40B4-BE49-F238E27FC236}">
                <a16:creationId xmlns:a16="http://schemas.microsoft.com/office/drawing/2014/main" id="{C751EC92-B63F-46DA-9969-2379B731FDEB}"/>
              </a:ext>
            </a:extLst>
          </p:cNvPr>
          <p:cNvCxnSpPr>
            <a:cxnSpLocks/>
          </p:cNvCxnSpPr>
          <p:nvPr userDrawn="1"/>
        </p:nvCxnSpPr>
        <p:spPr>
          <a:xfrm>
            <a:off x="-1" y="1076765"/>
            <a:ext cx="118444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0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8C19341-C980-4280-A5C4-1CFB291F6DD3}"/>
              </a:ext>
            </a:extLst>
          </p:cNvPr>
          <p:cNvSpPr>
            <a:spLocks noGrp="1"/>
          </p:cNvSpPr>
          <p:nvPr>
            <p:ph type="ftr" sz="quarter" idx="11"/>
          </p:nvPr>
        </p:nvSpPr>
        <p:spPr>
          <a:xfrm>
            <a:off x="974221" y="6356350"/>
            <a:ext cx="4376162" cy="365125"/>
          </a:xfrm>
          <a:prstGeom prst="rect">
            <a:avLst/>
          </a:prstGeom>
        </p:spPr>
        <p:txBody>
          <a:bodyPr/>
          <a:lstStyle/>
          <a:p>
            <a:r>
              <a:rPr lang="fr-FR"/>
              <a:t>Baulaz &amp; Mouchet 2023 : ES mapping for MSP</a:t>
            </a:r>
          </a:p>
        </p:txBody>
      </p:sp>
      <p:sp>
        <p:nvSpPr>
          <p:cNvPr id="2" name="Titre 1">
            <a:extLst>
              <a:ext uri="{FF2B5EF4-FFF2-40B4-BE49-F238E27FC236}">
                <a16:creationId xmlns:a16="http://schemas.microsoft.com/office/drawing/2014/main" id="{7E4EFCB2-1116-49F9-9261-402ADFDEA9C1}"/>
              </a:ext>
            </a:extLst>
          </p:cNvPr>
          <p:cNvSpPr>
            <a:spLocks noGrp="1"/>
          </p:cNvSpPr>
          <p:nvPr>
            <p:ph type="title"/>
          </p:nvPr>
        </p:nvSpPr>
        <p:spPr/>
        <p:txBody>
          <a:bodyPr/>
          <a:lstStyle/>
          <a:p>
            <a:r>
              <a:rPr lang="fr-FR"/>
              <a:t>Modifiez le style du titre</a:t>
            </a:r>
            <a:endParaRPr lang="fr-FR" dirty="0"/>
          </a:p>
        </p:txBody>
      </p:sp>
      <p:sp>
        <p:nvSpPr>
          <p:cNvPr id="5" name="Espace réservé du numéro de diapositive 4">
            <a:extLst>
              <a:ext uri="{FF2B5EF4-FFF2-40B4-BE49-F238E27FC236}">
                <a16:creationId xmlns:a16="http://schemas.microsoft.com/office/drawing/2014/main" id="{EF120B70-B1A7-43E9-9845-24C4840638F0}"/>
              </a:ext>
            </a:extLst>
          </p:cNvPr>
          <p:cNvSpPr>
            <a:spLocks noGrp="1"/>
          </p:cNvSpPr>
          <p:nvPr>
            <p:ph type="sldNum" sz="quarter" idx="12"/>
          </p:nvPr>
        </p:nvSpPr>
        <p:spPr>
          <a:xfrm>
            <a:off x="384563" y="6356350"/>
            <a:ext cx="478800" cy="365125"/>
          </a:xfrm>
          <a:prstGeom prst="rect">
            <a:avLst/>
          </a:prstGeom>
        </p:spPr>
        <p:txBody>
          <a:bodyPr/>
          <a:lstStyle/>
          <a:p>
            <a:fld id="{96B5E63F-FF75-4236-BB34-47D07F8E6B0C}" type="slidenum">
              <a:rPr lang="fr-FR" smtClean="0"/>
              <a:t>‹N°›</a:t>
            </a:fld>
            <a:endParaRPr lang="fr-FR"/>
          </a:p>
        </p:txBody>
      </p:sp>
      <p:cxnSp>
        <p:nvCxnSpPr>
          <p:cNvPr id="6" name="Connecteur droit 5">
            <a:extLst>
              <a:ext uri="{FF2B5EF4-FFF2-40B4-BE49-F238E27FC236}">
                <a16:creationId xmlns:a16="http://schemas.microsoft.com/office/drawing/2014/main" id="{50CD54A6-0A8F-4F58-AE92-8C22B6B41532}"/>
              </a:ext>
            </a:extLst>
          </p:cNvPr>
          <p:cNvCxnSpPr>
            <a:cxnSpLocks/>
          </p:cNvCxnSpPr>
          <p:nvPr userDrawn="1"/>
        </p:nvCxnSpPr>
        <p:spPr>
          <a:xfrm>
            <a:off x="-1" y="1076765"/>
            <a:ext cx="118444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9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66EB76C-3342-4EA6-8B5B-8C566BCE46C6}"/>
              </a:ext>
            </a:extLst>
          </p:cNvPr>
          <p:cNvSpPr>
            <a:spLocks noGrp="1"/>
          </p:cNvSpPr>
          <p:nvPr>
            <p:ph type="ftr" sz="quarter" idx="11"/>
          </p:nvPr>
        </p:nvSpPr>
        <p:spPr>
          <a:xfrm>
            <a:off x="957129" y="6356350"/>
            <a:ext cx="4393254" cy="365125"/>
          </a:xfrm>
          <a:prstGeom prst="rect">
            <a:avLst/>
          </a:prstGeom>
        </p:spPr>
        <p:txBody>
          <a:bodyPr/>
          <a:lstStyle/>
          <a:p>
            <a:r>
              <a:rPr lang="fr-FR"/>
              <a:t>Baulaz &amp; Mouchet 2023 : ES mapping for MSP</a:t>
            </a:r>
          </a:p>
        </p:txBody>
      </p:sp>
      <p:sp>
        <p:nvSpPr>
          <p:cNvPr id="4" name="Espace réservé du numéro de diapositive 3">
            <a:extLst>
              <a:ext uri="{FF2B5EF4-FFF2-40B4-BE49-F238E27FC236}">
                <a16:creationId xmlns:a16="http://schemas.microsoft.com/office/drawing/2014/main" id="{52FB84BE-6267-4E48-B160-C39C09B533E5}"/>
              </a:ext>
            </a:extLst>
          </p:cNvPr>
          <p:cNvSpPr>
            <a:spLocks noGrp="1"/>
          </p:cNvSpPr>
          <p:nvPr>
            <p:ph type="sldNum" sz="quarter" idx="12"/>
          </p:nvPr>
        </p:nvSpPr>
        <p:spPr>
          <a:xfrm>
            <a:off x="384563" y="6356350"/>
            <a:ext cx="478800" cy="365125"/>
          </a:xfrm>
          <a:prstGeom prst="rect">
            <a:avLst/>
          </a:prstGeom>
        </p:spPr>
        <p:txBody>
          <a:bodyPr/>
          <a:lstStyle/>
          <a:p>
            <a:fld id="{96B5E63F-FF75-4236-BB34-47D07F8E6B0C}" type="slidenum">
              <a:rPr lang="fr-FR" smtClean="0"/>
              <a:t>‹N°›</a:t>
            </a:fld>
            <a:endParaRPr lang="fr-FR"/>
          </a:p>
        </p:txBody>
      </p:sp>
    </p:spTree>
    <p:extLst>
      <p:ext uri="{BB962C8B-B14F-4D97-AF65-F5344CB8AC3E}">
        <p14:creationId xmlns:p14="http://schemas.microsoft.com/office/powerpoint/2010/main" val="183965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15DCBB30-FAEC-485D-90EA-2727A0B8411A}"/>
              </a:ext>
            </a:extLst>
          </p:cNvPr>
          <p:cNvSpPr>
            <a:spLocks noGrp="1"/>
          </p:cNvSpPr>
          <p:nvPr>
            <p:ph type="ftr" sz="quarter" idx="11"/>
          </p:nvPr>
        </p:nvSpPr>
        <p:spPr>
          <a:xfrm>
            <a:off x="957129" y="6356350"/>
            <a:ext cx="4393254" cy="365125"/>
          </a:xfrm>
          <a:prstGeom prst="rect">
            <a:avLst/>
          </a:prstGeom>
        </p:spPr>
        <p:txBody>
          <a:bodyPr/>
          <a:lstStyle/>
          <a:p>
            <a:r>
              <a:rPr lang="fr-FR"/>
              <a:t>Baulaz &amp; Mouchet 2023 : ES mapping for MSP</a:t>
            </a:r>
          </a:p>
        </p:txBody>
      </p:sp>
      <p:sp>
        <p:nvSpPr>
          <p:cNvPr id="2" name="Titre 1">
            <a:extLst>
              <a:ext uri="{FF2B5EF4-FFF2-40B4-BE49-F238E27FC236}">
                <a16:creationId xmlns:a16="http://schemas.microsoft.com/office/drawing/2014/main" id="{7459F359-B463-49BB-BF66-5F98FACB38BA}"/>
              </a:ext>
            </a:extLst>
          </p:cNvPr>
          <p:cNvSpPr>
            <a:spLocks noGrp="1"/>
          </p:cNvSpPr>
          <p:nvPr>
            <p:ph type="title"/>
          </p:nvPr>
        </p:nvSpPr>
        <p:spPr>
          <a:xfrm>
            <a:off x="384563" y="388832"/>
            <a:ext cx="9682383" cy="534114"/>
          </a:xfrm>
        </p:spPr>
        <p:txBody>
          <a:bodyPr anchor="t">
            <a:normAutofit/>
          </a:bodyPr>
          <a:lstStyle>
            <a:lvl1pPr>
              <a:defRPr sz="2400"/>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21B300AD-3B82-4C1C-9987-7CE2C752671F}"/>
              </a:ext>
            </a:extLst>
          </p:cNvPr>
          <p:cNvSpPr>
            <a:spLocks noGrp="1"/>
          </p:cNvSpPr>
          <p:nvPr>
            <p:ph type="pic" idx="1"/>
          </p:nvPr>
        </p:nvSpPr>
        <p:spPr>
          <a:xfrm>
            <a:off x="5580404" y="1239141"/>
            <a:ext cx="6298250" cy="5482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a:extLst>
              <a:ext uri="{FF2B5EF4-FFF2-40B4-BE49-F238E27FC236}">
                <a16:creationId xmlns:a16="http://schemas.microsoft.com/office/drawing/2014/main" id="{4EC7A8BB-C6C5-4280-80CE-1B31A2A57304}"/>
              </a:ext>
            </a:extLst>
          </p:cNvPr>
          <p:cNvSpPr>
            <a:spLocks noGrp="1"/>
          </p:cNvSpPr>
          <p:nvPr>
            <p:ph type="body" sz="half" idx="2"/>
          </p:nvPr>
        </p:nvSpPr>
        <p:spPr>
          <a:xfrm>
            <a:off x="384563" y="1239141"/>
            <a:ext cx="4965819" cy="49394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30D8A841-4CF0-40A8-82FF-2D9591250013}"/>
              </a:ext>
            </a:extLst>
          </p:cNvPr>
          <p:cNvSpPr>
            <a:spLocks noGrp="1"/>
          </p:cNvSpPr>
          <p:nvPr>
            <p:ph type="sldNum" sz="quarter" idx="12"/>
          </p:nvPr>
        </p:nvSpPr>
        <p:spPr>
          <a:xfrm>
            <a:off x="384563" y="6356350"/>
            <a:ext cx="478800" cy="365125"/>
          </a:xfrm>
          <a:prstGeom prst="rect">
            <a:avLst/>
          </a:prstGeom>
        </p:spPr>
        <p:txBody>
          <a:bodyPr/>
          <a:lstStyle/>
          <a:p>
            <a:fld id="{96B5E63F-FF75-4236-BB34-47D07F8E6B0C}" type="slidenum">
              <a:rPr lang="fr-FR" smtClean="0"/>
              <a:t>‹N°›</a:t>
            </a:fld>
            <a:endParaRPr lang="fr-FR"/>
          </a:p>
        </p:txBody>
      </p:sp>
    </p:spTree>
    <p:extLst>
      <p:ext uri="{BB962C8B-B14F-4D97-AF65-F5344CB8AC3E}">
        <p14:creationId xmlns:p14="http://schemas.microsoft.com/office/powerpoint/2010/main" val="399333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D8A4A9-E4E7-4369-8A73-EF426AAD1994}"/>
              </a:ext>
            </a:extLst>
          </p:cNvPr>
          <p:cNvSpPr>
            <a:spLocks noGrp="1"/>
          </p:cNvSpPr>
          <p:nvPr>
            <p:ph type="title"/>
          </p:nvPr>
        </p:nvSpPr>
        <p:spPr>
          <a:xfrm>
            <a:off x="355363" y="368224"/>
            <a:ext cx="9711583" cy="57181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0CBE55F7-B941-45CD-B591-E6C3965C9BD9}"/>
              </a:ext>
            </a:extLst>
          </p:cNvPr>
          <p:cNvSpPr>
            <a:spLocks noGrp="1"/>
          </p:cNvSpPr>
          <p:nvPr>
            <p:ph type="body" idx="1"/>
          </p:nvPr>
        </p:nvSpPr>
        <p:spPr>
          <a:xfrm>
            <a:off x="384563" y="1290420"/>
            <a:ext cx="11459908" cy="487799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cxnSp>
        <p:nvCxnSpPr>
          <p:cNvPr id="10" name="Connecteur droit 9">
            <a:extLst>
              <a:ext uri="{FF2B5EF4-FFF2-40B4-BE49-F238E27FC236}">
                <a16:creationId xmlns:a16="http://schemas.microsoft.com/office/drawing/2014/main" id="{D5D34D75-C16B-4318-9BED-BDCA70E60C09}"/>
              </a:ext>
            </a:extLst>
          </p:cNvPr>
          <p:cNvCxnSpPr>
            <a:cxnSpLocks/>
          </p:cNvCxnSpPr>
          <p:nvPr userDrawn="1"/>
        </p:nvCxnSpPr>
        <p:spPr>
          <a:xfrm>
            <a:off x="-1" y="6264067"/>
            <a:ext cx="5400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pied de page 4">
            <a:extLst>
              <a:ext uri="{FF2B5EF4-FFF2-40B4-BE49-F238E27FC236}">
                <a16:creationId xmlns:a16="http://schemas.microsoft.com/office/drawing/2014/main" id="{03A3477B-B143-4FDD-92E4-7B68BB98DE5D}"/>
              </a:ext>
            </a:extLst>
          </p:cNvPr>
          <p:cNvSpPr>
            <a:spLocks noGrp="1"/>
          </p:cNvSpPr>
          <p:nvPr>
            <p:ph type="ftr" sz="quarter" idx="3"/>
          </p:nvPr>
        </p:nvSpPr>
        <p:spPr>
          <a:xfrm>
            <a:off x="974221" y="6356350"/>
            <a:ext cx="4425777" cy="365125"/>
          </a:xfrm>
          <a:prstGeom prst="rect">
            <a:avLst/>
          </a:prstGeom>
        </p:spPr>
        <p:txBody>
          <a:bodyPr/>
          <a:lstStyle>
            <a:lvl1pPr>
              <a:defRPr sz="1200">
                <a:solidFill>
                  <a:schemeClr val="tx2"/>
                </a:solidFill>
                <a:latin typeface="+mn-lt"/>
              </a:defRPr>
            </a:lvl1pPr>
          </a:lstStyle>
          <a:p>
            <a:r>
              <a:rPr lang="fr-FR"/>
              <a:t>Baulaz &amp; Mouchet 2023 : ES mapping for MSP</a:t>
            </a:r>
            <a:endParaRPr lang="fr-FR" dirty="0"/>
          </a:p>
        </p:txBody>
      </p:sp>
      <p:sp>
        <p:nvSpPr>
          <p:cNvPr id="16" name="Espace réservé du numéro de diapositive 5">
            <a:extLst>
              <a:ext uri="{FF2B5EF4-FFF2-40B4-BE49-F238E27FC236}">
                <a16:creationId xmlns:a16="http://schemas.microsoft.com/office/drawing/2014/main" id="{44BF610A-D3FA-46B5-82C4-907A8C4AB51E}"/>
              </a:ext>
            </a:extLst>
          </p:cNvPr>
          <p:cNvSpPr>
            <a:spLocks noGrp="1"/>
          </p:cNvSpPr>
          <p:nvPr>
            <p:ph type="sldNum" sz="quarter" idx="4"/>
          </p:nvPr>
        </p:nvSpPr>
        <p:spPr>
          <a:xfrm>
            <a:off x="384563" y="6356350"/>
            <a:ext cx="478562" cy="365125"/>
          </a:xfrm>
          <a:prstGeom prst="rect">
            <a:avLst/>
          </a:prstGeom>
        </p:spPr>
        <p:txBody>
          <a:bodyPr/>
          <a:lstStyle>
            <a:lvl1pPr>
              <a:defRPr sz="1200">
                <a:solidFill>
                  <a:schemeClr val="tx2"/>
                </a:solidFill>
              </a:defRPr>
            </a:lvl1pPr>
          </a:lstStyle>
          <a:p>
            <a:fld id="{96B5E63F-FF75-4236-BB34-47D07F8E6B0C}" type="slidenum">
              <a:rPr lang="fr-FR" smtClean="0"/>
              <a:pPr/>
              <a:t>‹N°›</a:t>
            </a:fld>
            <a:endParaRPr lang="fr-FR" dirty="0"/>
          </a:p>
        </p:txBody>
      </p:sp>
      <p:pic>
        <p:nvPicPr>
          <p:cNvPr id="5" name="Image 4">
            <a:extLst>
              <a:ext uri="{FF2B5EF4-FFF2-40B4-BE49-F238E27FC236}">
                <a16:creationId xmlns:a16="http://schemas.microsoft.com/office/drawing/2014/main" id="{AC8F7A41-DBA2-4B2C-BAF0-7FF70475D72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1593" y="388210"/>
            <a:ext cx="1502878" cy="551828"/>
          </a:xfrm>
          <a:prstGeom prst="rect">
            <a:avLst/>
          </a:prstGeom>
        </p:spPr>
      </p:pic>
    </p:spTree>
    <p:extLst>
      <p:ext uri="{BB962C8B-B14F-4D97-AF65-F5344CB8AC3E}">
        <p14:creationId xmlns:p14="http://schemas.microsoft.com/office/powerpoint/2010/main" val="362353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56F6F6-E5B9-B7CB-90F0-54096FC53FED}"/>
              </a:ext>
            </a:extLst>
          </p:cNvPr>
          <p:cNvSpPr/>
          <p:nvPr/>
        </p:nvSpPr>
        <p:spPr>
          <a:xfrm>
            <a:off x="0" y="0"/>
            <a:ext cx="12192000" cy="6858000"/>
          </a:xfrm>
          <a:prstGeom prst="rect">
            <a:avLst/>
          </a:prstGeom>
          <a:solidFill>
            <a:srgbClr val="F2F2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plein air, ciel, eau, moulin à vent&#10;&#10;Description générée automatiquement">
            <a:extLst>
              <a:ext uri="{FF2B5EF4-FFF2-40B4-BE49-F238E27FC236}">
                <a16:creationId xmlns:a16="http://schemas.microsoft.com/office/drawing/2014/main" id="{27282D4C-3A08-03AF-67CE-6B5A52BA1814}"/>
              </a:ext>
            </a:extLst>
          </p:cNvPr>
          <p:cNvPicPr>
            <a:picLocks noChangeAspect="1"/>
          </p:cNvPicPr>
          <p:nvPr/>
        </p:nvPicPr>
        <p:blipFill rotWithShape="1">
          <a:blip r:embed="rId3">
            <a:extLst>
              <a:ext uri="{28A0092B-C50C-407E-A947-70E740481C1C}">
                <a14:useLocalDpi xmlns:a14="http://schemas.microsoft.com/office/drawing/2010/main" val="0"/>
              </a:ext>
            </a:extLst>
          </a:blip>
          <a:srcRect l="7082" t="23333" b="23334"/>
          <a:stretch/>
        </p:blipFill>
        <p:spPr>
          <a:xfrm>
            <a:off x="2780778" y="2668858"/>
            <a:ext cx="6630444" cy="3998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a:extLst>
              <a:ext uri="{FF2B5EF4-FFF2-40B4-BE49-F238E27FC236}">
                <a16:creationId xmlns:a16="http://schemas.microsoft.com/office/drawing/2014/main" id="{47AAFC72-42E5-4316-9F6B-D112FC879B2D}"/>
              </a:ext>
            </a:extLst>
          </p:cNvPr>
          <p:cNvSpPr>
            <a:spLocks noGrp="1"/>
          </p:cNvSpPr>
          <p:nvPr>
            <p:ph type="ctrTitle"/>
          </p:nvPr>
        </p:nvSpPr>
        <p:spPr>
          <a:xfrm>
            <a:off x="1436762" y="343157"/>
            <a:ext cx="9318476" cy="1110953"/>
          </a:xfrm>
        </p:spPr>
        <p:txBody>
          <a:bodyPr>
            <a:normAutofit fontScale="90000"/>
          </a:bodyPr>
          <a:lstStyle/>
          <a:p>
            <a:pPr algn="ctr"/>
            <a:r>
              <a:rPr lang="fr-FR" dirty="0" err="1">
                <a:solidFill>
                  <a:schemeClr val="tx1"/>
                </a:solidFill>
              </a:rPr>
              <a:t>Ecosystem</a:t>
            </a:r>
            <a:r>
              <a:rPr lang="fr-FR" dirty="0">
                <a:solidFill>
                  <a:schemeClr val="tx1"/>
                </a:solidFill>
              </a:rPr>
              <a:t> services </a:t>
            </a:r>
            <a:r>
              <a:rPr lang="fr-FR" dirty="0" err="1">
                <a:solidFill>
                  <a:schemeClr val="tx1"/>
                </a:solidFill>
              </a:rPr>
              <a:t>spatially</a:t>
            </a:r>
            <a:r>
              <a:rPr lang="fr-FR" dirty="0">
                <a:solidFill>
                  <a:schemeClr val="tx1"/>
                </a:solidFill>
              </a:rPr>
              <a:t> </a:t>
            </a:r>
            <a:r>
              <a:rPr lang="fr-FR" dirty="0" err="1">
                <a:solidFill>
                  <a:schemeClr val="tx1"/>
                </a:solidFill>
              </a:rPr>
              <a:t>linked</a:t>
            </a:r>
            <a:r>
              <a:rPr lang="fr-FR" dirty="0">
                <a:solidFill>
                  <a:schemeClr val="tx1"/>
                </a:solidFill>
              </a:rPr>
              <a:t> to </a:t>
            </a:r>
            <a:r>
              <a:rPr lang="fr-FR" dirty="0" err="1">
                <a:solidFill>
                  <a:schemeClr val="tx1"/>
                </a:solidFill>
              </a:rPr>
              <a:t>environmental</a:t>
            </a:r>
            <a:r>
              <a:rPr lang="fr-FR" dirty="0">
                <a:solidFill>
                  <a:schemeClr val="tx1"/>
                </a:solidFill>
              </a:rPr>
              <a:t> and </a:t>
            </a:r>
            <a:r>
              <a:rPr lang="fr-FR" dirty="0" err="1">
                <a:solidFill>
                  <a:schemeClr val="tx1"/>
                </a:solidFill>
              </a:rPr>
              <a:t>socio-economic</a:t>
            </a:r>
            <a:r>
              <a:rPr lang="fr-FR" dirty="0">
                <a:solidFill>
                  <a:schemeClr val="tx1"/>
                </a:solidFill>
              </a:rPr>
              <a:t> </a:t>
            </a:r>
            <a:r>
              <a:rPr lang="fr-FR" dirty="0" err="1">
                <a:solidFill>
                  <a:schemeClr val="tx1"/>
                </a:solidFill>
              </a:rPr>
              <a:t>stakes</a:t>
            </a:r>
            <a:r>
              <a:rPr lang="fr-FR" dirty="0">
                <a:solidFill>
                  <a:schemeClr val="tx1"/>
                </a:solidFill>
              </a:rPr>
              <a:t> in the </a:t>
            </a:r>
            <a:r>
              <a:rPr lang="fr-FR" dirty="0" err="1">
                <a:solidFill>
                  <a:schemeClr val="tx1"/>
                </a:solidFill>
              </a:rPr>
              <a:t>context</a:t>
            </a:r>
            <a:r>
              <a:rPr lang="fr-FR" dirty="0">
                <a:solidFill>
                  <a:schemeClr val="tx1"/>
                </a:solidFill>
              </a:rPr>
              <a:t> of offshore </a:t>
            </a:r>
            <a:r>
              <a:rPr lang="fr-FR" dirty="0" err="1">
                <a:solidFill>
                  <a:schemeClr val="tx1"/>
                </a:solidFill>
              </a:rPr>
              <a:t>wind</a:t>
            </a:r>
            <a:r>
              <a:rPr lang="fr-FR" dirty="0">
                <a:solidFill>
                  <a:schemeClr val="tx1"/>
                </a:solidFill>
              </a:rPr>
              <a:t> </a:t>
            </a:r>
            <a:r>
              <a:rPr lang="fr-FR" dirty="0" err="1">
                <a:solidFill>
                  <a:schemeClr val="tx1"/>
                </a:solidFill>
              </a:rPr>
              <a:t>farm</a:t>
            </a:r>
            <a:r>
              <a:rPr lang="fr-FR" dirty="0">
                <a:solidFill>
                  <a:schemeClr val="tx1"/>
                </a:solidFill>
              </a:rPr>
              <a:t> </a:t>
            </a:r>
            <a:r>
              <a:rPr lang="fr-FR" dirty="0" err="1">
                <a:solidFill>
                  <a:schemeClr val="tx1"/>
                </a:solidFill>
              </a:rPr>
              <a:t>development</a:t>
            </a:r>
            <a:r>
              <a:rPr lang="fr-FR" dirty="0">
                <a:solidFill>
                  <a:schemeClr val="tx1"/>
                </a:solidFill>
              </a:rPr>
              <a:t> </a:t>
            </a:r>
          </a:p>
        </p:txBody>
      </p:sp>
      <p:sp>
        <p:nvSpPr>
          <p:cNvPr id="7" name="Espace réservé du numéro de diapositive 6">
            <a:extLst>
              <a:ext uri="{FF2B5EF4-FFF2-40B4-BE49-F238E27FC236}">
                <a16:creationId xmlns:a16="http://schemas.microsoft.com/office/drawing/2014/main" id="{2F7A985B-4C5D-49E8-A4C8-0190C8722AD2}"/>
              </a:ext>
            </a:extLst>
          </p:cNvPr>
          <p:cNvSpPr>
            <a:spLocks noGrp="1"/>
          </p:cNvSpPr>
          <p:nvPr>
            <p:ph type="sldNum" sz="quarter" idx="12"/>
          </p:nvPr>
        </p:nvSpPr>
        <p:spPr/>
        <p:txBody>
          <a:bodyPr/>
          <a:lstStyle/>
          <a:p>
            <a:fld id="{96B5E63F-FF75-4236-BB34-47D07F8E6B0C}" type="slidenum">
              <a:rPr lang="fr-FR" smtClean="0"/>
              <a:t>1</a:t>
            </a:fld>
            <a:endParaRPr lang="fr-FR"/>
          </a:p>
        </p:txBody>
      </p:sp>
      <p:sp>
        <p:nvSpPr>
          <p:cNvPr id="5" name="Sous-titre 4">
            <a:extLst>
              <a:ext uri="{FF2B5EF4-FFF2-40B4-BE49-F238E27FC236}">
                <a16:creationId xmlns:a16="http://schemas.microsoft.com/office/drawing/2014/main" id="{0924AAC8-2E75-DBE0-10D7-E04716F3E11F}"/>
              </a:ext>
            </a:extLst>
          </p:cNvPr>
          <p:cNvSpPr>
            <a:spLocks noGrp="1"/>
          </p:cNvSpPr>
          <p:nvPr>
            <p:ph type="subTitle" idx="1"/>
          </p:nvPr>
        </p:nvSpPr>
        <p:spPr>
          <a:xfrm>
            <a:off x="2743313" y="1731914"/>
            <a:ext cx="6630444" cy="1245563"/>
          </a:xfrm>
        </p:spPr>
        <p:txBody>
          <a:bodyPr>
            <a:noAutofit/>
          </a:bodyPr>
          <a:lstStyle/>
          <a:p>
            <a:pPr algn="ctr"/>
            <a:r>
              <a:rPr lang="fr-FR" sz="1800" dirty="0">
                <a:solidFill>
                  <a:schemeClr val="tx1"/>
                </a:solidFill>
                <a:latin typeface="+mj-lt"/>
              </a:rPr>
              <a:t>Yoann </a:t>
            </a:r>
            <a:r>
              <a:rPr lang="fr-FR" sz="1800" dirty="0" err="1">
                <a:solidFill>
                  <a:schemeClr val="tx1"/>
                </a:solidFill>
                <a:latin typeface="+mj-lt"/>
              </a:rPr>
              <a:t>Baulaz</a:t>
            </a:r>
            <a:r>
              <a:rPr lang="fr-FR" sz="1800" b="0" u="none" strike="noStrike" baseline="0" dirty="0" err="1">
                <a:solidFill>
                  <a:schemeClr val="tx1"/>
                </a:solidFill>
                <a:latin typeface="+mj-lt"/>
              </a:rPr>
              <a:t>,</a:t>
            </a:r>
            <a:r>
              <a:rPr lang="fr-FR" sz="1800" b="0" u="none" strike="noStrike" baseline="0" dirty="0">
                <a:solidFill>
                  <a:schemeClr val="tx1"/>
                </a:solidFill>
                <a:latin typeface="+mj-lt"/>
              </a:rPr>
              <a:t> </a:t>
            </a:r>
            <a:r>
              <a:rPr lang="fr-FR" sz="1800" b="0" i="1" u="none" strike="noStrike" baseline="0" dirty="0">
                <a:solidFill>
                  <a:schemeClr val="tx1"/>
                </a:solidFill>
                <a:latin typeface="+mj-lt"/>
              </a:rPr>
              <a:t>France Energies Marines </a:t>
            </a:r>
          </a:p>
          <a:p>
            <a:pPr algn="ctr"/>
            <a:r>
              <a:rPr lang="fr-FR" sz="1800" dirty="0">
                <a:solidFill>
                  <a:schemeClr val="tx1"/>
                </a:solidFill>
                <a:latin typeface="+mj-lt"/>
              </a:rPr>
              <a:t>Maud Mouchet, </a:t>
            </a:r>
            <a:r>
              <a:rPr lang="fr-FR" sz="1800" i="1" dirty="0">
                <a:solidFill>
                  <a:schemeClr val="tx1"/>
                </a:solidFill>
                <a:latin typeface="+mj-lt"/>
              </a:rPr>
              <a:t>Museum National d’Histoire Naturelle, UMR CESCO</a:t>
            </a:r>
          </a:p>
        </p:txBody>
      </p:sp>
      <p:sp>
        <p:nvSpPr>
          <p:cNvPr id="10" name="ZoneTexte 9">
            <a:extLst>
              <a:ext uri="{FF2B5EF4-FFF2-40B4-BE49-F238E27FC236}">
                <a16:creationId xmlns:a16="http://schemas.microsoft.com/office/drawing/2014/main" id="{5AA7344C-64AF-98E4-2681-88E8CF171EC6}"/>
              </a:ext>
            </a:extLst>
          </p:cNvPr>
          <p:cNvSpPr txBox="1"/>
          <p:nvPr/>
        </p:nvSpPr>
        <p:spPr>
          <a:xfrm>
            <a:off x="7475946" y="6116549"/>
            <a:ext cx="1897811" cy="646331"/>
          </a:xfrm>
          <a:prstGeom prst="rect">
            <a:avLst/>
          </a:prstGeom>
          <a:noFill/>
        </p:spPr>
        <p:txBody>
          <a:bodyPr wrap="square" rtlCol="0">
            <a:spAutoFit/>
          </a:bodyPr>
          <a:lstStyle/>
          <a:p>
            <a:pPr algn="r"/>
            <a:r>
              <a:rPr lang="fr-FR" sz="1200" i="1" dirty="0">
                <a:solidFill>
                  <a:schemeClr val="bg1"/>
                </a:solidFill>
              </a:rPr>
              <a:t>« Banc de </a:t>
            </a:r>
            <a:r>
              <a:rPr lang="fr-FR" sz="1200" i="1" dirty="0" err="1">
                <a:solidFill>
                  <a:schemeClr val="bg1"/>
                </a:solidFill>
              </a:rPr>
              <a:t>Guerande</a:t>
            </a:r>
            <a:r>
              <a:rPr lang="fr-FR" sz="1200" i="1" dirty="0">
                <a:solidFill>
                  <a:schemeClr val="bg1"/>
                </a:solidFill>
              </a:rPr>
              <a:t> » OWF</a:t>
            </a:r>
          </a:p>
          <a:p>
            <a:pPr algn="r"/>
            <a:r>
              <a:rPr lang="fr-FR" sz="1200" i="1" dirty="0">
                <a:solidFill>
                  <a:schemeClr val="bg1"/>
                </a:solidFill>
              </a:rPr>
              <a:t>©</a:t>
            </a:r>
            <a:r>
              <a:rPr lang="fr-FR" sz="1200" i="1" dirty="0" err="1">
                <a:solidFill>
                  <a:schemeClr val="bg1"/>
                </a:solidFill>
              </a:rPr>
              <a:t>Y.Baulaz</a:t>
            </a:r>
            <a:endParaRPr lang="fr-FR" sz="1200" i="1" dirty="0">
              <a:solidFill>
                <a:schemeClr val="bg1"/>
              </a:solidFill>
            </a:endParaRPr>
          </a:p>
          <a:p>
            <a:pPr algn="r"/>
            <a:endParaRPr lang="fr-FR" sz="1200" i="1" dirty="0">
              <a:solidFill>
                <a:schemeClr val="bg1"/>
              </a:solidFill>
            </a:endParaRPr>
          </a:p>
        </p:txBody>
      </p:sp>
      <p:pic>
        <p:nvPicPr>
          <p:cNvPr id="6" name="Image 5">
            <a:extLst>
              <a:ext uri="{FF2B5EF4-FFF2-40B4-BE49-F238E27FC236}">
                <a16:creationId xmlns:a16="http://schemas.microsoft.com/office/drawing/2014/main" id="{C73D43CC-3439-C991-75F6-D3F519246538}"/>
              </a:ext>
            </a:extLst>
          </p:cNvPr>
          <p:cNvPicPr>
            <a:picLocks noChangeAspect="1"/>
          </p:cNvPicPr>
          <p:nvPr/>
        </p:nvPicPr>
        <p:blipFill>
          <a:blip r:embed="rId4"/>
          <a:stretch>
            <a:fillRect/>
          </a:stretch>
        </p:blipFill>
        <p:spPr>
          <a:xfrm>
            <a:off x="10504304" y="5559407"/>
            <a:ext cx="1303133" cy="1066892"/>
          </a:xfrm>
          <a:prstGeom prst="rect">
            <a:avLst/>
          </a:prstGeom>
        </p:spPr>
      </p:pic>
      <p:pic>
        <p:nvPicPr>
          <p:cNvPr id="12" name="Image 11" descr="Une image contenant Police, Graphique, cercle, graphisme&#10;&#10;Description générée automatiquement">
            <a:extLst>
              <a:ext uri="{FF2B5EF4-FFF2-40B4-BE49-F238E27FC236}">
                <a16:creationId xmlns:a16="http://schemas.microsoft.com/office/drawing/2014/main" id="{FE956E0F-E91E-93D0-0ACF-BED52B8F89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6" y="6219825"/>
            <a:ext cx="1100454" cy="406474"/>
          </a:xfrm>
          <a:prstGeom prst="rect">
            <a:avLst/>
          </a:prstGeom>
        </p:spPr>
      </p:pic>
      <p:pic>
        <p:nvPicPr>
          <p:cNvPr id="13" name="Image 12" descr="Une image contenant texte, dessin, croquis, clipart&#10;&#10;Description générée automatiquement">
            <a:extLst>
              <a:ext uri="{FF2B5EF4-FFF2-40B4-BE49-F238E27FC236}">
                <a16:creationId xmlns:a16="http://schemas.microsoft.com/office/drawing/2014/main" id="{FDDD1DF6-B9B4-7D61-FDC2-0EC0D0A2B5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2122" y="5941494"/>
            <a:ext cx="670723" cy="779981"/>
          </a:xfrm>
          <a:prstGeom prst="rect">
            <a:avLst/>
          </a:prstGeom>
        </p:spPr>
      </p:pic>
    </p:spTree>
    <p:extLst>
      <p:ext uri="{BB962C8B-B14F-4D97-AF65-F5344CB8AC3E}">
        <p14:creationId xmlns:p14="http://schemas.microsoft.com/office/powerpoint/2010/main" val="376009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D225E-0370-47A1-B47A-7F357D5F80DE}"/>
              </a:ext>
            </a:extLst>
          </p:cNvPr>
          <p:cNvSpPr>
            <a:spLocks noGrp="1"/>
          </p:cNvSpPr>
          <p:nvPr>
            <p:ph type="title"/>
          </p:nvPr>
        </p:nvSpPr>
        <p:spPr/>
        <p:txBody>
          <a:bodyPr>
            <a:normAutofit/>
          </a:bodyPr>
          <a:lstStyle/>
          <a:p>
            <a:r>
              <a:rPr lang="fr-FR" dirty="0"/>
              <a:t>Challenges and objectives</a:t>
            </a:r>
          </a:p>
        </p:txBody>
      </p:sp>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10</a:t>
            </a:fld>
            <a:endParaRPr lang="fr-FR" dirty="0"/>
          </a:p>
        </p:txBody>
      </p:sp>
      <p:pic>
        <p:nvPicPr>
          <p:cNvPr id="4" name="Image 3" descr="Une image contenant texte, dessin, croquis, clipart&#10;&#10;Description générée automatiquement">
            <a:extLst>
              <a:ext uri="{FF2B5EF4-FFF2-40B4-BE49-F238E27FC236}">
                <a16:creationId xmlns:a16="http://schemas.microsoft.com/office/drawing/2014/main" id="{6859C319-2BB8-6C1A-3986-FC64F6DCA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5" name="ZoneTexte 4">
            <a:extLst>
              <a:ext uri="{FF2B5EF4-FFF2-40B4-BE49-F238E27FC236}">
                <a16:creationId xmlns:a16="http://schemas.microsoft.com/office/drawing/2014/main" id="{FB8D7DFD-6C0D-2DF6-DED9-5E87F0A2FD1D}"/>
              </a:ext>
            </a:extLst>
          </p:cNvPr>
          <p:cNvSpPr txBox="1"/>
          <p:nvPr/>
        </p:nvSpPr>
        <p:spPr>
          <a:xfrm>
            <a:off x="6254569" y="1594493"/>
            <a:ext cx="3289303" cy="461665"/>
          </a:xfrm>
          <a:prstGeom prst="rect">
            <a:avLst/>
          </a:prstGeom>
          <a:noFill/>
        </p:spPr>
        <p:txBody>
          <a:bodyPr wrap="square" rtlCol="0">
            <a:spAutoFit/>
          </a:bodyPr>
          <a:lstStyle/>
          <a:p>
            <a:r>
              <a:rPr lang="fr-FR" sz="2400" b="1" dirty="0">
                <a:solidFill>
                  <a:schemeClr val="tx2"/>
                </a:solidFill>
              </a:rPr>
              <a:t>Marine Spatial Planning</a:t>
            </a:r>
          </a:p>
        </p:txBody>
      </p:sp>
      <p:sp>
        <p:nvSpPr>
          <p:cNvPr id="6" name="Flèche : bas 5">
            <a:extLst>
              <a:ext uri="{FF2B5EF4-FFF2-40B4-BE49-F238E27FC236}">
                <a16:creationId xmlns:a16="http://schemas.microsoft.com/office/drawing/2014/main" id="{75CECAD6-6811-B7C9-F3C5-0E2C511F402D}"/>
              </a:ext>
            </a:extLst>
          </p:cNvPr>
          <p:cNvSpPr/>
          <p:nvPr/>
        </p:nvSpPr>
        <p:spPr>
          <a:xfrm rot="5400000">
            <a:off x="4836033" y="1506471"/>
            <a:ext cx="368300" cy="660400"/>
          </a:xfrm>
          <a:prstGeom prst="down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A15046A-4E2C-E0CF-8A2E-D317507DB548}"/>
              </a:ext>
            </a:extLst>
          </p:cNvPr>
          <p:cNvSpPr txBox="1"/>
          <p:nvPr/>
        </p:nvSpPr>
        <p:spPr>
          <a:xfrm>
            <a:off x="6134038" y="3175257"/>
            <a:ext cx="2425937" cy="369332"/>
          </a:xfrm>
          <a:prstGeom prst="rect">
            <a:avLst/>
          </a:prstGeom>
          <a:noFill/>
        </p:spPr>
        <p:txBody>
          <a:bodyPr wrap="square" rtlCol="0">
            <a:spAutoFit/>
          </a:bodyPr>
          <a:lstStyle/>
          <a:p>
            <a:r>
              <a:rPr lang="fr-FR" dirty="0"/>
              <a:t>How to spatialise? </a:t>
            </a:r>
          </a:p>
        </p:txBody>
      </p:sp>
      <p:sp>
        <p:nvSpPr>
          <p:cNvPr id="10" name="ZoneTexte 9">
            <a:extLst>
              <a:ext uri="{FF2B5EF4-FFF2-40B4-BE49-F238E27FC236}">
                <a16:creationId xmlns:a16="http://schemas.microsoft.com/office/drawing/2014/main" id="{BE8363F9-0823-05D0-F425-F9F2F008C648}"/>
              </a:ext>
            </a:extLst>
          </p:cNvPr>
          <p:cNvSpPr txBox="1"/>
          <p:nvPr/>
        </p:nvSpPr>
        <p:spPr>
          <a:xfrm>
            <a:off x="1041336" y="1513505"/>
            <a:ext cx="3384490" cy="646331"/>
          </a:xfrm>
          <a:prstGeom prst="rect">
            <a:avLst/>
          </a:prstGeom>
          <a:noFill/>
        </p:spPr>
        <p:txBody>
          <a:bodyPr wrap="square" rtlCol="0">
            <a:spAutoFit/>
          </a:bodyPr>
          <a:lstStyle/>
          <a:p>
            <a:pPr algn="ctr"/>
            <a:r>
              <a:rPr lang="fr-FR" dirty="0"/>
              <a:t>How to </a:t>
            </a:r>
            <a:r>
              <a:rPr lang="fr-FR" dirty="0" err="1"/>
              <a:t>consider</a:t>
            </a:r>
            <a:r>
              <a:rPr lang="fr-FR" dirty="0"/>
              <a:t> all </a:t>
            </a:r>
            <a:r>
              <a:rPr lang="fr-FR" dirty="0" err="1"/>
              <a:t>environmental</a:t>
            </a:r>
            <a:r>
              <a:rPr lang="fr-FR" dirty="0"/>
              <a:t> and socio-</a:t>
            </a:r>
            <a:r>
              <a:rPr lang="fr-FR" dirty="0" err="1"/>
              <a:t>economical</a:t>
            </a:r>
            <a:r>
              <a:rPr lang="fr-FR" dirty="0"/>
              <a:t> </a:t>
            </a:r>
            <a:r>
              <a:rPr lang="fr-FR" dirty="0" err="1"/>
              <a:t>stakes</a:t>
            </a:r>
            <a:r>
              <a:rPr lang="fr-FR" dirty="0"/>
              <a:t>?</a:t>
            </a:r>
          </a:p>
        </p:txBody>
      </p:sp>
      <p:sp>
        <p:nvSpPr>
          <p:cNvPr id="11" name="ZoneTexte 10">
            <a:extLst>
              <a:ext uri="{FF2B5EF4-FFF2-40B4-BE49-F238E27FC236}">
                <a16:creationId xmlns:a16="http://schemas.microsoft.com/office/drawing/2014/main" id="{CE94B45D-A0D4-6D76-A517-E701C9A7DBAD}"/>
              </a:ext>
            </a:extLst>
          </p:cNvPr>
          <p:cNvSpPr txBox="1"/>
          <p:nvPr/>
        </p:nvSpPr>
        <p:spPr>
          <a:xfrm>
            <a:off x="3384490" y="2663549"/>
            <a:ext cx="2425937" cy="646331"/>
          </a:xfrm>
          <a:prstGeom prst="rect">
            <a:avLst/>
          </a:prstGeom>
          <a:noFill/>
        </p:spPr>
        <p:txBody>
          <a:bodyPr wrap="square" rtlCol="0">
            <a:spAutoFit/>
          </a:bodyPr>
          <a:lstStyle/>
          <a:p>
            <a:pPr algn="ctr"/>
            <a:r>
              <a:rPr lang="fr-FR" dirty="0"/>
              <a:t>How to </a:t>
            </a:r>
            <a:r>
              <a:rPr lang="fr-FR" dirty="0" err="1"/>
              <a:t>anticipate</a:t>
            </a:r>
            <a:r>
              <a:rPr lang="fr-FR" dirty="0"/>
              <a:t> future change?</a:t>
            </a:r>
          </a:p>
        </p:txBody>
      </p:sp>
      <p:sp>
        <p:nvSpPr>
          <p:cNvPr id="12" name="ZoneTexte 11">
            <a:extLst>
              <a:ext uri="{FF2B5EF4-FFF2-40B4-BE49-F238E27FC236}">
                <a16:creationId xmlns:a16="http://schemas.microsoft.com/office/drawing/2014/main" id="{F17A8D1F-2263-7EF6-507D-83A7DDBFC837}"/>
              </a:ext>
            </a:extLst>
          </p:cNvPr>
          <p:cNvSpPr txBox="1"/>
          <p:nvPr/>
        </p:nvSpPr>
        <p:spPr>
          <a:xfrm>
            <a:off x="8685773" y="3470214"/>
            <a:ext cx="2425937" cy="369332"/>
          </a:xfrm>
          <a:prstGeom prst="rect">
            <a:avLst/>
          </a:prstGeom>
          <a:noFill/>
        </p:spPr>
        <p:txBody>
          <a:bodyPr wrap="square" rtlCol="0">
            <a:spAutoFit/>
          </a:bodyPr>
          <a:lstStyle/>
          <a:p>
            <a:r>
              <a:rPr lang="fr-FR" dirty="0"/>
              <a:t>And at </a:t>
            </a:r>
            <a:r>
              <a:rPr lang="fr-FR" dirty="0" err="1"/>
              <a:t>what</a:t>
            </a:r>
            <a:r>
              <a:rPr lang="fr-FR" dirty="0"/>
              <a:t> </a:t>
            </a:r>
            <a:r>
              <a:rPr lang="fr-FR" dirty="0" err="1"/>
              <a:t>scale</a:t>
            </a:r>
            <a:r>
              <a:rPr lang="fr-FR" dirty="0"/>
              <a:t>? </a:t>
            </a:r>
          </a:p>
        </p:txBody>
      </p:sp>
      <p:sp>
        <p:nvSpPr>
          <p:cNvPr id="13" name="Flèche : bas 12">
            <a:extLst>
              <a:ext uri="{FF2B5EF4-FFF2-40B4-BE49-F238E27FC236}">
                <a16:creationId xmlns:a16="http://schemas.microsoft.com/office/drawing/2014/main" id="{7E500227-7250-9319-605A-53F9803BC0B1}"/>
              </a:ext>
            </a:extLst>
          </p:cNvPr>
          <p:cNvSpPr/>
          <p:nvPr/>
        </p:nvSpPr>
        <p:spPr>
          <a:xfrm rot="3171895">
            <a:off x="5696008" y="2227771"/>
            <a:ext cx="368300" cy="660400"/>
          </a:xfrm>
          <a:prstGeom prst="down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49D73A6C-A31D-4CFC-0126-2720FCC6409A}"/>
              </a:ext>
            </a:extLst>
          </p:cNvPr>
          <p:cNvSpPr/>
          <p:nvPr/>
        </p:nvSpPr>
        <p:spPr>
          <a:xfrm>
            <a:off x="7162857" y="2339858"/>
            <a:ext cx="368300" cy="660400"/>
          </a:xfrm>
          <a:prstGeom prst="down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Flèche : bas 14">
            <a:extLst>
              <a:ext uri="{FF2B5EF4-FFF2-40B4-BE49-F238E27FC236}">
                <a16:creationId xmlns:a16="http://schemas.microsoft.com/office/drawing/2014/main" id="{D01DECDE-FD26-43EA-BFC3-FD95D8F1472D}"/>
              </a:ext>
            </a:extLst>
          </p:cNvPr>
          <p:cNvSpPr/>
          <p:nvPr/>
        </p:nvSpPr>
        <p:spPr>
          <a:xfrm rot="19421346">
            <a:off x="8845548" y="2290786"/>
            <a:ext cx="368300" cy="660400"/>
          </a:xfrm>
          <a:prstGeom prst="down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54D2D5BD-F0BF-9BC3-B45E-FB8BA0A23CD7}"/>
              </a:ext>
            </a:extLst>
          </p:cNvPr>
          <p:cNvSpPr txBox="1"/>
          <p:nvPr/>
        </p:nvSpPr>
        <p:spPr>
          <a:xfrm>
            <a:off x="623602" y="3979884"/>
            <a:ext cx="10692098" cy="954107"/>
          </a:xfrm>
          <a:prstGeom prst="rect">
            <a:avLst/>
          </a:prstGeom>
          <a:noFill/>
        </p:spPr>
        <p:txBody>
          <a:bodyPr wrap="square" rtlCol="0">
            <a:spAutoFit/>
          </a:bodyPr>
          <a:lstStyle/>
          <a:p>
            <a:pPr algn="l"/>
            <a:endParaRPr lang="fr-FR" sz="1800" b="1" u="none" strike="noStrike" baseline="0" dirty="0"/>
          </a:p>
          <a:p>
            <a:r>
              <a:rPr lang="en-US" b="1" dirty="0"/>
              <a:t>Hypothesis: </a:t>
            </a:r>
            <a:r>
              <a:rPr lang="en-US" dirty="0"/>
              <a:t>t</a:t>
            </a:r>
            <a:r>
              <a:rPr lang="en-US" sz="1800" u="none" strike="noStrike" baseline="0" dirty="0"/>
              <a:t>he concept of ecosystem services is an interdisciplinary tool that helps to spatialize the issues at stake in the context of offshore wind energy development. </a:t>
            </a:r>
            <a:endParaRPr lang="en-US" sz="2800" dirty="0"/>
          </a:p>
        </p:txBody>
      </p:sp>
      <p:sp>
        <p:nvSpPr>
          <p:cNvPr id="17" name="ZoneTexte 16">
            <a:extLst>
              <a:ext uri="{FF2B5EF4-FFF2-40B4-BE49-F238E27FC236}">
                <a16:creationId xmlns:a16="http://schemas.microsoft.com/office/drawing/2014/main" id="{79A83FA7-3866-6AD0-6E3E-99CDAEA5D3A1}"/>
              </a:ext>
            </a:extLst>
          </p:cNvPr>
          <p:cNvSpPr txBox="1"/>
          <p:nvPr/>
        </p:nvSpPr>
        <p:spPr>
          <a:xfrm>
            <a:off x="623602" y="5238707"/>
            <a:ext cx="10488108" cy="830997"/>
          </a:xfrm>
          <a:prstGeom prst="rect">
            <a:avLst/>
          </a:prstGeom>
          <a:noFill/>
        </p:spPr>
        <p:txBody>
          <a:bodyPr wrap="square" rtlCol="0">
            <a:spAutoFit/>
          </a:bodyPr>
          <a:lstStyle/>
          <a:p>
            <a:pPr algn="l"/>
            <a:r>
              <a:rPr lang="fr-FR" sz="2400" b="1" dirty="0">
                <a:solidFill>
                  <a:schemeClr val="accent1"/>
                </a:solidFill>
              </a:rPr>
              <a:t> </a:t>
            </a:r>
            <a:r>
              <a:rPr lang="fr-FR" sz="2400" dirty="0">
                <a:solidFill>
                  <a:schemeClr val="accent1"/>
                </a:solidFill>
              </a:rPr>
              <a:t>In </a:t>
            </a:r>
            <a:r>
              <a:rPr lang="fr-FR" sz="2400" dirty="0" err="1">
                <a:solidFill>
                  <a:schemeClr val="accent1"/>
                </a:solidFill>
              </a:rPr>
              <a:t>what</a:t>
            </a:r>
            <a:r>
              <a:rPr lang="fr-FR" sz="2400" dirty="0">
                <a:solidFill>
                  <a:schemeClr val="accent1"/>
                </a:solidFill>
              </a:rPr>
              <a:t> </a:t>
            </a:r>
            <a:r>
              <a:rPr lang="fr-FR" sz="2400" dirty="0" err="1">
                <a:solidFill>
                  <a:schemeClr val="accent1"/>
                </a:solidFill>
              </a:rPr>
              <a:t>ways</a:t>
            </a:r>
            <a:r>
              <a:rPr lang="fr-FR" sz="2400" dirty="0">
                <a:solidFill>
                  <a:schemeClr val="accent1"/>
                </a:solidFill>
              </a:rPr>
              <a:t> </a:t>
            </a:r>
            <a:r>
              <a:rPr lang="fr-FR" sz="2400" dirty="0" err="1">
                <a:solidFill>
                  <a:schemeClr val="accent1"/>
                </a:solidFill>
              </a:rPr>
              <a:t>could</a:t>
            </a:r>
            <a:r>
              <a:rPr lang="fr-FR" sz="2400" dirty="0">
                <a:solidFill>
                  <a:schemeClr val="accent1"/>
                </a:solidFill>
              </a:rPr>
              <a:t> the concept of </a:t>
            </a:r>
            <a:r>
              <a:rPr lang="fr-FR" sz="2400" dirty="0" err="1">
                <a:solidFill>
                  <a:schemeClr val="accent1"/>
                </a:solidFill>
              </a:rPr>
              <a:t>ecosystem</a:t>
            </a:r>
            <a:r>
              <a:rPr lang="fr-FR" sz="2400" dirty="0">
                <a:solidFill>
                  <a:schemeClr val="accent1"/>
                </a:solidFill>
              </a:rPr>
              <a:t> services </a:t>
            </a:r>
            <a:r>
              <a:rPr lang="fr-FR" sz="2400" dirty="0" err="1">
                <a:solidFill>
                  <a:schemeClr val="accent1"/>
                </a:solidFill>
              </a:rPr>
              <a:t>be</a:t>
            </a:r>
            <a:r>
              <a:rPr lang="fr-FR" sz="2400" dirty="0">
                <a:solidFill>
                  <a:schemeClr val="accent1"/>
                </a:solidFill>
              </a:rPr>
              <a:t> </a:t>
            </a:r>
            <a:r>
              <a:rPr lang="fr-FR" sz="2400" dirty="0" err="1">
                <a:solidFill>
                  <a:schemeClr val="accent1"/>
                </a:solidFill>
              </a:rPr>
              <a:t>useful</a:t>
            </a:r>
            <a:r>
              <a:rPr lang="fr-FR" sz="2400" dirty="0">
                <a:solidFill>
                  <a:schemeClr val="accent1"/>
                </a:solidFill>
              </a:rPr>
              <a:t> for marine spatial planning in the </a:t>
            </a:r>
            <a:r>
              <a:rPr lang="fr-FR" sz="2400" dirty="0" err="1">
                <a:solidFill>
                  <a:schemeClr val="accent1"/>
                </a:solidFill>
              </a:rPr>
              <a:t>context</a:t>
            </a:r>
            <a:r>
              <a:rPr lang="fr-FR" sz="2400" dirty="0">
                <a:solidFill>
                  <a:schemeClr val="accent1"/>
                </a:solidFill>
              </a:rPr>
              <a:t> of offshore </a:t>
            </a:r>
            <a:r>
              <a:rPr lang="fr-FR" sz="2400" dirty="0" err="1">
                <a:solidFill>
                  <a:schemeClr val="accent1"/>
                </a:solidFill>
              </a:rPr>
              <a:t>wind</a:t>
            </a:r>
            <a:r>
              <a:rPr lang="fr-FR" sz="2400" dirty="0">
                <a:solidFill>
                  <a:schemeClr val="accent1"/>
                </a:solidFill>
              </a:rPr>
              <a:t> </a:t>
            </a:r>
            <a:r>
              <a:rPr lang="fr-FR" sz="2400" dirty="0" err="1">
                <a:solidFill>
                  <a:schemeClr val="accent1"/>
                </a:solidFill>
              </a:rPr>
              <a:t>development</a:t>
            </a:r>
            <a:r>
              <a:rPr lang="fr-FR" sz="2400" dirty="0">
                <a:solidFill>
                  <a:schemeClr val="accent1"/>
                </a:solidFill>
              </a:rPr>
              <a:t>?</a:t>
            </a:r>
            <a:endParaRPr lang="en-US" sz="2400" b="0" i="0" u="none" strike="noStrike" baseline="0" dirty="0">
              <a:solidFill>
                <a:schemeClr val="accent1"/>
              </a:solidFill>
              <a:latin typeface="Times New Roman" panose="02020603050405020304" pitchFamily="18" charset="0"/>
            </a:endParaRPr>
          </a:p>
        </p:txBody>
      </p:sp>
    </p:spTree>
    <p:extLst>
      <p:ext uri="{BB962C8B-B14F-4D97-AF65-F5344CB8AC3E}">
        <p14:creationId xmlns:p14="http://schemas.microsoft.com/office/powerpoint/2010/main" val="175142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D225E-0370-47A1-B47A-7F357D5F80DE}"/>
              </a:ext>
            </a:extLst>
          </p:cNvPr>
          <p:cNvSpPr>
            <a:spLocks noGrp="1"/>
          </p:cNvSpPr>
          <p:nvPr>
            <p:ph type="title"/>
          </p:nvPr>
        </p:nvSpPr>
        <p:spPr/>
        <p:txBody>
          <a:bodyPr/>
          <a:lstStyle/>
          <a:p>
            <a:r>
              <a:rPr lang="fr-FR" dirty="0" err="1"/>
              <a:t>Summary</a:t>
            </a:r>
            <a:endParaRPr lang="fr-FR" dirty="0"/>
          </a:p>
        </p:txBody>
      </p:sp>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11</a:t>
            </a:fld>
            <a:endParaRPr lang="fr-FR" dirty="0"/>
          </a:p>
        </p:txBody>
      </p:sp>
      <p:sp>
        <p:nvSpPr>
          <p:cNvPr id="5" name="ZoneTexte 4">
            <a:extLst>
              <a:ext uri="{FF2B5EF4-FFF2-40B4-BE49-F238E27FC236}">
                <a16:creationId xmlns:a16="http://schemas.microsoft.com/office/drawing/2014/main" id="{D428B34D-F776-401B-966F-6761EBA15485}"/>
              </a:ext>
            </a:extLst>
          </p:cNvPr>
          <p:cNvSpPr txBox="1"/>
          <p:nvPr/>
        </p:nvSpPr>
        <p:spPr>
          <a:xfrm>
            <a:off x="1542636" y="2093550"/>
            <a:ext cx="9381004" cy="2585323"/>
          </a:xfrm>
          <a:prstGeom prst="rect">
            <a:avLst/>
          </a:prstGeom>
          <a:noFill/>
        </p:spPr>
        <p:txBody>
          <a:bodyPr wrap="square" rtlCol="0">
            <a:spAutoFit/>
          </a:bodyPr>
          <a:lstStyle/>
          <a:p>
            <a:r>
              <a:rPr lang="fr-FR" u="sng" dirty="0"/>
              <a:t>To </a:t>
            </a:r>
            <a:r>
              <a:rPr lang="fr-FR" u="sng" dirty="0" err="1"/>
              <a:t>answer</a:t>
            </a:r>
            <a:r>
              <a:rPr lang="fr-FR" u="sng" dirty="0"/>
              <a:t> </a:t>
            </a:r>
            <a:r>
              <a:rPr lang="fr-FR" u="sng" dirty="0" err="1"/>
              <a:t>this</a:t>
            </a:r>
            <a:r>
              <a:rPr lang="fr-FR" u="sng" dirty="0"/>
              <a:t> question, </a:t>
            </a:r>
            <a:r>
              <a:rPr lang="fr-FR" u="sng" dirty="0" err="1"/>
              <a:t>we</a:t>
            </a:r>
            <a:r>
              <a:rPr lang="fr-FR" u="sng" dirty="0"/>
              <a:t> </a:t>
            </a:r>
            <a:r>
              <a:rPr lang="fr-FR" u="sng" dirty="0" err="1"/>
              <a:t>need</a:t>
            </a:r>
            <a:r>
              <a:rPr lang="fr-FR" u="sng" dirty="0"/>
              <a:t> to: </a:t>
            </a:r>
          </a:p>
          <a:p>
            <a:endParaRPr lang="fr-FR" u="sng" dirty="0"/>
          </a:p>
          <a:p>
            <a:r>
              <a:rPr lang="fr-FR" dirty="0" err="1"/>
              <a:t>Methodological</a:t>
            </a:r>
            <a:r>
              <a:rPr lang="fr-FR" dirty="0"/>
              <a:t> perspective</a:t>
            </a:r>
          </a:p>
          <a:p>
            <a:pPr marL="342900" indent="-342900">
              <a:buAutoNum type="arabicPeriod"/>
            </a:pPr>
            <a:r>
              <a:rPr lang="fr-FR" dirty="0" err="1"/>
              <a:t>Identify</a:t>
            </a:r>
            <a:r>
              <a:rPr lang="fr-FR" dirty="0"/>
              <a:t> the spatial </a:t>
            </a:r>
            <a:r>
              <a:rPr lang="fr-FR" dirty="0" err="1"/>
              <a:t>paterns</a:t>
            </a:r>
            <a:r>
              <a:rPr lang="fr-FR" dirty="0"/>
              <a:t> of ES</a:t>
            </a:r>
          </a:p>
          <a:p>
            <a:pPr marL="342900" indent="-342900">
              <a:buAutoNum type="arabicPeriod"/>
            </a:pPr>
            <a:r>
              <a:rPr lang="fr-FR" dirty="0"/>
              <a:t>Propose </a:t>
            </a:r>
            <a:r>
              <a:rPr lang="fr-FR" dirty="0" err="1"/>
              <a:t>indicators</a:t>
            </a:r>
            <a:r>
              <a:rPr lang="fr-FR" dirty="0"/>
              <a:t> to </a:t>
            </a:r>
            <a:r>
              <a:rPr lang="fr-FR" dirty="0" err="1"/>
              <a:t>study</a:t>
            </a:r>
            <a:r>
              <a:rPr lang="fr-FR" dirty="0"/>
              <a:t> </a:t>
            </a:r>
            <a:r>
              <a:rPr lang="fr-FR" dirty="0" err="1"/>
              <a:t>these</a:t>
            </a:r>
            <a:r>
              <a:rPr lang="fr-FR" dirty="0"/>
              <a:t> ES in the </a:t>
            </a:r>
            <a:r>
              <a:rPr lang="fr-FR" dirty="0" err="1"/>
              <a:t>context</a:t>
            </a:r>
            <a:r>
              <a:rPr lang="fr-FR" dirty="0"/>
              <a:t> of offshore </a:t>
            </a:r>
            <a:r>
              <a:rPr lang="fr-FR" dirty="0" err="1"/>
              <a:t>wind</a:t>
            </a:r>
            <a:r>
              <a:rPr lang="fr-FR" dirty="0"/>
              <a:t> </a:t>
            </a:r>
            <a:r>
              <a:rPr lang="fr-FR" dirty="0" err="1"/>
              <a:t>farm</a:t>
            </a:r>
            <a:r>
              <a:rPr lang="fr-FR" dirty="0"/>
              <a:t> </a:t>
            </a:r>
            <a:r>
              <a:rPr lang="fr-FR" dirty="0" err="1"/>
              <a:t>development</a:t>
            </a:r>
            <a:endParaRPr lang="fr-FR" dirty="0"/>
          </a:p>
          <a:p>
            <a:pPr marL="342900" indent="-342900">
              <a:buAutoNum type="arabicPeriod"/>
            </a:pPr>
            <a:endParaRPr lang="fr-FR" dirty="0"/>
          </a:p>
          <a:p>
            <a:r>
              <a:rPr lang="fr-FR" dirty="0" err="1"/>
              <a:t>Theoretical</a:t>
            </a:r>
            <a:r>
              <a:rPr lang="fr-FR" dirty="0"/>
              <a:t> perspective</a:t>
            </a:r>
          </a:p>
          <a:p>
            <a:r>
              <a:rPr lang="fr-FR" dirty="0"/>
              <a:t>3. </a:t>
            </a:r>
            <a:r>
              <a:rPr lang="fr-FR" dirty="0" err="1"/>
              <a:t>What</a:t>
            </a:r>
            <a:r>
              <a:rPr lang="fr-FR" dirty="0"/>
              <a:t> </a:t>
            </a:r>
            <a:r>
              <a:rPr lang="fr-FR" dirty="0" err="1"/>
              <a:t>is</a:t>
            </a:r>
            <a:r>
              <a:rPr lang="fr-FR" dirty="0"/>
              <a:t> the « influence area » of an offshore </a:t>
            </a:r>
            <a:r>
              <a:rPr lang="fr-FR" dirty="0" err="1"/>
              <a:t>wind</a:t>
            </a:r>
            <a:r>
              <a:rPr lang="fr-FR" dirty="0"/>
              <a:t> </a:t>
            </a:r>
            <a:r>
              <a:rPr lang="fr-FR" dirty="0" err="1"/>
              <a:t>farm</a:t>
            </a:r>
            <a:r>
              <a:rPr lang="fr-FR" dirty="0"/>
              <a:t>?</a:t>
            </a:r>
          </a:p>
          <a:p>
            <a:r>
              <a:rPr lang="fr-FR" dirty="0"/>
              <a:t>4. ES concept </a:t>
            </a:r>
            <a:r>
              <a:rPr lang="fr-FR" dirty="0" err="1"/>
              <a:t>is</a:t>
            </a:r>
            <a:r>
              <a:rPr lang="fr-FR" dirty="0"/>
              <a:t> </a:t>
            </a:r>
            <a:r>
              <a:rPr lang="fr-FR" dirty="0" err="1"/>
              <a:t>it</a:t>
            </a:r>
            <a:r>
              <a:rPr lang="fr-FR" dirty="0"/>
              <a:t> compatible </a:t>
            </a:r>
            <a:r>
              <a:rPr lang="fr-FR" dirty="0" err="1"/>
              <a:t>with</a:t>
            </a:r>
            <a:r>
              <a:rPr lang="fr-FR" dirty="0"/>
              <a:t> the MSP </a:t>
            </a:r>
            <a:r>
              <a:rPr lang="fr-FR" dirty="0" err="1"/>
              <a:t>approach</a:t>
            </a:r>
            <a:r>
              <a:rPr lang="fr-FR" dirty="0"/>
              <a:t>?</a:t>
            </a:r>
          </a:p>
        </p:txBody>
      </p:sp>
      <p:pic>
        <p:nvPicPr>
          <p:cNvPr id="7" name="Image 6" descr="Une image contenant texte, dessin, croquis, clipart&#10;&#10;Description générée automatiquement">
            <a:extLst>
              <a:ext uri="{FF2B5EF4-FFF2-40B4-BE49-F238E27FC236}">
                <a16:creationId xmlns:a16="http://schemas.microsoft.com/office/drawing/2014/main" id="{90192A06-5DCC-4B79-FE2C-9845F80E8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Tree>
    <p:extLst>
      <p:ext uri="{BB962C8B-B14F-4D97-AF65-F5344CB8AC3E}">
        <p14:creationId xmlns:p14="http://schemas.microsoft.com/office/powerpoint/2010/main" val="11683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D225E-0370-47A1-B47A-7F357D5F80DE}"/>
              </a:ext>
            </a:extLst>
          </p:cNvPr>
          <p:cNvSpPr>
            <a:spLocks noGrp="1"/>
          </p:cNvSpPr>
          <p:nvPr>
            <p:ph type="title"/>
          </p:nvPr>
        </p:nvSpPr>
        <p:spPr/>
        <p:txBody>
          <a:bodyPr/>
          <a:lstStyle/>
          <a:p>
            <a:r>
              <a:rPr lang="fr-FR" dirty="0"/>
              <a:t>1. </a:t>
            </a:r>
            <a:r>
              <a:rPr lang="fr-FR" dirty="0" err="1"/>
              <a:t>Identify</a:t>
            </a:r>
            <a:r>
              <a:rPr lang="fr-FR" dirty="0"/>
              <a:t> spatial patterns of ES</a:t>
            </a:r>
          </a:p>
        </p:txBody>
      </p:sp>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12</a:t>
            </a:fld>
            <a:endParaRPr lang="fr-FR" dirty="0"/>
          </a:p>
        </p:txBody>
      </p:sp>
      <p:pic>
        <p:nvPicPr>
          <p:cNvPr id="3" name="Image 2" descr="Une image contenant texte, dessin, croquis, clipart&#10;&#10;Description générée automatiquement">
            <a:extLst>
              <a:ext uri="{FF2B5EF4-FFF2-40B4-BE49-F238E27FC236}">
                <a16:creationId xmlns:a16="http://schemas.microsoft.com/office/drawing/2014/main" id="{EFA95C76-3DE8-8D75-B558-4AB9F828F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5" name="Image 4" descr="Une image contenant cercle, Caractère coloré, capture d’écran, Graphique&#10;&#10;Description générée automatiquement">
            <a:extLst>
              <a:ext uri="{FF2B5EF4-FFF2-40B4-BE49-F238E27FC236}">
                <a16:creationId xmlns:a16="http://schemas.microsoft.com/office/drawing/2014/main" id="{8C290E99-61BC-8EC3-B579-C55D89506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51" y="1330046"/>
            <a:ext cx="5742038" cy="4773018"/>
          </a:xfrm>
          <a:prstGeom prst="rect">
            <a:avLst/>
          </a:prstGeom>
        </p:spPr>
      </p:pic>
      <p:sp>
        <p:nvSpPr>
          <p:cNvPr id="6" name="ZoneTexte 5">
            <a:extLst>
              <a:ext uri="{FF2B5EF4-FFF2-40B4-BE49-F238E27FC236}">
                <a16:creationId xmlns:a16="http://schemas.microsoft.com/office/drawing/2014/main" id="{D1364938-D22C-4F67-0F32-5037CA02D882}"/>
              </a:ext>
            </a:extLst>
          </p:cNvPr>
          <p:cNvSpPr txBox="1"/>
          <p:nvPr/>
        </p:nvSpPr>
        <p:spPr>
          <a:xfrm>
            <a:off x="6742814" y="2721114"/>
            <a:ext cx="5161935" cy="1415772"/>
          </a:xfrm>
          <a:prstGeom prst="rect">
            <a:avLst/>
          </a:prstGeom>
          <a:noFill/>
        </p:spPr>
        <p:txBody>
          <a:bodyPr wrap="square" rtlCol="0">
            <a:spAutoFit/>
          </a:bodyPr>
          <a:lstStyle/>
          <a:p>
            <a:r>
              <a:rPr lang="fr-FR" b="1" dirty="0">
                <a:solidFill>
                  <a:srgbClr val="00B050"/>
                </a:solidFill>
              </a:rPr>
              <a:t>Service </a:t>
            </a:r>
            <a:r>
              <a:rPr lang="fr-FR" b="1" dirty="0" err="1">
                <a:solidFill>
                  <a:srgbClr val="00B050"/>
                </a:solidFill>
              </a:rPr>
              <a:t>Providing</a:t>
            </a:r>
            <a:r>
              <a:rPr lang="fr-FR" b="1" dirty="0">
                <a:solidFill>
                  <a:srgbClr val="00B050"/>
                </a:solidFill>
              </a:rPr>
              <a:t> area: </a:t>
            </a:r>
            <a:r>
              <a:rPr lang="en-US" dirty="0"/>
              <a:t>spatial unit within which an ecosystem service is provided.</a:t>
            </a:r>
          </a:p>
          <a:p>
            <a:r>
              <a:rPr lang="en-US" b="1" dirty="0">
                <a:solidFill>
                  <a:srgbClr val="7030A0"/>
                </a:solidFill>
              </a:rPr>
              <a:t>Service Benefiting Area: </a:t>
            </a:r>
            <a:r>
              <a:rPr lang="en-US" dirty="0"/>
              <a:t>spatial unit to which an ecosystem service flow is delivered to beneficiaries.</a:t>
            </a:r>
          </a:p>
          <a:p>
            <a:r>
              <a:rPr lang="fr-FR" sz="1400" i="1" dirty="0" err="1">
                <a:solidFill>
                  <a:schemeClr val="bg1">
                    <a:lumMod val="50000"/>
                  </a:schemeClr>
                </a:solidFill>
              </a:rPr>
              <a:t>Burkhard</a:t>
            </a:r>
            <a:r>
              <a:rPr lang="fr-FR" sz="1400" i="1" dirty="0">
                <a:solidFill>
                  <a:schemeClr val="bg1">
                    <a:lumMod val="50000"/>
                  </a:schemeClr>
                </a:solidFill>
              </a:rPr>
              <a:t> et al. 2017</a:t>
            </a:r>
            <a:endParaRPr lang="en-US" sz="1400" i="1" dirty="0">
              <a:solidFill>
                <a:schemeClr val="bg1">
                  <a:lumMod val="50000"/>
                </a:schemeClr>
              </a:solidFill>
            </a:endParaRPr>
          </a:p>
        </p:txBody>
      </p:sp>
      <p:sp>
        <p:nvSpPr>
          <p:cNvPr id="10" name="ZoneTexte 9">
            <a:extLst>
              <a:ext uri="{FF2B5EF4-FFF2-40B4-BE49-F238E27FC236}">
                <a16:creationId xmlns:a16="http://schemas.microsoft.com/office/drawing/2014/main" id="{FFF18B0A-006B-6508-6417-00E1F01D00F7}"/>
              </a:ext>
            </a:extLst>
          </p:cNvPr>
          <p:cNvSpPr txBox="1"/>
          <p:nvPr/>
        </p:nvSpPr>
        <p:spPr>
          <a:xfrm>
            <a:off x="6607277" y="3106994"/>
            <a:ext cx="5200160" cy="3116825"/>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225643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13</a:t>
            </a:fld>
            <a:endParaRPr lang="fr-FR" dirty="0"/>
          </a:p>
        </p:txBody>
      </p:sp>
      <p:sp>
        <p:nvSpPr>
          <p:cNvPr id="13" name="ZoneTexte 12">
            <a:extLst>
              <a:ext uri="{FF2B5EF4-FFF2-40B4-BE49-F238E27FC236}">
                <a16:creationId xmlns:a16="http://schemas.microsoft.com/office/drawing/2014/main" id="{5012D3EC-16D6-D81D-D79F-F0F14F9E7D44}"/>
              </a:ext>
            </a:extLst>
          </p:cNvPr>
          <p:cNvSpPr txBox="1"/>
          <p:nvPr/>
        </p:nvSpPr>
        <p:spPr>
          <a:xfrm>
            <a:off x="552739" y="4222611"/>
            <a:ext cx="1569975" cy="338554"/>
          </a:xfrm>
          <a:prstGeom prst="rect">
            <a:avLst/>
          </a:prstGeom>
          <a:noFill/>
        </p:spPr>
        <p:txBody>
          <a:bodyPr wrap="square" rtlCol="0">
            <a:spAutoFit/>
          </a:bodyPr>
          <a:lstStyle/>
          <a:p>
            <a:r>
              <a:rPr lang="fr-FR" sz="1600" i="1" dirty="0"/>
              <a:t>Food provision</a:t>
            </a:r>
          </a:p>
        </p:txBody>
      </p:sp>
      <p:pic>
        <p:nvPicPr>
          <p:cNvPr id="2" name="Image 1" descr="Une image contenant texte, dessin, croquis, clipart&#10;&#10;Description générée automatiquement">
            <a:extLst>
              <a:ext uri="{FF2B5EF4-FFF2-40B4-BE49-F238E27FC236}">
                <a16:creationId xmlns:a16="http://schemas.microsoft.com/office/drawing/2014/main" id="{34AEC94E-BC76-07C9-597E-08FEA360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5" name="Image 4" descr="Une image contenant lune, cercle, objet astronomique, planète&#10;&#10;Description générée automatiquement">
            <a:extLst>
              <a:ext uri="{FF2B5EF4-FFF2-40B4-BE49-F238E27FC236}">
                <a16:creationId xmlns:a16="http://schemas.microsoft.com/office/drawing/2014/main" id="{BF642D9D-70C4-4EB8-786F-73E43F509E1F}"/>
              </a:ext>
            </a:extLst>
          </p:cNvPr>
          <p:cNvPicPr>
            <a:picLocks noChangeAspect="1"/>
          </p:cNvPicPr>
          <p:nvPr/>
        </p:nvPicPr>
        <p:blipFill rotWithShape="1">
          <a:blip r:embed="rId4">
            <a:extLst>
              <a:ext uri="{28A0092B-C50C-407E-A947-70E740481C1C}">
                <a14:useLocalDpi xmlns:a14="http://schemas.microsoft.com/office/drawing/2010/main" val="0"/>
              </a:ext>
            </a:extLst>
          </a:blip>
          <a:srcRect r="70768" b="51614"/>
          <a:stretch/>
        </p:blipFill>
        <p:spPr>
          <a:xfrm>
            <a:off x="264767" y="1140980"/>
            <a:ext cx="1996651" cy="2747235"/>
          </a:xfrm>
          <a:prstGeom prst="rect">
            <a:avLst/>
          </a:prstGeom>
        </p:spPr>
      </p:pic>
      <p:sp>
        <p:nvSpPr>
          <p:cNvPr id="17" name="ZoneTexte 16">
            <a:extLst>
              <a:ext uri="{FF2B5EF4-FFF2-40B4-BE49-F238E27FC236}">
                <a16:creationId xmlns:a16="http://schemas.microsoft.com/office/drawing/2014/main" id="{95A69E03-DB6C-A0E1-4832-C23057447B17}"/>
              </a:ext>
            </a:extLst>
          </p:cNvPr>
          <p:cNvSpPr txBox="1"/>
          <p:nvPr/>
        </p:nvSpPr>
        <p:spPr>
          <a:xfrm>
            <a:off x="75668" y="3894616"/>
            <a:ext cx="1422345" cy="338554"/>
          </a:xfrm>
          <a:prstGeom prst="rect">
            <a:avLst/>
          </a:prstGeom>
          <a:noFill/>
        </p:spPr>
        <p:txBody>
          <a:bodyPr wrap="square" rtlCol="0">
            <a:spAutoFit/>
          </a:bodyPr>
          <a:lstStyle/>
          <a:p>
            <a:r>
              <a:rPr lang="fr-FR" sz="1600" b="1" i="1" dirty="0"/>
              <a:t>Associated ES</a:t>
            </a:r>
          </a:p>
        </p:txBody>
      </p:sp>
      <p:sp>
        <p:nvSpPr>
          <p:cNvPr id="3" name="Titre 1">
            <a:extLst>
              <a:ext uri="{FF2B5EF4-FFF2-40B4-BE49-F238E27FC236}">
                <a16:creationId xmlns:a16="http://schemas.microsoft.com/office/drawing/2014/main" id="{226FED99-5ABB-1D9C-E40D-9697F1653238}"/>
              </a:ext>
            </a:extLst>
          </p:cNvPr>
          <p:cNvSpPr>
            <a:spLocks noGrp="1"/>
          </p:cNvSpPr>
          <p:nvPr>
            <p:ph type="title"/>
          </p:nvPr>
        </p:nvSpPr>
        <p:spPr>
          <a:xfrm>
            <a:off x="355363" y="368223"/>
            <a:ext cx="9694491" cy="708537"/>
          </a:xfrm>
        </p:spPr>
        <p:txBody>
          <a:bodyPr/>
          <a:lstStyle/>
          <a:p>
            <a:r>
              <a:rPr lang="fr-FR" dirty="0"/>
              <a:t>1. </a:t>
            </a:r>
            <a:r>
              <a:rPr lang="fr-FR" dirty="0" err="1"/>
              <a:t>Identify</a:t>
            </a:r>
            <a:r>
              <a:rPr lang="fr-FR" dirty="0"/>
              <a:t> spatial patterns of ES</a:t>
            </a:r>
          </a:p>
        </p:txBody>
      </p:sp>
    </p:spTree>
    <p:extLst>
      <p:ext uri="{BB962C8B-B14F-4D97-AF65-F5344CB8AC3E}">
        <p14:creationId xmlns:p14="http://schemas.microsoft.com/office/powerpoint/2010/main" val="224348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14</a:t>
            </a:fld>
            <a:endParaRPr lang="fr-FR" dirty="0"/>
          </a:p>
        </p:txBody>
      </p:sp>
      <p:sp>
        <p:nvSpPr>
          <p:cNvPr id="13" name="ZoneTexte 12">
            <a:extLst>
              <a:ext uri="{FF2B5EF4-FFF2-40B4-BE49-F238E27FC236}">
                <a16:creationId xmlns:a16="http://schemas.microsoft.com/office/drawing/2014/main" id="{5012D3EC-16D6-D81D-D79F-F0F14F9E7D44}"/>
              </a:ext>
            </a:extLst>
          </p:cNvPr>
          <p:cNvSpPr txBox="1"/>
          <p:nvPr/>
        </p:nvSpPr>
        <p:spPr>
          <a:xfrm>
            <a:off x="552739" y="4222611"/>
            <a:ext cx="1569975" cy="338554"/>
          </a:xfrm>
          <a:prstGeom prst="rect">
            <a:avLst/>
          </a:prstGeom>
          <a:noFill/>
        </p:spPr>
        <p:txBody>
          <a:bodyPr wrap="square" rtlCol="0">
            <a:spAutoFit/>
          </a:bodyPr>
          <a:lstStyle/>
          <a:p>
            <a:r>
              <a:rPr lang="fr-FR" sz="1600" i="1" dirty="0"/>
              <a:t>Food provision</a:t>
            </a:r>
          </a:p>
        </p:txBody>
      </p:sp>
      <p:pic>
        <p:nvPicPr>
          <p:cNvPr id="2" name="Image 1" descr="Une image contenant texte, dessin, croquis, clipart&#10;&#10;Description générée automatiquement">
            <a:extLst>
              <a:ext uri="{FF2B5EF4-FFF2-40B4-BE49-F238E27FC236}">
                <a16:creationId xmlns:a16="http://schemas.microsoft.com/office/drawing/2014/main" id="{34AEC94E-BC76-07C9-597E-08FEA360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5" name="Image 4" descr="Une image contenant lune, cercle, objet astronomique, planète&#10;&#10;Description générée automatiquement">
            <a:extLst>
              <a:ext uri="{FF2B5EF4-FFF2-40B4-BE49-F238E27FC236}">
                <a16:creationId xmlns:a16="http://schemas.microsoft.com/office/drawing/2014/main" id="{BF642D9D-70C4-4EB8-786F-73E43F509E1F}"/>
              </a:ext>
            </a:extLst>
          </p:cNvPr>
          <p:cNvPicPr>
            <a:picLocks noChangeAspect="1"/>
          </p:cNvPicPr>
          <p:nvPr/>
        </p:nvPicPr>
        <p:blipFill rotWithShape="1">
          <a:blip r:embed="rId4">
            <a:extLst>
              <a:ext uri="{28A0092B-C50C-407E-A947-70E740481C1C}">
                <a14:useLocalDpi xmlns:a14="http://schemas.microsoft.com/office/drawing/2010/main" val="0"/>
              </a:ext>
            </a:extLst>
          </a:blip>
          <a:srcRect r="70768" b="51614"/>
          <a:stretch/>
        </p:blipFill>
        <p:spPr>
          <a:xfrm>
            <a:off x="264767" y="1140980"/>
            <a:ext cx="1996651" cy="2747235"/>
          </a:xfrm>
          <a:prstGeom prst="rect">
            <a:avLst/>
          </a:prstGeom>
        </p:spPr>
      </p:pic>
      <p:pic>
        <p:nvPicPr>
          <p:cNvPr id="7" name="Image 6" descr="Une image contenant cercle, Caractère coloré, capture d’écran, Graphique&#10;&#10;Description générée automatiquement">
            <a:extLst>
              <a:ext uri="{FF2B5EF4-FFF2-40B4-BE49-F238E27FC236}">
                <a16:creationId xmlns:a16="http://schemas.microsoft.com/office/drawing/2014/main" id="{F0E1C06A-A174-3E80-7302-5D5334B67F53}"/>
              </a:ext>
            </a:extLst>
          </p:cNvPr>
          <p:cNvPicPr>
            <a:picLocks noChangeAspect="1"/>
          </p:cNvPicPr>
          <p:nvPr/>
        </p:nvPicPr>
        <p:blipFill rotWithShape="1">
          <a:blip r:embed="rId5">
            <a:extLst>
              <a:ext uri="{28A0092B-C50C-407E-A947-70E740481C1C}">
                <a14:useLocalDpi xmlns:a14="http://schemas.microsoft.com/office/drawing/2010/main" val="0"/>
              </a:ext>
            </a:extLst>
          </a:blip>
          <a:srcRect l="35708" r="35060" b="53309"/>
          <a:stretch/>
        </p:blipFill>
        <p:spPr>
          <a:xfrm>
            <a:off x="2666793" y="1140980"/>
            <a:ext cx="1996651" cy="2650965"/>
          </a:xfrm>
          <a:prstGeom prst="rect">
            <a:avLst/>
          </a:prstGeom>
        </p:spPr>
      </p:pic>
      <p:sp>
        <p:nvSpPr>
          <p:cNvPr id="16" name="ZoneTexte 15">
            <a:extLst>
              <a:ext uri="{FF2B5EF4-FFF2-40B4-BE49-F238E27FC236}">
                <a16:creationId xmlns:a16="http://schemas.microsoft.com/office/drawing/2014/main" id="{F74F2D8D-EF9C-3649-021C-5BF8F702D4E0}"/>
              </a:ext>
            </a:extLst>
          </p:cNvPr>
          <p:cNvSpPr txBox="1"/>
          <p:nvPr/>
        </p:nvSpPr>
        <p:spPr>
          <a:xfrm>
            <a:off x="2758705" y="4222611"/>
            <a:ext cx="1812826" cy="338554"/>
          </a:xfrm>
          <a:prstGeom prst="rect">
            <a:avLst/>
          </a:prstGeom>
          <a:noFill/>
        </p:spPr>
        <p:txBody>
          <a:bodyPr wrap="square" rtlCol="0">
            <a:spAutoFit/>
          </a:bodyPr>
          <a:lstStyle/>
          <a:p>
            <a:r>
              <a:rPr lang="fr-FR" sz="1600" i="1" dirty="0"/>
              <a:t>Energy production</a:t>
            </a:r>
          </a:p>
        </p:txBody>
      </p:sp>
      <p:sp>
        <p:nvSpPr>
          <p:cNvPr id="17" name="ZoneTexte 16">
            <a:extLst>
              <a:ext uri="{FF2B5EF4-FFF2-40B4-BE49-F238E27FC236}">
                <a16:creationId xmlns:a16="http://schemas.microsoft.com/office/drawing/2014/main" id="{95A69E03-DB6C-A0E1-4832-C23057447B17}"/>
              </a:ext>
            </a:extLst>
          </p:cNvPr>
          <p:cNvSpPr txBox="1"/>
          <p:nvPr/>
        </p:nvSpPr>
        <p:spPr>
          <a:xfrm>
            <a:off x="75668" y="3894616"/>
            <a:ext cx="1422345" cy="338554"/>
          </a:xfrm>
          <a:prstGeom prst="rect">
            <a:avLst/>
          </a:prstGeom>
          <a:noFill/>
        </p:spPr>
        <p:txBody>
          <a:bodyPr wrap="square" rtlCol="0">
            <a:spAutoFit/>
          </a:bodyPr>
          <a:lstStyle/>
          <a:p>
            <a:r>
              <a:rPr lang="fr-FR" sz="1600" b="1" i="1" dirty="0"/>
              <a:t>Associated ES</a:t>
            </a:r>
          </a:p>
        </p:txBody>
      </p:sp>
      <p:sp>
        <p:nvSpPr>
          <p:cNvPr id="3" name="Titre 1">
            <a:extLst>
              <a:ext uri="{FF2B5EF4-FFF2-40B4-BE49-F238E27FC236}">
                <a16:creationId xmlns:a16="http://schemas.microsoft.com/office/drawing/2014/main" id="{7C43FF82-8D7D-8430-A23C-418BB6847619}"/>
              </a:ext>
            </a:extLst>
          </p:cNvPr>
          <p:cNvSpPr>
            <a:spLocks noGrp="1"/>
          </p:cNvSpPr>
          <p:nvPr>
            <p:ph type="title"/>
          </p:nvPr>
        </p:nvSpPr>
        <p:spPr>
          <a:xfrm>
            <a:off x="355363" y="368223"/>
            <a:ext cx="9694491" cy="708537"/>
          </a:xfrm>
        </p:spPr>
        <p:txBody>
          <a:bodyPr/>
          <a:lstStyle/>
          <a:p>
            <a:r>
              <a:rPr lang="fr-FR" dirty="0"/>
              <a:t>1. </a:t>
            </a:r>
            <a:r>
              <a:rPr lang="fr-FR" dirty="0" err="1"/>
              <a:t>Identify</a:t>
            </a:r>
            <a:r>
              <a:rPr lang="fr-FR" dirty="0"/>
              <a:t> spatial patterns of ES</a:t>
            </a:r>
          </a:p>
        </p:txBody>
      </p:sp>
    </p:spTree>
    <p:extLst>
      <p:ext uri="{BB962C8B-B14F-4D97-AF65-F5344CB8AC3E}">
        <p14:creationId xmlns:p14="http://schemas.microsoft.com/office/powerpoint/2010/main" val="862500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15</a:t>
            </a:fld>
            <a:endParaRPr lang="fr-FR" dirty="0"/>
          </a:p>
        </p:txBody>
      </p:sp>
      <p:sp>
        <p:nvSpPr>
          <p:cNvPr id="13" name="ZoneTexte 12">
            <a:extLst>
              <a:ext uri="{FF2B5EF4-FFF2-40B4-BE49-F238E27FC236}">
                <a16:creationId xmlns:a16="http://schemas.microsoft.com/office/drawing/2014/main" id="{5012D3EC-16D6-D81D-D79F-F0F14F9E7D44}"/>
              </a:ext>
            </a:extLst>
          </p:cNvPr>
          <p:cNvSpPr txBox="1"/>
          <p:nvPr/>
        </p:nvSpPr>
        <p:spPr>
          <a:xfrm>
            <a:off x="552739" y="4222611"/>
            <a:ext cx="1569975" cy="338554"/>
          </a:xfrm>
          <a:prstGeom prst="rect">
            <a:avLst/>
          </a:prstGeom>
          <a:noFill/>
        </p:spPr>
        <p:txBody>
          <a:bodyPr wrap="square" rtlCol="0">
            <a:spAutoFit/>
          </a:bodyPr>
          <a:lstStyle/>
          <a:p>
            <a:r>
              <a:rPr lang="fr-FR" sz="1600" i="1" dirty="0"/>
              <a:t>Food provision</a:t>
            </a:r>
          </a:p>
        </p:txBody>
      </p:sp>
      <p:pic>
        <p:nvPicPr>
          <p:cNvPr id="2" name="Image 1" descr="Une image contenant texte, dessin, croquis, clipart&#10;&#10;Description générée automatiquement">
            <a:extLst>
              <a:ext uri="{FF2B5EF4-FFF2-40B4-BE49-F238E27FC236}">
                <a16:creationId xmlns:a16="http://schemas.microsoft.com/office/drawing/2014/main" id="{34AEC94E-BC76-07C9-597E-08FEA360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5" name="Image 4" descr="Une image contenant lune, cercle, objet astronomique, planète&#10;&#10;Description générée automatiquement">
            <a:extLst>
              <a:ext uri="{FF2B5EF4-FFF2-40B4-BE49-F238E27FC236}">
                <a16:creationId xmlns:a16="http://schemas.microsoft.com/office/drawing/2014/main" id="{BF642D9D-70C4-4EB8-786F-73E43F509E1F}"/>
              </a:ext>
            </a:extLst>
          </p:cNvPr>
          <p:cNvPicPr>
            <a:picLocks noChangeAspect="1"/>
          </p:cNvPicPr>
          <p:nvPr/>
        </p:nvPicPr>
        <p:blipFill rotWithShape="1">
          <a:blip r:embed="rId4">
            <a:extLst>
              <a:ext uri="{28A0092B-C50C-407E-A947-70E740481C1C}">
                <a14:useLocalDpi xmlns:a14="http://schemas.microsoft.com/office/drawing/2010/main" val="0"/>
              </a:ext>
            </a:extLst>
          </a:blip>
          <a:srcRect r="70768" b="51614"/>
          <a:stretch/>
        </p:blipFill>
        <p:spPr>
          <a:xfrm>
            <a:off x="264767" y="1140980"/>
            <a:ext cx="1996651" cy="2747235"/>
          </a:xfrm>
          <a:prstGeom prst="rect">
            <a:avLst/>
          </a:prstGeom>
        </p:spPr>
      </p:pic>
      <p:pic>
        <p:nvPicPr>
          <p:cNvPr id="7" name="Image 6" descr="Une image contenant cercle, Caractère coloré, capture d’écran, Graphique&#10;&#10;Description générée automatiquement">
            <a:extLst>
              <a:ext uri="{FF2B5EF4-FFF2-40B4-BE49-F238E27FC236}">
                <a16:creationId xmlns:a16="http://schemas.microsoft.com/office/drawing/2014/main" id="{F0E1C06A-A174-3E80-7302-5D5334B67F53}"/>
              </a:ext>
            </a:extLst>
          </p:cNvPr>
          <p:cNvPicPr>
            <a:picLocks noChangeAspect="1"/>
          </p:cNvPicPr>
          <p:nvPr/>
        </p:nvPicPr>
        <p:blipFill rotWithShape="1">
          <a:blip r:embed="rId5">
            <a:extLst>
              <a:ext uri="{28A0092B-C50C-407E-A947-70E740481C1C}">
                <a14:useLocalDpi xmlns:a14="http://schemas.microsoft.com/office/drawing/2010/main" val="0"/>
              </a:ext>
            </a:extLst>
          </a:blip>
          <a:srcRect l="35708" r="35060" b="53309"/>
          <a:stretch/>
        </p:blipFill>
        <p:spPr>
          <a:xfrm>
            <a:off x="2666793" y="1140980"/>
            <a:ext cx="1996651" cy="2650965"/>
          </a:xfrm>
          <a:prstGeom prst="rect">
            <a:avLst/>
          </a:prstGeom>
        </p:spPr>
      </p:pic>
      <p:pic>
        <p:nvPicPr>
          <p:cNvPr id="14" name="Image 13" descr="Une image contenant cercle, Caractère coloré, capture d’écran, Graphique&#10;&#10;Description générée automatiquement">
            <a:extLst>
              <a:ext uri="{FF2B5EF4-FFF2-40B4-BE49-F238E27FC236}">
                <a16:creationId xmlns:a16="http://schemas.microsoft.com/office/drawing/2014/main" id="{5CCE35CE-0F0F-2422-1A23-DB3CC2151E8E}"/>
              </a:ext>
            </a:extLst>
          </p:cNvPr>
          <p:cNvPicPr>
            <a:picLocks noChangeAspect="1"/>
          </p:cNvPicPr>
          <p:nvPr/>
        </p:nvPicPr>
        <p:blipFill rotWithShape="1">
          <a:blip r:embed="rId5">
            <a:extLst>
              <a:ext uri="{28A0092B-C50C-407E-A947-70E740481C1C}">
                <a14:useLocalDpi xmlns:a14="http://schemas.microsoft.com/office/drawing/2010/main" val="0"/>
              </a:ext>
            </a:extLst>
          </a:blip>
          <a:srcRect l="70768" b="51992"/>
          <a:stretch/>
        </p:blipFill>
        <p:spPr>
          <a:xfrm>
            <a:off x="5068819" y="1140980"/>
            <a:ext cx="1996651" cy="2725724"/>
          </a:xfrm>
          <a:prstGeom prst="rect">
            <a:avLst/>
          </a:prstGeom>
        </p:spPr>
      </p:pic>
      <p:sp>
        <p:nvSpPr>
          <p:cNvPr id="16" name="ZoneTexte 15">
            <a:extLst>
              <a:ext uri="{FF2B5EF4-FFF2-40B4-BE49-F238E27FC236}">
                <a16:creationId xmlns:a16="http://schemas.microsoft.com/office/drawing/2014/main" id="{F74F2D8D-EF9C-3649-021C-5BF8F702D4E0}"/>
              </a:ext>
            </a:extLst>
          </p:cNvPr>
          <p:cNvSpPr txBox="1"/>
          <p:nvPr/>
        </p:nvSpPr>
        <p:spPr>
          <a:xfrm>
            <a:off x="2758705" y="4222611"/>
            <a:ext cx="1812826" cy="338554"/>
          </a:xfrm>
          <a:prstGeom prst="rect">
            <a:avLst/>
          </a:prstGeom>
          <a:noFill/>
        </p:spPr>
        <p:txBody>
          <a:bodyPr wrap="square" rtlCol="0">
            <a:spAutoFit/>
          </a:bodyPr>
          <a:lstStyle/>
          <a:p>
            <a:r>
              <a:rPr lang="fr-FR" sz="1600" i="1" dirty="0"/>
              <a:t>Energy production</a:t>
            </a:r>
          </a:p>
        </p:txBody>
      </p:sp>
      <p:sp>
        <p:nvSpPr>
          <p:cNvPr id="17" name="ZoneTexte 16">
            <a:extLst>
              <a:ext uri="{FF2B5EF4-FFF2-40B4-BE49-F238E27FC236}">
                <a16:creationId xmlns:a16="http://schemas.microsoft.com/office/drawing/2014/main" id="{95A69E03-DB6C-A0E1-4832-C23057447B17}"/>
              </a:ext>
            </a:extLst>
          </p:cNvPr>
          <p:cNvSpPr txBox="1"/>
          <p:nvPr/>
        </p:nvSpPr>
        <p:spPr>
          <a:xfrm>
            <a:off x="75668" y="3894616"/>
            <a:ext cx="1422345" cy="338554"/>
          </a:xfrm>
          <a:prstGeom prst="rect">
            <a:avLst/>
          </a:prstGeom>
          <a:noFill/>
        </p:spPr>
        <p:txBody>
          <a:bodyPr wrap="square" rtlCol="0">
            <a:spAutoFit/>
          </a:bodyPr>
          <a:lstStyle/>
          <a:p>
            <a:r>
              <a:rPr lang="fr-FR" sz="1600" b="1" i="1" dirty="0"/>
              <a:t>Associated ES</a:t>
            </a:r>
          </a:p>
        </p:txBody>
      </p:sp>
      <p:sp>
        <p:nvSpPr>
          <p:cNvPr id="18" name="ZoneTexte 17">
            <a:extLst>
              <a:ext uri="{FF2B5EF4-FFF2-40B4-BE49-F238E27FC236}">
                <a16:creationId xmlns:a16="http://schemas.microsoft.com/office/drawing/2014/main" id="{A6B1EA32-E195-BAC4-D988-37C6DD904127}"/>
              </a:ext>
            </a:extLst>
          </p:cNvPr>
          <p:cNvSpPr txBox="1"/>
          <p:nvPr/>
        </p:nvSpPr>
        <p:spPr>
          <a:xfrm>
            <a:off x="5068819" y="4222611"/>
            <a:ext cx="2144168" cy="338554"/>
          </a:xfrm>
          <a:prstGeom prst="rect">
            <a:avLst/>
          </a:prstGeom>
          <a:noFill/>
        </p:spPr>
        <p:txBody>
          <a:bodyPr wrap="square" rtlCol="0">
            <a:spAutoFit/>
          </a:bodyPr>
          <a:lstStyle/>
          <a:p>
            <a:r>
              <a:rPr lang="fr-FR" sz="1600" i="1" dirty="0"/>
              <a:t>Habitat maintenance</a:t>
            </a:r>
          </a:p>
        </p:txBody>
      </p:sp>
      <p:sp>
        <p:nvSpPr>
          <p:cNvPr id="3" name="Titre 1">
            <a:extLst>
              <a:ext uri="{FF2B5EF4-FFF2-40B4-BE49-F238E27FC236}">
                <a16:creationId xmlns:a16="http://schemas.microsoft.com/office/drawing/2014/main" id="{2D2B0DBB-06EB-A9DB-3352-45CA55E848C4}"/>
              </a:ext>
            </a:extLst>
          </p:cNvPr>
          <p:cNvSpPr>
            <a:spLocks noGrp="1"/>
          </p:cNvSpPr>
          <p:nvPr>
            <p:ph type="title"/>
          </p:nvPr>
        </p:nvSpPr>
        <p:spPr>
          <a:xfrm>
            <a:off x="355363" y="368223"/>
            <a:ext cx="9694491" cy="708537"/>
          </a:xfrm>
        </p:spPr>
        <p:txBody>
          <a:bodyPr/>
          <a:lstStyle/>
          <a:p>
            <a:r>
              <a:rPr lang="fr-FR" dirty="0"/>
              <a:t>1. </a:t>
            </a:r>
            <a:r>
              <a:rPr lang="fr-FR" dirty="0" err="1"/>
              <a:t>Identify</a:t>
            </a:r>
            <a:r>
              <a:rPr lang="fr-FR" dirty="0"/>
              <a:t> spatial patterns of ES</a:t>
            </a:r>
          </a:p>
        </p:txBody>
      </p:sp>
    </p:spTree>
    <p:extLst>
      <p:ext uri="{BB962C8B-B14F-4D97-AF65-F5344CB8AC3E}">
        <p14:creationId xmlns:p14="http://schemas.microsoft.com/office/powerpoint/2010/main" val="391234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16</a:t>
            </a:fld>
            <a:endParaRPr lang="fr-FR" dirty="0"/>
          </a:p>
        </p:txBody>
      </p:sp>
      <p:sp>
        <p:nvSpPr>
          <p:cNvPr id="13" name="ZoneTexte 12">
            <a:extLst>
              <a:ext uri="{FF2B5EF4-FFF2-40B4-BE49-F238E27FC236}">
                <a16:creationId xmlns:a16="http://schemas.microsoft.com/office/drawing/2014/main" id="{5012D3EC-16D6-D81D-D79F-F0F14F9E7D44}"/>
              </a:ext>
            </a:extLst>
          </p:cNvPr>
          <p:cNvSpPr txBox="1"/>
          <p:nvPr/>
        </p:nvSpPr>
        <p:spPr>
          <a:xfrm>
            <a:off x="552739" y="4222611"/>
            <a:ext cx="1569975" cy="338554"/>
          </a:xfrm>
          <a:prstGeom prst="rect">
            <a:avLst/>
          </a:prstGeom>
          <a:noFill/>
        </p:spPr>
        <p:txBody>
          <a:bodyPr wrap="square" rtlCol="0">
            <a:spAutoFit/>
          </a:bodyPr>
          <a:lstStyle/>
          <a:p>
            <a:r>
              <a:rPr lang="fr-FR" sz="1600" i="1" dirty="0"/>
              <a:t>Food provision</a:t>
            </a:r>
          </a:p>
        </p:txBody>
      </p:sp>
      <p:pic>
        <p:nvPicPr>
          <p:cNvPr id="2" name="Image 1" descr="Une image contenant texte, dessin, croquis, clipart&#10;&#10;Description générée automatiquement">
            <a:extLst>
              <a:ext uri="{FF2B5EF4-FFF2-40B4-BE49-F238E27FC236}">
                <a16:creationId xmlns:a16="http://schemas.microsoft.com/office/drawing/2014/main" id="{34AEC94E-BC76-07C9-597E-08FEA360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5" name="Image 4" descr="Une image contenant lune, cercle, objet astronomique, planète&#10;&#10;Description générée automatiquement">
            <a:extLst>
              <a:ext uri="{FF2B5EF4-FFF2-40B4-BE49-F238E27FC236}">
                <a16:creationId xmlns:a16="http://schemas.microsoft.com/office/drawing/2014/main" id="{BF642D9D-70C4-4EB8-786F-73E43F509E1F}"/>
              </a:ext>
            </a:extLst>
          </p:cNvPr>
          <p:cNvPicPr>
            <a:picLocks noChangeAspect="1"/>
          </p:cNvPicPr>
          <p:nvPr/>
        </p:nvPicPr>
        <p:blipFill rotWithShape="1">
          <a:blip r:embed="rId4">
            <a:extLst>
              <a:ext uri="{28A0092B-C50C-407E-A947-70E740481C1C}">
                <a14:useLocalDpi xmlns:a14="http://schemas.microsoft.com/office/drawing/2010/main" val="0"/>
              </a:ext>
            </a:extLst>
          </a:blip>
          <a:srcRect r="70768" b="51614"/>
          <a:stretch/>
        </p:blipFill>
        <p:spPr>
          <a:xfrm>
            <a:off x="264767" y="1140980"/>
            <a:ext cx="1996651" cy="2747235"/>
          </a:xfrm>
          <a:prstGeom prst="rect">
            <a:avLst/>
          </a:prstGeom>
        </p:spPr>
      </p:pic>
      <p:pic>
        <p:nvPicPr>
          <p:cNvPr id="7" name="Image 6" descr="Une image contenant cercle, Caractère coloré, capture d’écran, Graphique&#10;&#10;Description générée automatiquement">
            <a:extLst>
              <a:ext uri="{FF2B5EF4-FFF2-40B4-BE49-F238E27FC236}">
                <a16:creationId xmlns:a16="http://schemas.microsoft.com/office/drawing/2014/main" id="{F0E1C06A-A174-3E80-7302-5D5334B67F53}"/>
              </a:ext>
            </a:extLst>
          </p:cNvPr>
          <p:cNvPicPr>
            <a:picLocks noChangeAspect="1"/>
          </p:cNvPicPr>
          <p:nvPr/>
        </p:nvPicPr>
        <p:blipFill rotWithShape="1">
          <a:blip r:embed="rId5">
            <a:extLst>
              <a:ext uri="{28A0092B-C50C-407E-A947-70E740481C1C}">
                <a14:useLocalDpi xmlns:a14="http://schemas.microsoft.com/office/drawing/2010/main" val="0"/>
              </a:ext>
            </a:extLst>
          </a:blip>
          <a:srcRect l="35708" r="35060" b="53309"/>
          <a:stretch/>
        </p:blipFill>
        <p:spPr>
          <a:xfrm>
            <a:off x="2666793" y="1140980"/>
            <a:ext cx="1996651" cy="2650965"/>
          </a:xfrm>
          <a:prstGeom prst="rect">
            <a:avLst/>
          </a:prstGeom>
        </p:spPr>
      </p:pic>
      <p:pic>
        <p:nvPicPr>
          <p:cNvPr id="14" name="Image 13" descr="Une image contenant cercle, Caractère coloré, capture d’écran, Graphique&#10;&#10;Description générée automatiquement">
            <a:extLst>
              <a:ext uri="{FF2B5EF4-FFF2-40B4-BE49-F238E27FC236}">
                <a16:creationId xmlns:a16="http://schemas.microsoft.com/office/drawing/2014/main" id="{5CCE35CE-0F0F-2422-1A23-DB3CC2151E8E}"/>
              </a:ext>
            </a:extLst>
          </p:cNvPr>
          <p:cNvPicPr>
            <a:picLocks noChangeAspect="1"/>
          </p:cNvPicPr>
          <p:nvPr/>
        </p:nvPicPr>
        <p:blipFill rotWithShape="1">
          <a:blip r:embed="rId5">
            <a:extLst>
              <a:ext uri="{28A0092B-C50C-407E-A947-70E740481C1C}">
                <a14:useLocalDpi xmlns:a14="http://schemas.microsoft.com/office/drawing/2010/main" val="0"/>
              </a:ext>
            </a:extLst>
          </a:blip>
          <a:srcRect l="70768" b="51992"/>
          <a:stretch/>
        </p:blipFill>
        <p:spPr>
          <a:xfrm>
            <a:off x="5068819" y="1140980"/>
            <a:ext cx="1996651" cy="2725724"/>
          </a:xfrm>
          <a:prstGeom prst="rect">
            <a:avLst/>
          </a:prstGeom>
        </p:spPr>
      </p:pic>
      <p:pic>
        <p:nvPicPr>
          <p:cNvPr id="15" name="Image 14" descr="Une image contenant cercle, Caractère coloré, capture d’écran, Graphique&#10;&#10;Description générée automatiquement">
            <a:extLst>
              <a:ext uri="{FF2B5EF4-FFF2-40B4-BE49-F238E27FC236}">
                <a16:creationId xmlns:a16="http://schemas.microsoft.com/office/drawing/2014/main" id="{2DDC1CEF-F6AB-ADBB-4FC2-97EBD9CF7093}"/>
              </a:ext>
            </a:extLst>
          </p:cNvPr>
          <p:cNvPicPr>
            <a:picLocks noChangeAspect="1"/>
          </p:cNvPicPr>
          <p:nvPr/>
        </p:nvPicPr>
        <p:blipFill rotWithShape="1">
          <a:blip r:embed="rId5">
            <a:extLst>
              <a:ext uri="{28A0092B-C50C-407E-A947-70E740481C1C}">
                <a14:useLocalDpi xmlns:a14="http://schemas.microsoft.com/office/drawing/2010/main" val="0"/>
              </a:ext>
            </a:extLst>
          </a:blip>
          <a:srcRect l="18053" t="50000" r="53101"/>
          <a:stretch/>
        </p:blipFill>
        <p:spPr>
          <a:xfrm>
            <a:off x="7470845" y="1140980"/>
            <a:ext cx="1911176" cy="2753636"/>
          </a:xfrm>
          <a:prstGeom prst="rect">
            <a:avLst/>
          </a:prstGeom>
        </p:spPr>
      </p:pic>
      <p:sp>
        <p:nvSpPr>
          <p:cNvPr id="16" name="ZoneTexte 15">
            <a:extLst>
              <a:ext uri="{FF2B5EF4-FFF2-40B4-BE49-F238E27FC236}">
                <a16:creationId xmlns:a16="http://schemas.microsoft.com/office/drawing/2014/main" id="{F74F2D8D-EF9C-3649-021C-5BF8F702D4E0}"/>
              </a:ext>
            </a:extLst>
          </p:cNvPr>
          <p:cNvSpPr txBox="1"/>
          <p:nvPr/>
        </p:nvSpPr>
        <p:spPr>
          <a:xfrm>
            <a:off x="2758705" y="4222611"/>
            <a:ext cx="1812826" cy="338554"/>
          </a:xfrm>
          <a:prstGeom prst="rect">
            <a:avLst/>
          </a:prstGeom>
          <a:noFill/>
        </p:spPr>
        <p:txBody>
          <a:bodyPr wrap="square" rtlCol="0">
            <a:spAutoFit/>
          </a:bodyPr>
          <a:lstStyle/>
          <a:p>
            <a:r>
              <a:rPr lang="fr-FR" sz="1600" i="1" dirty="0"/>
              <a:t>Energy production</a:t>
            </a:r>
          </a:p>
        </p:txBody>
      </p:sp>
      <p:sp>
        <p:nvSpPr>
          <p:cNvPr id="17" name="ZoneTexte 16">
            <a:extLst>
              <a:ext uri="{FF2B5EF4-FFF2-40B4-BE49-F238E27FC236}">
                <a16:creationId xmlns:a16="http://schemas.microsoft.com/office/drawing/2014/main" id="{95A69E03-DB6C-A0E1-4832-C23057447B17}"/>
              </a:ext>
            </a:extLst>
          </p:cNvPr>
          <p:cNvSpPr txBox="1"/>
          <p:nvPr/>
        </p:nvSpPr>
        <p:spPr>
          <a:xfrm>
            <a:off x="75668" y="3894616"/>
            <a:ext cx="1422345" cy="338554"/>
          </a:xfrm>
          <a:prstGeom prst="rect">
            <a:avLst/>
          </a:prstGeom>
          <a:noFill/>
        </p:spPr>
        <p:txBody>
          <a:bodyPr wrap="square" rtlCol="0">
            <a:spAutoFit/>
          </a:bodyPr>
          <a:lstStyle/>
          <a:p>
            <a:r>
              <a:rPr lang="fr-FR" sz="1600" b="1" i="1" dirty="0"/>
              <a:t>Associated ES</a:t>
            </a:r>
          </a:p>
        </p:txBody>
      </p:sp>
      <p:sp>
        <p:nvSpPr>
          <p:cNvPr id="18" name="ZoneTexte 17">
            <a:extLst>
              <a:ext uri="{FF2B5EF4-FFF2-40B4-BE49-F238E27FC236}">
                <a16:creationId xmlns:a16="http://schemas.microsoft.com/office/drawing/2014/main" id="{A6B1EA32-E195-BAC4-D988-37C6DD904127}"/>
              </a:ext>
            </a:extLst>
          </p:cNvPr>
          <p:cNvSpPr txBox="1"/>
          <p:nvPr/>
        </p:nvSpPr>
        <p:spPr>
          <a:xfrm>
            <a:off x="5068819" y="4222611"/>
            <a:ext cx="2144168" cy="338554"/>
          </a:xfrm>
          <a:prstGeom prst="rect">
            <a:avLst/>
          </a:prstGeom>
          <a:noFill/>
        </p:spPr>
        <p:txBody>
          <a:bodyPr wrap="square" rtlCol="0">
            <a:spAutoFit/>
          </a:bodyPr>
          <a:lstStyle/>
          <a:p>
            <a:r>
              <a:rPr lang="fr-FR" sz="1600" i="1" dirty="0"/>
              <a:t>Habitat maintenance</a:t>
            </a:r>
          </a:p>
        </p:txBody>
      </p:sp>
      <p:sp>
        <p:nvSpPr>
          <p:cNvPr id="20" name="ZoneTexte 19">
            <a:extLst>
              <a:ext uri="{FF2B5EF4-FFF2-40B4-BE49-F238E27FC236}">
                <a16:creationId xmlns:a16="http://schemas.microsoft.com/office/drawing/2014/main" id="{B0D6F828-F7A7-29C2-2E03-FC003BFBA782}"/>
              </a:ext>
            </a:extLst>
          </p:cNvPr>
          <p:cNvSpPr txBox="1"/>
          <p:nvPr/>
        </p:nvSpPr>
        <p:spPr>
          <a:xfrm>
            <a:off x="7271259" y="4222611"/>
            <a:ext cx="2195442" cy="338554"/>
          </a:xfrm>
          <a:prstGeom prst="rect">
            <a:avLst/>
          </a:prstGeom>
          <a:noFill/>
        </p:spPr>
        <p:txBody>
          <a:bodyPr wrap="square" rtlCol="0">
            <a:spAutoFit/>
          </a:bodyPr>
          <a:lstStyle/>
          <a:p>
            <a:r>
              <a:rPr lang="fr-FR" sz="1600" i="1" dirty="0" err="1"/>
              <a:t>Recreation</a:t>
            </a:r>
            <a:r>
              <a:rPr lang="fr-FR" sz="1600" i="1" dirty="0"/>
              <a:t> and </a:t>
            </a:r>
            <a:r>
              <a:rPr lang="fr-FR" sz="1600" i="1" dirty="0" err="1"/>
              <a:t>tourism</a:t>
            </a:r>
            <a:endParaRPr lang="fr-FR" sz="1600" i="1" dirty="0"/>
          </a:p>
        </p:txBody>
      </p:sp>
      <p:sp>
        <p:nvSpPr>
          <p:cNvPr id="3" name="Titre 1">
            <a:extLst>
              <a:ext uri="{FF2B5EF4-FFF2-40B4-BE49-F238E27FC236}">
                <a16:creationId xmlns:a16="http://schemas.microsoft.com/office/drawing/2014/main" id="{93BAA5BC-E555-5AE5-B1C1-EC894C50F701}"/>
              </a:ext>
            </a:extLst>
          </p:cNvPr>
          <p:cNvSpPr>
            <a:spLocks noGrp="1"/>
          </p:cNvSpPr>
          <p:nvPr>
            <p:ph type="title"/>
          </p:nvPr>
        </p:nvSpPr>
        <p:spPr>
          <a:xfrm>
            <a:off x="355363" y="368223"/>
            <a:ext cx="9694491" cy="708537"/>
          </a:xfrm>
        </p:spPr>
        <p:txBody>
          <a:bodyPr/>
          <a:lstStyle/>
          <a:p>
            <a:r>
              <a:rPr lang="fr-FR" dirty="0"/>
              <a:t>1. </a:t>
            </a:r>
            <a:r>
              <a:rPr lang="fr-FR" dirty="0" err="1"/>
              <a:t>Identify</a:t>
            </a:r>
            <a:r>
              <a:rPr lang="fr-FR" dirty="0"/>
              <a:t> spatial patterns of ES</a:t>
            </a:r>
          </a:p>
        </p:txBody>
      </p:sp>
    </p:spTree>
    <p:extLst>
      <p:ext uri="{BB962C8B-B14F-4D97-AF65-F5344CB8AC3E}">
        <p14:creationId xmlns:p14="http://schemas.microsoft.com/office/powerpoint/2010/main" val="67856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17</a:t>
            </a:fld>
            <a:endParaRPr lang="fr-FR" dirty="0"/>
          </a:p>
        </p:txBody>
      </p:sp>
      <p:sp>
        <p:nvSpPr>
          <p:cNvPr id="13" name="ZoneTexte 12">
            <a:extLst>
              <a:ext uri="{FF2B5EF4-FFF2-40B4-BE49-F238E27FC236}">
                <a16:creationId xmlns:a16="http://schemas.microsoft.com/office/drawing/2014/main" id="{5012D3EC-16D6-D81D-D79F-F0F14F9E7D44}"/>
              </a:ext>
            </a:extLst>
          </p:cNvPr>
          <p:cNvSpPr txBox="1"/>
          <p:nvPr/>
        </p:nvSpPr>
        <p:spPr>
          <a:xfrm>
            <a:off x="552739" y="4222611"/>
            <a:ext cx="1569975" cy="338554"/>
          </a:xfrm>
          <a:prstGeom prst="rect">
            <a:avLst/>
          </a:prstGeom>
          <a:noFill/>
        </p:spPr>
        <p:txBody>
          <a:bodyPr wrap="square" rtlCol="0">
            <a:spAutoFit/>
          </a:bodyPr>
          <a:lstStyle/>
          <a:p>
            <a:r>
              <a:rPr lang="fr-FR" sz="1600" i="1" dirty="0"/>
              <a:t>Food provision</a:t>
            </a:r>
          </a:p>
        </p:txBody>
      </p:sp>
      <p:pic>
        <p:nvPicPr>
          <p:cNvPr id="2" name="Image 1" descr="Une image contenant texte, dessin, croquis, clipart&#10;&#10;Description générée automatiquement">
            <a:extLst>
              <a:ext uri="{FF2B5EF4-FFF2-40B4-BE49-F238E27FC236}">
                <a16:creationId xmlns:a16="http://schemas.microsoft.com/office/drawing/2014/main" id="{34AEC94E-BC76-07C9-597E-08FEA360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5" name="Image 4" descr="Une image contenant lune, cercle, objet astronomique, planète&#10;&#10;Description générée automatiquement">
            <a:extLst>
              <a:ext uri="{FF2B5EF4-FFF2-40B4-BE49-F238E27FC236}">
                <a16:creationId xmlns:a16="http://schemas.microsoft.com/office/drawing/2014/main" id="{BF642D9D-70C4-4EB8-786F-73E43F509E1F}"/>
              </a:ext>
            </a:extLst>
          </p:cNvPr>
          <p:cNvPicPr>
            <a:picLocks noChangeAspect="1"/>
          </p:cNvPicPr>
          <p:nvPr/>
        </p:nvPicPr>
        <p:blipFill rotWithShape="1">
          <a:blip r:embed="rId4">
            <a:extLst>
              <a:ext uri="{28A0092B-C50C-407E-A947-70E740481C1C}">
                <a14:useLocalDpi xmlns:a14="http://schemas.microsoft.com/office/drawing/2010/main" val="0"/>
              </a:ext>
            </a:extLst>
          </a:blip>
          <a:srcRect r="70768" b="51614"/>
          <a:stretch/>
        </p:blipFill>
        <p:spPr>
          <a:xfrm>
            <a:off x="264767" y="1140980"/>
            <a:ext cx="1996651" cy="2747235"/>
          </a:xfrm>
          <a:prstGeom prst="rect">
            <a:avLst/>
          </a:prstGeom>
        </p:spPr>
      </p:pic>
      <p:pic>
        <p:nvPicPr>
          <p:cNvPr id="7" name="Image 6" descr="Une image contenant cercle, Caractère coloré, capture d’écran, Graphique&#10;&#10;Description générée automatiquement">
            <a:extLst>
              <a:ext uri="{FF2B5EF4-FFF2-40B4-BE49-F238E27FC236}">
                <a16:creationId xmlns:a16="http://schemas.microsoft.com/office/drawing/2014/main" id="{F0E1C06A-A174-3E80-7302-5D5334B67F53}"/>
              </a:ext>
            </a:extLst>
          </p:cNvPr>
          <p:cNvPicPr>
            <a:picLocks noChangeAspect="1"/>
          </p:cNvPicPr>
          <p:nvPr/>
        </p:nvPicPr>
        <p:blipFill rotWithShape="1">
          <a:blip r:embed="rId5">
            <a:extLst>
              <a:ext uri="{28A0092B-C50C-407E-A947-70E740481C1C}">
                <a14:useLocalDpi xmlns:a14="http://schemas.microsoft.com/office/drawing/2010/main" val="0"/>
              </a:ext>
            </a:extLst>
          </a:blip>
          <a:srcRect l="35708" r="35060" b="53309"/>
          <a:stretch/>
        </p:blipFill>
        <p:spPr>
          <a:xfrm>
            <a:off x="2666793" y="1140980"/>
            <a:ext cx="1996651" cy="2650965"/>
          </a:xfrm>
          <a:prstGeom prst="rect">
            <a:avLst/>
          </a:prstGeom>
        </p:spPr>
      </p:pic>
      <p:pic>
        <p:nvPicPr>
          <p:cNvPr id="11" name="Image 10" descr="Une image contenant cercle, Caractère coloré, capture d’écran, Graphique&#10;&#10;Description générée automatiquement">
            <a:extLst>
              <a:ext uri="{FF2B5EF4-FFF2-40B4-BE49-F238E27FC236}">
                <a16:creationId xmlns:a16="http://schemas.microsoft.com/office/drawing/2014/main" id="{2C0F42AA-E045-986C-F177-529008415A10}"/>
              </a:ext>
            </a:extLst>
          </p:cNvPr>
          <p:cNvPicPr>
            <a:picLocks noChangeAspect="1"/>
          </p:cNvPicPr>
          <p:nvPr/>
        </p:nvPicPr>
        <p:blipFill rotWithShape="1">
          <a:blip r:embed="rId5">
            <a:extLst>
              <a:ext uri="{28A0092B-C50C-407E-A947-70E740481C1C}">
                <a14:useLocalDpi xmlns:a14="http://schemas.microsoft.com/office/drawing/2010/main" val="0"/>
              </a:ext>
            </a:extLst>
          </a:blip>
          <a:srcRect l="50727" t="50000" r="16938"/>
          <a:stretch/>
        </p:blipFill>
        <p:spPr>
          <a:xfrm>
            <a:off x="9787397" y="1140980"/>
            <a:ext cx="2208660" cy="2838846"/>
          </a:xfrm>
          <a:prstGeom prst="rect">
            <a:avLst/>
          </a:prstGeom>
        </p:spPr>
      </p:pic>
      <p:pic>
        <p:nvPicPr>
          <p:cNvPr id="14" name="Image 13" descr="Une image contenant cercle, Caractère coloré, capture d’écran, Graphique&#10;&#10;Description générée automatiquement">
            <a:extLst>
              <a:ext uri="{FF2B5EF4-FFF2-40B4-BE49-F238E27FC236}">
                <a16:creationId xmlns:a16="http://schemas.microsoft.com/office/drawing/2014/main" id="{5CCE35CE-0F0F-2422-1A23-DB3CC2151E8E}"/>
              </a:ext>
            </a:extLst>
          </p:cNvPr>
          <p:cNvPicPr>
            <a:picLocks noChangeAspect="1"/>
          </p:cNvPicPr>
          <p:nvPr/>
        </p:nvPicPr>
        <p:blipFill rotWithShape="1">
          <a:blip r:embed="rId5">
            <a:extLst>
              <a:ext uri="{28A0092B-C50C-407E-A947-70E740481C1C}">
                <a14:useLocalDpi xmlns:a14="http://schemas.microsoft.com/office/drawing/2010/main" val="0"/>
              </a:ext>
            </a:extLst>
          </a:blip>
          <a:srcRect l="70768" b="51992"/>
          <a:stretch/>
        </p:blipFill>
        <p:spPr>
          <a:xfrm>
            <a:off x="5068819" y="1140980"/>
            <a:ext cx="1996651" cy="2725724"/>
          </a:xfrm>
          <a:prstGeom prst="rect">
            <a:avLst/>
          </a:prstGeom>
        </p:spPr>
      </p:pic>
      <p:pic>
        <p:nvPicPr>
          <p:cNvPr id="15" name="Image 14" descr="Une image contenant cercle, Caractère coloré, capture d’écran, Graphique&#10;&#10;Description générée automatiquement">
            <a:extLst>
              <a:ext uri="{FF2B5EF4-FFF2-40B4-BE49-F238E27FC236}">
                <a16:creationId xmlns:a16="http://schemas.microsoft.com/office/drawing/2014/main" id="{2DDC1CEF-F6AB-ADBB-4FC2-97EBD9CF7093}"/>
              </a:ext>
            </a:extLst>
          </p:cNvPr>
          <p:cNvPicPr>
            <a:picLocks noChangeAspect="1"/>
          </p:cNvPicPr>
          <p:nvPr/>
        </p:nvPicPr>
        <p:blipFill rotWithShape="1">
          <a:blip r:embed="rId5">
            <a:extLst>
              <a:ext uri="{28A0092B-C50C-407E-A947-70E740481C1C}">
                <a14:useLocalDpi xmlns:a14="http://schemas.microsoft.com/office/drawing/2010/main" val="0"/>
              </a:ext>
            </a:extLst>
          </a:blip>
          <a:srcRect l="18053" t="50000" r="53101"/>
          <a:stretch/>
        </p:blipFill>
        <p:spPr>
          <a:xfrm>
            <a:off x="7470845" y="1140980"/>
            <a:ext cx="1911176" cy="2753636"/>
          </a:xfrm>
          <a:prstGeom prst="rect">
            <a:avLst/>
          </a:prstGeom>
        </p:spPr>
      </p:pic>
      <p:sp>
        <p:nvSpPr>
          <p:cNvPr id="16" name="ZoneTexte 15">
            <a:extLst>
              <a:ext uri="{FF2B5EF4-FFF2-40B4-BE49-F238E27FC236}">
                <a16:creationId xmlns:a16="http://schemas.microsoft.com/office/drawing/2014/main" id="{F74F2D8D-EF9C-3649-021C-5BF8F702D4E0}"/>
              </a:ext>
            </a:extLst>
          </p:cNvPr>
          <p:cNvSpPr txBox="1"/>
          <p:nvPr/>
        </p:nvSpPr>
        <p:spPr>
          <a:xfrm>
            <a:off x="2758705" y="4222611"/>
            <a:ext cx="1812826" cy="338554"/>
          </a:xfrm>
          <a:prstGeom prst="rect">
            <a:avLst/>
          </a:prstGeom>
          <a:noFill/>
        </p:spPr>
        <p:txBody>
          <a:bodyPr wrap="square" rtlCol="0">
            <a:spAutoFit/>
          </a:bodyPr>
          <a:lstStyle/>
          <a:p>
            <a:r>
              <a:rPr lang="fr-FR" sz="1600" i="1" dirty="0"/>
              <a:t>Energy production</a:t>
            </a:r>
          </a:p>
        </p:txBody>
      </p:sp>
      <p:sp>
        <p:nvSpPr>
          <p:cNvPr id="17" name="ZoneTexte 16">
            <a:extLst>
              <a:ext uri="{FF2B5EF4-FFF2-40B4-BE49-F238E27FC236}">
                <a16:creationId xmlns:a16="http://schemas.microsoft.com/office/drawing/2014/main" id="{95A69E03-DB6C-A0E1-4832-C23057447B17}"/>
              </a:ext>
            </a:extLst>
          </p:cNvPr>
          <p:cNvSpPr txBox="1"/>
          <p:nvPr/>
        </p:nvSpPr>
        <p:spPr>
          <a:xfrm>
            <a:off x="75668" y="3894616"/>
            <a:ext cx="1422345" cy="338554"/>
          </a:xfrm>
          <a:prstGeom prst="rect">
            <a:avLst/>
          </a:prstGeom>
          <a:noFill/>
        </p:spPr>
        <p:txBody>
          <a:bodyPr wrap="square" rtlCol="0">
            <a:spAutoFit/>
          </a:bodyPr>
          <a:lstStyle/>
          <a:p>
            <a:r>
              <a:rPr lang="fr-FR" sz="1600" b="1" i="1" dirty="0"/>
              <a:t>Associated ES</a:t>
            </a:r>
          </a:p>
        </p:txBody>
      </p:sp>
      <p:sp>
        <p:nvSpPr>
          <p:cNvPr id="18" name="ZoneTexte 17">
            <a:extLst>
              <a:ext uri="{FF2B5EF4-FFF2-40B4-BE49-F238E27FC236}">
                <a16:creationId xmlns:a16="http://schemas.microsoft.com/office/drawing/2014/main" id="{A6B1EA32-E195-BAC4-D988-37C6DD904127}"/>
              </a:ext>
            </a:extLst>
          </p:cNvPr>
          <p:cNvSpPr txBox="1"/>
          <p:nvPr/>
        </p:nvSpPr>
        <p:spPr>
          <a:xfrm>
            <a:off x="5068819" y="4222611"/>
            <a:ext cx="2144168" cy="338554"/>
          </a:xfrm>
          <a:prstGeom prst="rect">
            <a:avLst/>
          </a:prstGeom>
          <a:noFill/>
        </p:spPr>
        <p:txBody>
          <a:bodyPr wrap="square" rtlCol="0">
            <a:spAutoFit/>
          </a:bodyPr>
          <a:lstStyle/>
          <a:p>
            <a:r>
              <a:rPr lang="fr-FR" sz="1600" i="1" dirty="0"/>
              <a:t>Habitat maintenance</a:t>
            </a:r>
          </a:p>
        </p:txBody>
      </p:sp>
      <p:sp>
        <p:nvSpPr>
          <p:cNvPr id="20" name="ZoneTexte 19">
            <a:extLst>
              <a:ext uri="{FF2B5EF4-FFF2-40B4-BE49-F238E27FC236}">
                <a16:creationId xmlns:a16="http://schemas.microsoft.com/office/drawing/2014/main" id="{B0D6F828-F7A7-29C2-2E03-FC003BFBA782}"/>
              </a:ext>
            </a:extLst>
          </p:cNvPr>
          <p:cNvSpPr txBox="1"/>
          <p:nvPr/>
        </p:nvSpPr>
        <p:spPr>
          <a:xfrm>
            <a:off x="7271259" y="4222611"/>
            <a:ext cx="2195442" cy="338554"/>
          </a:xfrm>
          <a:prstGeom prst="rect">
            <a:avLst/>
          </a:prstGeom>
          <a:noFill/>
        </p:spPr>
        <p:txBody>
          <a:bodyPr wrap="square" rtlCol="0">
            <a:spAutoFit/>
          </a:bodyPr>
          <a:lstStyle/>
          <a:p>
            <a:r>
              <a:rPr lang="fr-FR" sz="1600" i="1" dirty="0" err="1"/>
              <a:t>Recreation</a:t>
            </a:r>
            <a:r>
              <a:rPr lang="fr-FR" sz="1600" i="1" dirty="0"/>
              <a:t> and </a:t>
            </a:r>
            <a:r>
              <a:rPr lang="fr-FR" sz="1600" i="1" dirty="0" err="1"/>
              <a:t>tourism</a:t>
            </a:r>
            <a:endParaRPr lang="fr-FR" sz="1600" i="1" dirty="0"/>
          </a:p>
        </p:txBody>
      </p:sp>
      <p:sp>
        <p:nvSpPr>
          <p:cNvPr id="21" name="ZoneTexte 20">
            <a:extLst>
              <a:ext uri="{FF2B5EF4-FFF2-40B4-BE49-F238E27FC236}">
                <a16:creationId xmlns:a16="http://schemas.microsoft.com/office/drawing/2014/main" id="{BD02DD9C-832D-671D-8358-285D35B0D42E}"/>
              </a:ext>
            </a:extLst>
          </p:cNvPr>
          <p:cNvSpPr txBox="1"/>
          <p:nvPr/>
        </p:nvSpPr>
        <p:spPr>
          <a:xfrm>
            <a:off x="10170443" y="4222611"/>
            <a:ext cx="1825614" cy="338554"/>
          </a:xfrm>
          <a:prstGeom prst="rect">
            <a:avLst/>
          </a:prstGeom>
          <a:noFill/>
        </p:spPr>
        <p:txBody>
          <a:bodyPr wrap="square" rtlCol="0">
            <a:spAutoFit/>
          </a:bodyPr>
          <a:lstStyle/>
          <a:p>
            <a:r>
              <a:rPr lang="fr-FR" sz="1600" i="1" dirty="0" err="1"/>
              <a:t>Climate</a:t>
            </a:r>
            <a:r>
              <a:rPr lang="fr-FR" sz="1600" i="1" dirty="0"/>
              <a:t> </a:t>
            </a:r>
            <a:r>
              <a:rPr lang="fr-FR" sz="1600" i="1" dirty="0" err="1"/>
              <a:t>regulation</a:t>
            </a:r>
            <a:endParaRPr lang="fr-FR" sz="1600" i="1" dirty="0"/>
          </a:p>
        </p:txBody>
      </p:sp>
      <p:sp>
        <p:nvSpPr>
          <p:cNvPr id="3" name="Titre 1">
            <a:extLst>
              <a:ext uri="{FF2B5EF4-FFF2-40B4-BE49-F238E27FC236}">
                <a16:creationId xmlns:a16="http://schemas.microsoft.com/office/drawing/2014/main" id="{301DF756-CC5A-EC8C-B06A-9AB339B072DA}"/>
              </a:ext>
            </a:extLst>
          </p:cNvPr>
          <p:cNvSpPr>
            <a:spLocks noGrp="1"/>
          </p:cNvSpPr>
          <p:nvPr>
            <p:ph type="title"/>
          </p:nvPr>
        </p:nvSpPr>
        <p:spPr>
          <a:xfrm>
            <a:off x="355363" y="368223"/>
            <a:ext cx="9694491" cy="708537"/>
          </a:xfrm>
        </p:spPr>
        <p:txBody>
          <a:bodyPr/>
          <a:lstStyle/>
          <a:p>
            <a:r>
              <a:rPr lang="fr-FR" dirty="0"/>
              <a:t>1. </a:t>
            </a:r>
            <a:r>
              <a:rPr lang="fr-FR" dirty="0" err="1"/>
              <a:t>Identify</a:t>
            </a:r>
            <a:r>
              <a:rPr lang="fr-FR" dirty="0"/>
              <a:t> spatial patterns of ES</a:t>
            </a:r>
          </a:p>
        </p:txBody>
      </p:sp>
    </p:spTree>
    <p:extLst>
      <p:ext uri="{BB962C8B-B14F-4D97-AF65-F5344CB8AC3E}">
        <p14:creationId xmlns:p14="http://schemas.microsoft.com/office/powerpoint/2010/main" val="54623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18</a:t>
            </a:fld>
            <a:endParaRPr lang="fr-FR" dirty="0"/>
          </a:p>
        </p:txBody>
      </p:sp>
      <p:cxnSp>
        <p:nvCxnSpPr>
          <p:cNvPr id="12" name="Connecteur droit 11">
            <a:extLst>
              <a:ext uri="{FF2B5EF4-FFF2-40B4-BE49-F238E27FC236}">
                <a16:creationId xmlns:a16="http://schemas.microsoft.com/office/drawing/2014/main" id="{BF7F43B4-D0E5-EFFB-28A3-405D6D90415D}"/>
              </a:ext>
            </a:extLst>
          </p:cNvPr>
          <p:cNvCxnSpPr/>
          <p:nvPr/>
        </p:nvCxnSpPr>
        <p:spPr>
          <a:xfrm>
            <a:off x="152400" y="4757053"/>
            <a:ext cx="1184365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5012D3EC-16D6-D81D-D79F-F0F14F9E7D44}"/>
              </a:ext>
            </a:extLst>
          </p:cNvPr>
          <p:cNvSpPr txBox="1"/>
          <p:nvPr/>
        </p:nvSpPr>
        <p:spPr>
          <a:xfrm>
            <a:off x="552739" y="4222611"/>
            <a:ext cx="1569975" cy="338554"/>
          </a:xfrm>
          <a:prstGeom prst="rect">
            <a:avLst/>
          </a:prstGeom>
          <a:noFill/>
        </p:spPr>
        <p:txBody>
          <a:bodyPr wrap="square" rtlCol="0">
            <a:spAutoFit/>
          </a:bodyPr>
          <a:lstStyle/>
          <a:p>
            <a:r>
              <a:rPr lang="fr-FR" sz="1600" i="1" dirty="0"/>
              <a:t>Food provision</a:t>
            </a:r>
          </a:p>
        </p:txBody>
      </p:sp>
      <p:sp>
        <p:nvSpPr>
          <p:cNvPr id="19" name="ZoneTexte 18">
            <a:extLst>
              <a:ext uri="{FF2B5EF4-FFF2-40B4-BE49-F238E27FC236}">
                <a16:creationId xmlns:a16="http://schemas.microsoft.com/office/drawing/2014/main" id="{F84CF0F6-36C2-A88E-271A-290141744A95}"/>
              </a:ext>
            </a:extLst>
          </p:cNvPr>
          <p:cNvSpPr txBox="1"/>
          <p:nvPr/>
        </p:nvSpPr>
        <p:spPr>
          <a:xfrm>
            <a:off x="112912" y="5094342"/>
            <a:ext cx="2185751" cy="923330"/>
          </a:xfrm>
          <a:prstGeom prst="rect">
            <a:avLst/>
          </a:prstGeom>
          <a:noFill/>
        </p:spPr>
        <p:txBody>
          <a:bodyPr wrap="square" rtlCol="0">
            <a:spAutoFit/>
          </a:bodyPr>
          <a:lstStyle/>
          <a:p>
            <a:pPr algn="ctr"/>
            <a:r>
              <a:rPr lang="fr-FR" dirty="0" err="1"/>
              <a:t>Based</a:t>
            </a:r>
            <a:r>
              <a:rPr lang="fr-FR" dirty="0"/>
              <a:t> on </a:t>
            </a:r>
            <a:r>
              <a:rPr lang="fr-FR" dirty="0" err="1"/>
              <a:t>selected</a:t>
            </a:r>
            <a:r>
              <a:rPr lang="fr-FR" dirty="0"/>
              <a:t> </a:t>
            </a:r>
            <a:r>
              <a:rPr lang="fr-FR" dirty="0" err="1"/>
              <a:t>resources</a:t>
            </a:r>
            <a:r>
              <a:rPr lang="fr-FR" dirty="0"/>
              <a:t> (</a:t>
            </a:r>
            <a:r>
              <a:rPr lang="fr-FR" dirty="0" err="1"/>
              <a:t>biomass</a:t>
            </a:r>
            <a:r>
              <a:rPr lang="fr-FR" dirty="0"/>
              <a:t>,  captures …)</a:t>
            </a:r>
          </a:p>
        </p:txBody>
      </p:sp>
      <p:sp>
        <p:nvSpPr>
          <p:cNvPr id="25" name="Titre 1">
            <a:extLst>
              <a:ext uri="{FF2B5EF4-FFF2-40B4-BE49-F238E27FC236}">
                <a16:creationId xmlns:a16="http://schemas.microsoft.com/office/drawing/2014/main" id="{AE146120-ED94-36E9-A13A-F7A332663615}"/>
              </a:ext>
            </a:extLst>
          </p:cNvPr>
          <p:cNvSpPr txBox="1">
            <a:spLocks/>
          </p:cNvSpPr>
          <p:nvPr/>
        </p:nvSpPr>
        <p:spPr>
          <a:xfrm>
            <a:off x="152400" y="371393"/>
            <a:ext cx="9694491" cy="708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FR" dirty="0"/>
              <a:t>2. </a:t>
            </a:r>
            <a:r>
              <a:rPr lang="fr-FR" dirty="0" err="1"/>
              <a:t>indicators</a:t>
            </a:r>
            <a:r>
              <a:rPr lang="fr-FR" dirty="0"/>
              <a:t> to </a:t>
            </a:r>
            <a:r>
              <a:rPr lang="fr-FR" dirty="0" err="1"/>
              <a:t>study</a:t>
            </a:r>
            <a:r>
              <a:rPr lang="fr-FR" dirty="0"/>
              <a:t> ES in the </a:t>
            </a:r>
            <a:r>
              <a:rPr lang="fr-FR" dirty="0" err="1"/>
              <a:t>context</a:t>
            </a:r>
            <a:r>
              <a:rPr lang="fr-FR" dirty="0"/>
              <a:t> of offshore </a:t>
            </a:r>
            <a:r>
              <a:rPr lang="fr-FR" dirty="0" err="1"/>
              <a:t>wind</a:t>
            </a:r>
            <a:r>
              <a:rPr lang="fr-FR" dirty="0"/>
              <a:t> </a:t>
            </a:r>
            <a:r>
              <a:rPr lang="fr-FR" dirty="0" err="1"/>
              <a:t>farm</a:t>
            </a:r>
            <a:endParaRPr lang="fr-FR" dirty="0"/>
          </a:p>
        </p:txBody>
      </p:sp>
      <p:pic>
        <p:nvPicPr>
          <p:cNvPr id="2" name="Image 1" descr="Une image contenant texte, dessin, croquis, clipart&#10;&#10;Description générée automatiquement">
            <a:extLst>
              <a:ext uri="{FF2B5EF4-FFF2-40B4-BE49-F238E27FC236}">
                <a16:creationId xmlns:a16="http://schemas.microsoft.com/office/drawing/2014/main" id="{34AEC94E-BC76-07C9-597E-08FEA360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5" name="Image 4" descr="Une image contenant lune, cercle, objet astronomique, planète&#10;&#10;Description générée automatiquement">
            <a:extLst>
              <a:ext uri="{FF2B5EF4-FFF2-40B4-BE49-F238E27FC236}">
                <a16:creationId xmlns:a16="http://schemas.microsoft.com/office/drawing/2014/main" id="{BF642D9D-70C4-4EB8-786F-73E43F509E1F}"/>
              </a:ext>
            </a:extLst>
          </p:cNvPr>
          <p:cNvPicPr>
            <a:picLocks noChangeAspect="1"/>
          </p:cNvPicPr>
          <p:nvPr/>
        </p:nvPicPr>
        <p:blipFill rotWithShape="1">
          <a:blip r:embed="rId4">
            <a:extLst>
              <a:ext uri="{28A0092B-C50C-407E-A947-70E740481C1C}">
                <a14:useLocalDpi xmlns:a14="http://schemas.microsoft.com/office/drawing/2010/main" val="0"/>
              </a:ext>
            </a:extLst>
          </a:blip>
          <a:srcRect r="70768" b="51614"/>
          <a:stretch/>
        </p:blipFill>
        <p:spPr>
          <a:xfrm>
            <a:off x="264767" y="1140980"/>
            <a:ext cx="1996651" cy="2747235"/>
          </a:xfrm>
          <a:prstGeom prst="rect">
            <a:avLst/>
          </a:prstGeom>
        </p:spPr>
      </p:pic>
      <p:pic>
        <p:nvPicPr>
          <p:cNvPr id="7" name="Image 6" descr="Une image contenant cercle, Caractère coloré, capture d’écran, Graphique&#10;&#10;Description générée automatiquement">
            <a:extLst>
              <a:ext uri="{FF2B5EF4-FFF2-40B4-BE49-F238E27FC236}">
                <a16:creationId xmlns:a16="http://schemas.microsoft.com/office/drawing/2014/main" id="{F0E1C06A-A174-3E80-7302-5D5334B67F53}"/>
              </a:ext>
            </a:extLst>
          </p:cNvPr>
          <p:cNvPicPr>
            <a:picLocks noChangeAspect="1"/>
          </p:cNvPicPr>
          <p:nvPr/>
        </p:nvPicPr>
        <p:blipFill rotWithShape="1">
          <a:blip r:embed="rId5">
            <a:extLst>
              <a:ext uri="{28A0092B-C50C-407E-A947-70E740481C1C}">
                <a14:useLocalDpi xmlns:a14="http://schemas.microsoft.com/office/drawing/2010/main" val="0"/>
              </a:ext>
            </a:extLst>
          </a:blip>
          <a:srcRect l="35708" r="35060" b="53309"/>
          <a:stretch/>
        </p:blipFill>
        <p:spPr>
          <a:xfrm>
            <a:off x="2666793" y="1140980"/>
            <a:ext cx="1996651" cy="2650965"/>
          </a:xfrm>
          <a:prstGeom prst="rect">
            <a:avLst/>
          </a:prstGeom>
        </p:spPr>
      </p:pic>
      <p:pic>
        <p:nvPicPr>
          <p:cNvPr id="11" name="Image 10" descr="Une image contenant cercle, Caractère coloré, capture d’écran, Graphique&#10;&#10;Description générée automatiquement">
            <a:extLst>
              <a:ext uri="{FF2B5EF4-FFF2-40B4-BE49-F238E27FC236}">
                <a16:creationId xmlns:a16="http://schemas.microsoft.com/office/drawing/2014/main" id="{2C0F42AA-E045-986C-F177-529008415A10}"/>
              </a:ext>
            </a:extLst>
          </p:cNvPr>
          <p:cNvPicPr>
            <a:picLocks noChangeAspect="1"/>
          </p:cNvPicPr>
          <p:nvPr/>
        </p:nvPicPr>
        <p:blipFill rotWithShape="1">
          <a:blip r:embed="rId5">
            <a:extLst>
              <a:ext uri="{28A0092B-C50C-407E-A947-70E740481C1C}">
                <a14:useLocalDpi xmlns:a14="http://schemas.microsoft.com/office/drawing/2010/main" val="0"/>
              </a:ext>
            </a:extLst>
          </a:blip>
          <a:srcRect l="50727" t="50000" r="16938"/>
          <a:stretch/>
        </p:blipFill>
        <p:spPr>
          <a:xfrm>
            <a:off x="9787397" y="1140980"/>
            <a:ext cx="2208660" cy="2838846"/>
          </a:xfrm>
          <a:prstGeom prst="rect">
            <a:avLst/>
          </a:prstGeom>
        </p:spPr>
      </p:pic>
      <p:pic>
        <p:nvPicPr>
          <p:cNvPr id="14" name="Image 13" descr="Une image contenant cercle, Caractère coloré, capture d’écran, Graphique&#10;&#10;Description générée automatiquement">
            <a:extLst>
              <a:ext uri="{FF2B5EF4-FFF2-40B4-BE49-F238E27FC236}">
                <a16:creationId xmlns:a16="http://schemas.microsoft.com/office/drawing/2014/main" id="{5CCE35CE-0F0F-2422-1A23-DB3CC2151E8E}"/>
              </a:ext>
            </a:extLst>
          </p:cNvPr>
          <p:cNvPicPr>
            <a:picLocks noChangeAspect="1"/>
          </p:cNvPicPr>
          <p:nvPr/>
        </p:nvPicPr>
        <p:blipFill rotWithShape="1">
          <a:blip r:embed="rId5">
            <a:extLst>
              <a:ext uri="{28A0092B-C50C-407E-A947-70E740481C1C}">
                <a14:useLocalDpi xmlns:a14="http://schemas.microsoft.com/office/drawing/2010/main" val="0"/>
              </a:ext>
            </a:extLst>
          </a:blip>
          <a:srcRect l="70768" b="51992"/>
          <a:stretch/>
        </p:blipFill>
        <p:spPr>
          <a:xfrm>
            <a:off x="5068819" y="1140980"/>
            <a:ext cx="1996651" cy="2725724"/>
          </a:xfrm>
          <a:prstGeom prst="rect">
            <a:avLst/>
          </a:prstGeom>
        </p:spPr>
      </p:pic>
      <p:pic>
        <p:nvPicPr>
          <p:cNvPr id="15" name="Image 14" descr="Une image contenant cercle, Caractère coloré, capture d’écran, Graphique&#10;&#10;Description générée automatiquement">
            <a:extLst>
              <a:ext uri="{FF2B5EF4-FFF2-40B4-BE49-F238E27FC236}">
                <a16:creationId xmlns:a16="http://schemas.microsoft.com/office/drawing/2014/main" id="{2DDC1CEF-F6AB-ADBB-4FC2-97EBD9CF7093}"/>
              </a:ext>
            </a:extLst>
          </p:cNvPr>
          <p:cNvPicPr>
            <a:picLocks noChangeAspect="1"/>
          </p:cNvPicPr>
          <p:nvPr/>
        </p:nvPicPr>
        <p:blipFill rotWithShape="1">
          <a:blip r:embed="rId5">
            <a:extLst>
              <a:ext uri="{28A0092B-C50C-407E-A947-70E740481C1C}">
                <a14:useLocalDpi xmlns:a14="http://schemas.microsoft.com/office/drawing/2010/main" val="0"/>
              </a:ext>
            </a:extLst>
          </a:blip>
          <a:srcRect l="18053" t="50000" r="53101"/>
          <a:stretch/>
        </p:blipFill>
        <p:spPr>
          <a:xfrm>
            <a:off x="7470845" y="1140980"/>
            <a:ext cx="1911176" cy="2753636"/>
          </a:xfrm>
          <a:prstGeom prst="rect">
            <a:avLst/>
          </a:prstGeom>
        </p:spPr>
      </p:pic>
      <p:sp>
        <p:nvSpPr>
          <p:cNvPr id="16" name="ZoneTexte 15">
            <a:extLst>
              <a:ext uri="{FF2B5EF4-FFF2-40B4-BE49-F238E27FC236}">
                <a16:creationId xmlns:a16="http://schemas.microsoft.com/office/drawing/2014/main" id="{F74F2D8D-EF9C-3649-021C-5BF8F702D4E0}"/>
              </a:ext>
            </a:extLst>
          </p:cNvPr>
          <p:cNvSpPr txBox="1"/>
          <p:nvPr/>
        </p:nvSpPr>
        <p:spPr>
          <a:xfrm>
            <a:off x="2758705" y="4222611"/>
            <a:ext cx="1812826" cy="338554"/>
          </a:xfrm>
          <a:prstGeom prst="rect">
            <a:avLst/>
          </a:prstGeom>
          <a:noFill/>
        </p:spPr>
        <p:txBody>
          <a:bodyPr wrap="square" rtlCol="0">
            <a:spAutoFit/>
          </a:bodyPr>
          <a:lstStyle/>
          <a:p>
            <a:r>
              <a:rPr lang="fr-FR" sz="1600" i="1" dirty="0"/>
              <a:t>Energy production</a:t>
            </a:r>
          </a:p>
        </p:txBody>
      </p:sp>
      <p:sp>
        <p:nvSpPr>
          <p:cNvPr id="17" name="ZoneTexte 16">
            <a:extLst>
              <a:ext uri="{FF2B5EF4-FFF2-40B4-BE49-F238E27FC236}">
                <a16:creationId xmlns:a16="http://schemas.microsoft.com/office/drawing/2014/main" id="{95A69E03-DB6C-A0E1-4832-C23057447B17}"/>
              </a:ext>
            </a:extLst>
          </p:cNvPr>
          <p:cNvSpPr txBox="1"/>
          <p:nvPr/>
        </p:nvSpPr>
        <p:spPr>
          <a:xfrm>
            <a:off x="75668" y="3894616"/>
            <a:ext cx="1422345" cy="338554"/>
          </a:xfrm>
          <a:prstGeom prst="rect">
            <a:avLst/>
          </a:prstGeom>
          <a:noFill/>
        </p:spPr>
        <p:txBody>
          <a:bodyPr wrap="square" rtlCol="0">
            <a:spAutoFit/>
          </a:bodyPr>
          <a:lstStyle/>
          <a:p>
            <a:r>
              <a:rPr lang="fr-FR" sz="1600" b="1" i="1" dirty="0"/>
              <a:t>Associated ES</a:t>
            </a:r>
          </a:p>
        </p:txBody>
      </p:sp>
      <p:sp>
        <p:nvSpPr>
          <p:cNvPr id="18" name="ZoneTexte 17">
            <a:extLst>
              <a:ext uri="{FF2B5EF4-FFF2-40B4-BE49-F238E27FC236}">
                <a16:creationId xmlns:a16="http://schemas.microsoft.com/office/drawing/2014/main" id="{A6B1EA32-E195-BAC4-D988-37C6DD904127}"/>
              </a:ext>
            </a:extLst>
          </p:cNvPr>
          <p:cNvSpPr txBox="1"/>
          <p:nvPr/>
        </p:nvSpPr>
        <p:spPr>
          <a:xfrm>
            <a:off x="5068819" y="4222611"/>
            <a:ext cx="2144168" cy="338554"/>
          </a:xfrm>
          <a:prstGeom prst="rect">
            <a:avLst/>
          </a:prstGeom>
          <a:noFill/>
        </p:spPr>
        <p:txBody>
          <a:bodyPr wrap="square" rtlCol="0">
            <a:spAutoFit/>
          </a:bodyPr>
          <a:lstStyle/>
          <a:p>
            <a:r>
              <a:rPr lang="fr-FR" sz="1600" i="1" dirty="0"/>
              <a:t>Habitat maintenance</a:t>
            </a:r>
          </a:p>
        </p:txBody>
      </p:sp>
      <p:sp>
        <p:nvSpPr>
          <p:cNvPr id="20" name="ZoneTexte 19">
            <a:extLst>
              <a:ext uri="{FF2B5EF4-FFF2-40B4-BE49-F238E27FC236}">
                <a16:creationId xmlns:a16="http://schemas.microsoft.com/office/drawing/2014/main" id="{B0D6F828-F7A7-29C2-2E03-FC003BFBA782}"/>
              </a:ext>
            </a:extLst>
          </p:cNvPr>
          <p:cNvSpPr txBox="1"/>
          <p:nvPr/>
        </p:nvSpPr>
        <p:spPr>
          <a:xfrm>
            <a:off x="7271259" y="4222611"/>
            <a:ext cx="2195442" cy="338554"/>
          </a:xfrm>
          <a:prstGeom prst="rect">
            <a:avLst/>
          </a:prstGeom>
          <a:noFill/>
        </p:spPr>
        <p:txBody>
          <a:bodyPr wrap="square" rtlCol="0">
            <a:spAutoFit/>
          </a:bodyPr>
          <a:lstStyle/>
          <a:p>
            <a:r>
              <a:rPr lang="fr-FR" sz="1600" i="1" dirty="0" err="1"/>
              <a:t>Recreation</a:t>
            </a:r>
            <a:r>
              <a:rPr lang="fr-FR" sz="1600" i="1" dirty="0"/>
              <a:t> and </a:t>
            </a:r>
            <a:r>
              <a:rPr lang="fr-FR" sz="1600" i="1" dirty="0" err="1"/>
              <a:t>tourism</a:t>
            </a:r>
            <a:endParaRPr lang="fr-FR" sz="1600" i="1" dirty="0"/>
          </a:p>
        </p:txBody>
      </p:sp>
      <p:sp>
        <p:nvSpPr>
          <p:cNvPr id="21" name="ZoneTexte 20">
            <a:extLst>
              <a:ext uri="{FF2B5EF4-FFF2-40B4-BE49-F238E27FC236}">
                <a16:creationId xmlns:a16="http://schemas.microsoft.com/office/drawing/2014/main" id="{BD02DD9C-832D-671D-8358-285D35B0D42E}"/>
              </a:ext>
            </a:extLst>
          </p:cNvPr>
          <p:cNvSpPr txBox="1"/>
          <p:nvPr/>
        </p:nvSpPr>
        <p:spPr>
          <a:xfrm>
            <a:off x="10170443" y="4222611"/>
            <a:ext cx="1825614" cy="338554"/>
          </a:xfrm>
          <a:prstGeom prst="rect">
            <a:avLst/>
          </a:prstGeom>
          <a:noFill/>
        </p:spPr>
        <p:txBody>
          <a:bodyPr wrap="square" rtlCol="0">
            <a:spAutoFit/>
          </a:bodyPr>
          <a:lstStyle/>
          <a:p>
            <a:r>
              <a:rPr lang="fr-FR" sz="1600" i="1" dirty="0" err="1"/>
              <a:t>Climate</a:t>
            </a:r>
            <a:r>
              <a:rPr lang="fr-FR" sz="1600" i="1" dirty="0"/>
              <a:t> </a:t>
            </a:r>
            <a:r>
              <a:rPr lang="fr-FR" sz="1600" i="1" dirty="0" err="1"/>
              <a:t>regulation</a:t>
            </a:r>
            <a:endParaRPr lang="fr-FR" sz="1600" i="1" dirty="0"/>
          </a:p>
        </p:txBody>
      </p:sp>
      <p:sp>
        <p:nvSpPr>
          <p:cNvPr id="22" name="ZoneTexte 21">
            <a:extLst>
              <a:ext uri="{FF2B5EF4-FFF2-40B4-BE49-F238E27FC236}">
                <a16:creationId xmlns:a16="http://schemas.microsoft.com/office/drawing/2014/main" id="{07B44074-874C-4FB8-9658-11C54325B849}"/>
              </a:ext>
            </a:extLst>
          </p:cNvPr>
          <p:cNvSpPr txBox="1"/>
          <p:nvPr/>
        </p:nvSpPr>
        <p:spPr>
          <a:xfrm>
            <a:off x="75667" y="4783665"/>
            <a:ext cx="2185751" cy="338554"/>
          </a:xfrm>
          <a:prstGeom prst="rect">
            <a:avLst/>
          </a:prstGeom>
          <a:noFill/>
        </p:spPr>
        <p:txBody>
          <a:bodyPr wrap="square" rtlCol="0">
            <a:spAutoFit/>
          </a:bodyPr>
          <a:lstStyle/>
          <a:p>
            <a:r>
              <a:rPr lang="fr-FR" sz="1600" b="1" i="1" dirty="0"/>
              <a:t>Associated </a:t>
            </a:r>
            <a:r>
              <a:rPr lang="fr-FR" sz="1600" b="1" i="1" dirty="0" err="1"/>
              <a:t>indicators</a:t>
            </a:r>
            <a:r>
              <a:rPr lang="fr-FR" sz="1600" b="1" i="1" dirty="0"/>
              <a:t> </a:t>
            </a:r>
          </a:p>
        </p:txBody>
      </p:sp>
      <p:sp>
        <p:nvSpPr>
          <p:cNvPr id="23" name="ZoneTexte 22">
            <a:extLst>
              <a:ext uri="{FF2B5EF4-FFF2-40B4-BE49-F238E27FC236}">
                <a16:creationId xmlns:a16="http://schemas.microsoft.com/office/drawing/2014/main" id="{56CE5EC8-9CD8-BDF9-8519-6939FE139480}"/>
              </a:ext>
            </a:extLst>
          </p:cNvPr>
          <p:cNvSpPr txBox="1"/>
          <p:nvPr/>
        </p:nvSpPr>
        <p:spPr>
          <a:xfrm>
            <a:off x="2601217" y="5233536"/>
            <a:ext cx="1970314" cy="646331"/>
          </a:xfrm>
          <a:prstGeom prst="rect">
            <a:avLst/>
          </a:prstGeom>
          <a:noFill/>
        </p:spPr>
        <p:txBody>
          <a:bodyPr wrap="square" rtlCol="0">
            <a:spAutoFit/>
          </a:bodyPr>
          <a:lstStyle/>
          <a:p>
            <a:pPr algn="ctr"/>
            <a:r>
              <a:rPr lang="fr-FR" dirty="0"/>
              <a:t>Production and distribution area </a:t>
            </a:r>
          </a:p>
        </p:txBody>
      </p:sp>
      <p:sp>
        <p:nvSpPr>
          <p:cNvPr id="24" name="ZoneTexte 23">
            <a:extLst>
              <a:ext uri="{FF2B5EF4-FFF2-40B4-BE49-F238E27FC236}">
                <a16:creationId xmlns:a16="http://schemas.microsoft.com/office/drawing/2014/main" id="{BA74EFA8-3314-44C3-004D-7E61EFCF4A61}"/>
              </a:ext>
            </a:extLst>
          </p:cNvPr>
          <p:cNvSpPr txBox="1"/>
          <p:nvPr/>
        </p:nvSpPr>
        <p:spPr>
          <a:xfrm>
            <a:off x="4604758" y="4899784"/>
            <a:ext cx="2568202" cy="1200329"/>
          </a:xfrm>
          <a:prstGeom prst="rect">
            <a:avLst/>
          </a:prstGeom>
          <a:noFill/>
        </p:spPr>
        <p:txBody>
          <a:bodyPr wrap="square" rtlCol="0">
            <a:spAutoFit/>
          </a:bodyPr>
          <a:lstStyle/>
          <a:p>
            <a:pPr algn="ctr"/>
            <a:r>
              <a:rPr lang="fr-FR" dirty="0"/>
              <a:t>Land unit or </a:t>
            </a:r>
            <a:r>
              <a:rPr lang="fr-FR" dirty="0" err="1"/>
              <a:t>effect</a:t>
            </a:r>
            <a:r>
              <a:rPr lang="fr-FR" dirty="0"/>
              <a:t> area of the </a:t>
            </a:r>
            <a:r>
              <a:rPr lang="fr-FR" dirty="0" err="1"/>
              <a:t>processes</a:t>
            </a:r>
            <a:r>
              <a:rPr lang="fr-FR" dirty="0"/>
              <a:t> (distribution of </a:t>
            </a:r>
            <a:r>
              <a:rPr lang="fr-FR" dirty="0" err="1"/>
              <a:t>functional</a:t>
            </a:r>
            <a:r>
              <a:rPr lang="fr-FR" dirty="0"/>
              <a:t> </a:t>
            </a:r>
            <a:r>
              <a:rPr lang="fr-FR" dirty="0" err="1"/>
              <a:t>species</a:t>
            </a:r>
            <a:r>
              <a:rPr lang="fr-FR" dirty="0"/>
              <a:t> or habitat)</a:t>
            </a:r>
          </a:p>
        </p:txBody>
      </p:sp>
      <p:sp>
        <p:nvSpPr>
          <p:cNvPr id="26" name="ZoneTexte 25">
            <a:extLst>
              <a:ext uri="{FF2B5EF4-FFF2-40B4-BE49-F238E27FC236}">
                <a16:creationId xmlns:a16="http://schemas.microsoft.com/office/drawing/2014/main" id="{767876E9-4968-D8CA-D95F-882038AD148B}"/>
              </a:ext>
            </a:extLst>
          </p:cNvPr>
          <p:cNvSpPr txBox="1"/>
          <p:nvPr/>
        </p:nvSpPr>
        <p:spPr>
          <a:xfrm>
            <a:off x="7271259" y="5038283"/>
            <a:ext cx="2381822" cy="923330"/>
          </a:xfrm>
          <a:prstGeom prst="rect">
            <a:avLst/>
          </a:prstGeom>
          <a:noFill/>
        </p:spPr>
        <p:txBody>
          <a:bodyPr wrap="square" rtlCol="0">
            <a:spAutoFit/>
          </a:bodyPr>
          <a:lstStyle/>
          <a:p>
            <a:pPr algn="ctr"/>
            <a:r>
              <a:rPr lang="fr-FR" dirty="0"/>
              <a:t>Location of </a:t>
            </a:r>
            <a:r>
              <a:rPr lang="fr-FR" dirty="0" err="1"/>
              <a:t>recreation</a:t>
            </a:r>
            <a:r>
              <a:rPr lang="fr-FR" dirty="0"/>
              <a:t> area and </a:t>
            </a:r>
            <a:r>
              <a:rPr lang="fr-FR" dirty="0" err="1"/>
              <a:t>extent</a:t>
            </a:r>
            <a:r>
              <a:rPr lang="fr-FR" dirty="0"/>
              <a:t> of </a:t>
            </a:r>
            <a:r>
              <a:rPr lang="fr-FR" dirty="0" err="1"/>
              <a:t>visual</a:t>
            </a:r>
            <a:r>
              <a:rPr lang="fr-FR" dirty="0"/>
              <a:t> impacts</a:t>
            </a:r>
          </a:p>
        </p:txBody>
      </p:sp>
      <p:sp>
        <p:nvSpPr>
          <p:cNvPr id="28" name="ZoneTexte 27">
            <a:extLst>
              <a:ext uri="{FF2B5EF4-FFF2-40B4-BE49-F238E27FC236}">
                <a16:creationId xmlns:a16="http://schemas.microsoft.com/office/drawing/2014/main" id="{6097DD98-51BB-9A37-D20B-5D37DE22EE31}"/>
              </a:ext>
            </a:extLst>
          </p:cNvPr>
          <p:cNvSpPr txBox="1"/>
          <p:nvPr/>
        </p:nvSpPr>
        <p:spPr>
          <a:xfrm>
            <a:off x="9787397" y="5037206"/>
            <a:ext cx="2381822" cy="1200329"/>
          </a:xfrm>
          <a:prstGeom prst="rect">
            <a:avLst/>
          </a:prstGeom>
          <a:noFill/>
        </p:spPr>
        <p:txBody>
          <a:bodyPr wrap="square" rtlCol="0">
            <a:spAutoFit/>
          </a:bodyPr>
          <a:lstStyle/>
          <a:p>
            <a:pPr algn="ctr"/>
            <a:r>
              <a:rPr lang="fr-FR" dirty="0"/>
              <a:t>Stocks of </a:t>
            </a:r>
            <a:r>
              <a:rPr lang="fr-FR" dirty="0" err="1"/>
              <a:t>cabon</a:t>
            </a:r>
            <a:r>
              <a:rPr lang="fr-FR" dirty="0"/>
              <a:t> and </a:t>
            </a:r>
            <a:r>
              <a:rPr lang="fr-FR" dirty="0" err="1"/>
              <a:t>nitrogen</a:t>
            </a:r>
            <a:endParaRPr lang="fr-FR" dirty="0"/>
          </a:p>
          <a:p>
            <a:pPr algn="ctr"/>
            <a:r>
              <a:rPr lang="fr-FR" dirty="0"/>
              <a:t>Carbon </a:t>
            </a:r>
            <a:r>
              <a:rPr lang="fr-FR" dirty="0" err="1"/>
              <a:t>fixed</a:t>
            </a:r>
            <a:r>
              <a:rPr lang="fr-FR" dirty="0"/>
              <a:t> by </a:t>
            </a:r>
            <a:r>
              <a:rPr lang="fr-FR" dirty="0" err="1"/>
              <a:t>biomass</a:t>
            </a:r>
            <a:endParaRPr lang="fr-FR" dirty="0"/>
          </a:p>
        </p:txBody>
      </p:sp>
    </p:spTree>
    <p:extLst>
      <p:ext uri="{BB962C8B-B14F-4D97-AF65-F5344CB8AC3E}">
        <p14:creationId xmlns:p14="http://schemas.microsoft.com/office/powerpoint/2010/main" val="865409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19</a:t>
            </a:fld>
            <a:endParaRPr lang="fr-FR" dirty="0"/>
          </a:p>
        </p:txBody>
      </p:sp>
      <p:pic>
        <p:nvPicPr>
          <p:cNvPr id="5" name="Image 4">
            <a:extLst>
              <a:ext uri="{FF2B5EF4-FFF2-40B4-BE49-F238E27FC236}">
                <a16:creationId xmlns:a16="http://schemas.microsoft.com/office/drawing/2014/main" id="{FD1F1DBF-3C7C-74AE-4456-A6A77C691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77939" y="1076760"/>
            <a:ext cx="7859485" cy="5068498"/>
          </a:xfrm>
          <a:prstGeom prst="rect">
            <a:avLst/>
          </a:prstGeom>
        </p:spPr>
      </p:pic>
      <p:pic>
        <p:nvPicPr>
          <p:cNvPr id="3" name="Image 2" descr="Une image contenant texte, dessin, croquis, clipart&#10;&#10;Description générée automatiquement">
            <a:extLst>
              <a:ext uri="{FF2B5EF4-FFF2-40B4-BE49-F238E27FC236}">
                <a16:creationId xmlns:a16="http://schemas.microsoft.com/office/drawing/2014/main" id="{8927BCB5-3061-8F55-7CEF-5EC3EA40A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10" name="Titre 1">
            <a:extLst>
              <a:ext uri="{FF2B5EF4-FFF2-40B4-BE49-F238E27FC236}">
                <a16:creationId xmlns:a16="http://schemas.microsoft.com/office/drawing/2014/main" id="{3C7810D9-6528-CC94-8086-E1DAE32A6275}"/>
              </a:ext>
            </a:extLst>
          </p:cNvPr>
          <p:cNvSpPr>
            <a:spLocks noGrp="1"/>
          </p:cNvSpPr>
          <p:nvPr>
            <p:ph type="title"/>
          </p:nvPr>
        </p:nvSpPr>
        <p:spPr>
          <a:xfrm>
            <a:off x="355363" y="368223"/>
            <a:ext cx="9694491" cy="708537"/>
          </a:xfrm>
        </p:spPr>
        <p:txBody>
          <a:bodyPr/>
          <a:lstStyle/>
          <a:p>
            <a:r>
              <a:rPr lang="fr-FR" dirty="0"/>
              <a:t>3. </a:t>
            </a:r>
            <a:r>
              <a:rPr lang="fr-FR" dirty="0" err="1"/>
              <a:t>What</a:t>
            </a:r>
            <a:r>
              <a:rPr lang="fr-FR" dirty="0"/>
              <a:t> </a:t>
            </a:r>
            <a:r>
              <a:rPr lang="fr-FR" dirty="0" err="1"/>
              <a:t>is</a:t>
            </a:r>
            <a:r>
              <a:rPr lang="fr-FR" dirty="0"/>
              <a:t> the « influence area » of an offshore </a:t>
            </a:r>
            <a:r>
              <a:rPr lang="fr-FR" dirty="0" err="1"/>
              <a:t>wind</a:t>
            </a:r>
            <a:r>
              <a:rPr lang="fr-FR" dirty="0"/>
              <a:t> </a:t>
            </a:r>
            <a:r>
              <a:rPr lang="fr-FR" dirty="0" err="1"/>
              <a:t>farm</a:t>
            </a:r>
            <a:r>
              <a:rPr lang="fr-FR" dirty="0"/>
              <a:t>?</a:t>
            </a:r>
          </a:p>
        </p:txBody>
      </p:sp>
    </p:spTree>
    <p:extLst>
      <p:ext uri="{BB962C8B-B14F-4D97-AF65-F5344CB8AC3E}">
        <p14:creationId xmlns:p14="http://schemas.microsoft.com/office/powerpoint/2010/main" val="35556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D225E-0370-47A1-B47A-7F357D5F80DE}"/>
              </a:ext>
            </a:extLst>
          </p:cNvPr>
          <p:cNvSpPr>
            <a:spLocks noGrp="1"/>
          </p:cNvSpPr>
          <p:nvPr>
            <p:ph type="title"/>
          </p:nvPr>
        </p:nvSpPr>
        <p:spPr>
          <a:xfrm>
            <a:off x="349129" y="368223"/>
            <a:ext cx="8755980" cy="708537"/>
          </a:xfrm>
        </p:spPr>
        <p:txBody>
          <a:bodyPr>
            <a:normAutofit/>
          </a:bodyPr>
          <a:lstStyle/>
          <a:p>
            <a:r>
              <a:rPr lang="fr-FR" dirty="0" err="1"/>
              <a:t>Context</a:t>
            </a:r>
            <a:r>
              <a:rPr lang="fr-FR" dirty="0"/>
              <a:t>: </a:t>
            </a:r>
            <a:r>
              <a:rPr lang="fr-FR" dirty="0" err="1"/>
              <a:t>estimated</a:t>
            </a:r>
            <a:r>
              <a:rPr lang="fr-FR" dirty="0"/>
              <a:t> impacts of OWF on ES</a:t>
            </a:r>
          </a:p>
        </p:txBody>
      </p:sp>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2</a:t>
            </a:fld>
            <a:endParaRPr lang="fr-FR" dirty="0"/>
          </a:p>
        </p:txBody>
      </p:sp>
      <p:pic>
        <p:nvPicPr>
          <p:cNvPr id="6" name="Image 5" descr="Une image contenant texte, dessin, croquis, clipart&#10;&#10;Description générée automatiquement">
            <a:extLst>
              <a:ext uri="{FF2B5EF4-FFF2-40B4-BE49-F238E27FC236}">
                <a16:creationId xmlns:a16="http://schemas.microsoft.com/office/drawing/2014/main" id="{4C616733-82C3-A30E-7C4C-E02946943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15" name="Image 14">
            <a:extLst>
              <a:ext uri="{FF2B5EF4-FFF2-40B4-BE49-F238E27FC236}">
                <a16:creationId xmlns:a16="http://schemas.microsoft.com/office/drawing/2014/main" id="{0779EA9F-05BC-BE22-3171-D05A102EE1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175" y="1160746"/>
            <a:ext cx="11993649" cy="5039428"/>
          </a:xfrm>
          <a:prstGeom prst="rect">
            <a:avLst/>
          </a:prstGeom>
        </p:spPr>
      </p:pic>
    </p:spTree>
    <p:extLst>
      <p:ext uri="{BB962C8B-B14F-4D97-AF65-F5344CB8AC3E}">
        <p14:creationId xmlns:p14="http://schemas.microsoft.com/office/powerpoint/2010/main" val="1459228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20</a:t>
            </a:fld>
            <a:endParaRPr lang="fr-FR" dirty="0"/>
          </a:p>
        </p:txBody>
      </p:sp>
      <p:pic>
        <p:nvPicPr>
          <p:cNvPr id="5" name="Image 4">
            <a:extLst>
              <a:ext uri="{FF2B5EF4-FFF2-40B4-BE49-F238E27FC236}">
                <a16:creationId xmlns:a16="http://schemas.microsoft.com/office/drawing/2014/main" id="{FD1F1DBF-3C7C-74AE-4456-A6A77C691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77939" y="1076760"/>
            <a:ext cx="7859485" cy="5068498"/>
          </a:xfrm>
          <a:prstGeom prst="rect">
            <a:avLst/>
          </a:prstGeom>
        </p:spPr>
      </p:pic>
      <p:pic>
        <p:nvPicPr>
          <p:cNvPr id="3" name="Image 2" descr="Une image contenant texte, dessin, croquis, clipart&#10;&#10;Description générée automatiquement">
            <a:extLst>
              <a:ext uri="{FF2B5EF4-FFF2-40B4-BE49-F238E27FC236}">
                <a16:creationId xmlns:a16="http://schemas.microsoft.com/office/drawing/2014/main" id="{8927BCB5-3061-8F55-7CEF-5EC3EA40A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6" name="Titre 1">
            <a:extLst>
              <a:ext uri="{FF2B5EF4-FFF2-40B4-BE49-F238E27FC236}">
                <a16:creationId xmlns:a16="http://schemas.microsoft.com/office/drawing/2014/main" id="{EB49B8AA-2292-AD68-21BA-E10F61E1894E}"/>
              </a:ext>
            </a:extLst>
          </p:cNvPr>
          <p:cNvSpPr>
            <a:spLocks noGrp="1"/>
          </p:cNvSpPr>
          <p:nvPr>
            <p:ph type="title"/>
          </p:nvPr>
        </p:nvSpPr>
        <p:spPr>
          <a:xfrm>
            <a:off x="355363" y="368223"/>
            <a:ext cx="9694491" cy="708537"/>
          </a:xfrm>
        </p:spPr>
        <p:txBody>
          <a:bodyPr/>
          <a:lstStyle/>
          <a:p>
            <a:r>
              <a:rPr lang="fr-FR" dirty="0"/>
              <a:t>3. </a:t>
            </a:r>
            <a:r>
              <a:rPr lang="fr-FR" dirty="0" err="1"/>
              <a:t>What</a:t>
            </a:r>
            <a:r>
              <a:rPr lang="fr-FR" dirty="0"/>
              <a:t> </a:t>
            </a:r>
            <a:r>
              <a:rPr lang="fr-FR" dirty="0" err="1"/>
              <a:t>is</a:t>
            </a:r>
            <a:r>
              <a:rPr lang="fr-FR" dirty="0"/>
              <a:t> the « influence area » of an offshore </a:t>
            </a:r>
            <a:r>
              <a:rPr lang="fr-FR" dirty="0" err="1"/>
              <a:t>wind</a:t>
            </a:r>
            <a:r>
              <a:rPr lang="fr-FR" dirty="0"/>
              <a:t> </a:t>
            </a:r>
            <a:r>
              <a:rPr lang="fr-FR" dirty="0" err="1"/>
              <a:t>farm</a:t>
            </a:r>
            <a:r>
              <a:rPr lang="fr-FR" dirty="0"/>
              <a:t>?</a:t>
            </a:r>
          </a:p>
        </p:txBody>
      </p:sp>
    </p:spTree>
    <p:extLst>
      <p:ext uri="{BB962C8B-B14F-4D97-AF65-F5344CB8AC3E}">
        <p14:creationId xmlns:p14="http://schemas.microsoft.com/office/powerpoint/2010/main" val="244255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21</a:t>
            </a:fld>
            <a:endParaRPr lang="fr-FR" dirty="0"/>
          </a:p>
        </p:txBody>
      </p:sp>
      <p:pic>
        <p:nvPicPr>
          <p:cNvPr id="5" name="Image 4">
            <a:extLst>
              <a:ext uri="{FF2B5EF4-FFF2-40B4-BE49-F238E27FC236}">
                <a16:creationId xmlns:a16="http://schemas.microsoft.com/office/drawing/2014/main" id="{FD1F1DBF-3C7C-74AE-4456-A6A77C691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5999" y="1076760"/>
            <a:ext cx="7859484" cy="5068498"/>
          </a:xfrm>
          <a:prstGeom prst="rect">
            <a:avLst/>
          </a:prstGeom>
        </p:spPr>
      </p:pic>
      <p:pic>
        <p:nvPicPr>
          <p:cNvPr id="3" name="Image 2" descr="Une image contenant texte, dessin, croquis, clipart&#10;&#10;Description générée automatiquement">
            <a:extLst>
              <a:ext uri="{FF2B5EF4-FFF2-40B4-BE49-F238E27FC236}">
                <a16:creationId xmlns:a16="http://schemas.microsoft.com/office/drawing/2014/main" id="{0F509F60-85A1-AE90-FC2D-D4B8A99B6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7" name="Titre 1">
            <a:extLst>
              <a:ext uri="{FF2B5EF4-FFF2-40B4-BE49-F238E27FC236}">
                <a16:creationId xmlns:a16="http://schemas.microsoft.com/office/drawing/2014/main" id="{B4B1E925-FA55-CEE8-6669-E574BFDB183E}"/>
              </a:ext>
            </a:extLst>
          </p:cNvPr>
          <p:cNvSpPr>
            <a:spLocks noGrp="1"/>
          </p:cNvSpPr>
          <p:nvPr>
            <p:ph type="title"/>
          </p:nvPr>
        </p:nvSpPr>
        <p:spPr>
          <a:xfrm>
            <a:off x="355363" y="368223"/>
            <a:ext cx="9694491" cy="708537"/>
          </a:xfrm>
        </p:spPr>
        <p:txBody>
          <a:bodyPr/>
          <a:lstStyle/>
          <a:p>
            <a:r>
              <a:rPr lang="fr-FR" dirty="0"/>
              <a:t>3. </a:t>
            </a:r>
            <a:r>
              <a:rPr lang="fr-FR" dirty="0" err="1"/>
              <a:t>What</a:t>
            </a:r>
            <a:r>
              <a:rPr lang="fr-FR" dirty="0"/>
              <a:t> </a:t>
            </a:r>
            <a:r>
              <a:rPr lang="fr-FR" dirty="0" err="1"/>
              <a:t>is</a:t>
            </a:r>
            <a:r>
              <a:rPr lang="fr-FR" dirty="0"/>
              <a:t> the « influence area » of an offshore </a:t>
            </a:r>
            <a:r>
              <a:rPr lang="fr-FR" dirty="0" err="1"/>
              <a:t>wind</a:t>
            </a:r>
            <a:r>
              <a:rPr lang="fr-FR" dirty="0"/>
              <a:t> </a:t>
            </a:r>
            <a:r>
              <a:rPr lang="fr-FR" dirty="0" err="1"/>
              <a:t>farm</a:t>
            </a:r>
            <a:r>
              <a:rPr lang="fr-FR" dirty="0"/>
              <a:t>?</a:t>
            </a:r>
          </a:p>
        </p:txBody>
      </p:sp>
    </p:spTree>
    <p:extLst>
      <p:ext uri="{BB962C8B-B14F-4D97-AF65-F5344CB8AC3E}">
        <p14:creationId xmlns:p14="http://schemas.microsoft.com/office/powerpoint/2010/main" val="3136178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22</a:t>
            </a:fld>
            <a:endParaRPr lang="fr-FR" dirty="0"/>
          </a:p>
        </p:txBody>
      </p:sp>
      <p:pic>
        <p:nvPicPr>
          <p:cNvPr id="5" name="Image 4">
            <a:extLst>
              <a:ext uri="{FF2B5EF4-FFF2-40B4-BE49-F238E27FC236}">
                <a16:creationId xmlns:a16="http://schemas.microsoft.com/office/drawing/2014/main" id="{FD1F1DBF-3C7C-74AE-4456-A6A77C691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5999" y="1076760"/>
            <a:ext cx="7859484" cy="5068497"/>
          </a:xfrm>
          <a:prstGeom prst="rect">
            <a:avLst/>
          </a:prstGeom>
        </p:spPr>
      </p:pic>
      <p:pic>
        <p:nvPicPr>
          <p:cNvPr id="3" name="Image 2" descr="Une image contenant texte, dessin, croquis, clipart&#10;&#10;Description générée automatiquement">
            <a:extLst>
              <a:ext uri="{FF2B5EF4-FFF2-40B4-BE49-F238E27FC236}">
                <a16:creationId xmlns:a16="http://schemas.microsoft.com/office/drawing/2014/main" id="{0F509F60-85A1-AE90-FC2D-D4B8A99B6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7" name="Titre 1">
            <a:extLst>
              <a:ext uri="{FF2B5EF4-FFF2-40B4-BE49-F238E27FC236}">
                <a16:creationId xmlns:a16="http://schemas.microsoft.com/office/drawing/2014/main" id="{2AF739C3-81A8-E712-D626-775FCF56B818}"/>
              </a:ext>
            </a:extLst>
          </p:cNvPr>
          <p:cNvSpPr>
            <a:spLocks noGrp="1"/>
          </p:cNvSpPr>
          <p:nvPr>
            <p:ph type="title"/>
          </p:nvPr>
        </p:nvSpPr>
        <p:spPr>
          <a:xfrm>
            <a:off x="355363" y="368223"/>
            <a:ext cx="9694491" cy="708537"/>
          </a:xfrm>
        </p:spPr>
        <p:txBody>
          <a:bodyPr/>
          <a:lstStyle/>
          <a:p>
            <a:r>
              <a:rPr lang="fr-FR" dirty="0"/>
              <a:t>3. </a:t>
            </a:r>
            <a:r>
              <a:rPr lang="fr-FR" dirty="0" err="1"/>
              <a:t>What</a:t>
            </a:r>
            <a:r>
              <a:rPr lang="fr-FR" dirty="0"/>
              <a:t> </a:t>
            </a:r>
            <a:r>
              <a:rPr lang="fr-FR" dirty="0" err="1"/>
              <a:t>is</a:t>
            </a:r>
            <a:r>
              <a:rPr lang="fr-FR" dirty="0"/>
              <a:t> the « influence area » of an offshore </a:t>
            </a:r>
            <a:r>
              <a:rPr lang="fr-FR" dirty="0" err="1"/>
              <a:t>wind</a:t>
            </a:r>
            <a:r>
              <a:rPr lang="fr-FR" dirty="0"/>
              <a:t> </a:t>
            </a:r>
            <a:r>
              <a:rPr lang="fr-FR" dirty="0" err="1"/>
              <a:t>farm</a:t>
            </a:r>
            <a:r>
              <a:rPr lang="fr-FR" dirty="0"/>
              <a:t>?</a:t>
            </a:r>
          </a:p>
        </p:txBody>
      </p:sp>
    </p:spTree>
    <p:extLst>
      <p:ext uri="{BB962C8B-B14F-4D97-AF65-F5344CB8AC3E}">
        <p14:creationId xmlns:p14="http://schemas.microsoft.com/office/powerpoint/2010/main" val="2749620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23</a:t>
            </a:fld>
            <a:endParaRPr lang="fr-FR" dirty="0"/>
          </a:p>
        </p:txBody>
      </p:sp>
      <p:sp>
        <p:nvSpPr>
          <p:cNvPr id="10" name="Titre 9">
            <a:extLst>
              <a:ext uri="{FF2B5EF4-FFF2-40B4-BE49-F238E27FC236}">
                <a16:creationId xmlns:a16="http://schemas.microsoft.com/office/drawing/2014/main" id="{34970E79-9ECA-C1C4-D06D-9BD96AE69A52}"/>
              </a:ext>
            </a:extLst>
          </p:cNvPr>
          <p:cNvSpPr>
            <a:spLocks noGrp="1"/>
          </p:cNvSpPr>
          <p:nvPr>
            <p:ph type="title"/>
          </p:nvPr>
        </p:nvSpPr>
        <p:spPr/>
        <p:txBody>
          <a:bodyPr>
            <a:normAutofit/>
          </a:bodyPr>
          <a:lstStyle/>
          <a:p>
            <a:r>
              <a:rPr lang="fr-FR" dirty="0"/>
              <a:t>4. Marine spatial planning and </a:t>
            </a:r>
            <a:r>
              <a:rPr lang="fr-FR" dirty="0" err="1"/>
              <a:t>ecosystem</a:t>
            </a:r>
            <a:r>
              <a:rPr lang="fr-FR" dirty="0"/>
              <a:t> services: Spot the </a:t>
            </a:r>
            <a:r>
              <a:rPr lang="fr-FR" dirty="0" err="1"/>
              <a:t>difference</a:t>
            </a:r>
            <a:r>
              <a:rPr lang="fr-FR" dirty="0"/>
              <a:t>! </a:t>
            </a:r>
          </a:p>
        </p:txBody>
      </p:sp>
      <p:pic>
        <p:nvPicPr>
          <p:cNvPr id="2" name="Image 1" descr="Une image contenant texte, dessin, croquis, clipart&#10;&#10;Description générée automatiquement">
            <a:extLst>
              <a:ext uri="{FF2B5EF4-FFF2-40B4-BE49-F238E27FC236}">
                <a16:creationId xmlns:a16="http://schemas.microsoft.com/office/drawing/2014/main" id="{17497A05-E697-B678-3C8C-61477F7FC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6" name="Image 5" descr="Une image contenant texte, bleu vert, dessin humoristique, graphisme&#10;&#10;Description générée automatiquement">
            <a:extLst>
              <a:ext uri="{FF2B5EF4-FFF2-40B4-BE49-F238E27FC236}">
                <a16:creationId xmlns:a16="http://schemas.microsoft.com/office/drawing/2014/main" id="{7034A421-1E73-6ECC-1409-A94BDE909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886" y="1227923"/>
            <a:ext cx="4484712" cy="2987939"/>
          </a:xfrm>
          <a:prstGeom prst="rect">
            <a:avLst/>
          </a:prstGeom>
        </p:spPr>
      </p:pic>
      <p:pic>
        <p:nvPicPr>
          <p:cNvPr id="11" name="Image 10" descr="Une image contenant Graphique, logo, graphisme, clipart&#10;&#10;Description générée automatiquement">
            <a:extLst>
              <a:ext uri="{FF2B5EF4-FFF2-40B4-BE49-F238E27FC236}">
                <a16:creationId xmlns:a16="http://schemas.microsoft.com/office/drawing/2014/main" id="{219BCCD0-40D0-9881-3FCE-D09187500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649" y="1167469"/>
            <a:ext cx="3389225" cy="3094822"/>
          </a:xfrm>
          <a:prstGeom prst="rect">
            <a:avLst/>
          </a:prstGeom>
        </p:spPr>
      </p:pic>
      <p:sp>
        <p:nvSpPr>
          <p:cNvPr id="12" name="ZoneTexte 11">
            <a:extLst>
              <a:ext uri="{FF2B5EF4-FFF2-40B4-BE49-F238E27FC236}">
                <a16:creationId xmlns:a16="http://schemas.microsoft.com/office/drawing/2014/main" id="{ED0452FF-C4DC-8391-FA74-6EC9BAA25041}"/>
              </a:ext>
            </a:extLst>
          </p:cNvPr>
          <p:cNvSpPr txBox="1"/>
          <p:nvPr/>
        </p:nvSpPr>
        <p:spPr>
          <a:xfrm>
            <a:off x="76155" y="4262289"/>
            <a:ext cx="783155" cy="307777"/>
          </a:xfrm>
          <a:prstGeom prst="rect">
            <a:avLst/>
          </a:prstGeom>
          <a:noFill/>
        </p:spPr>
        <p:txBody>
          <a:bodyPr wrap="square" rtlCol="0">
            <a:spAutoFit/>
          </a:bodyPr>
          <a:lstStyle/>
          <a:p>
            <a:r>
              <a:rPr lang="fr-FR" sz="1400" i="1" dirty="0">
                <a:solidFill>
                  <a:schemeClr val="bg1">
                    <a:lumMod val="50000"/>
                  </a:schemeClr>
                </a:solidFill>
              </a:rPr>
              <a:t>wwf.org</a:t>
            </a:r>
          </a:p>
        </p:txBody>
      </p:sp>
      <p:sp>
        <p:nvSpPr>
          <p:cNvPr id="13" name="ZoneTexte 12">
            <a:extLst>
              <a:ext uri="{FF2B5EF4-FFF2-40B4-BE49-F238E27FC236}">
                <a16:creationId xmlns:a16="http://schemas.microsoft.com/office/drawing/2014/main" id="{6C06C6FD-8BCF-07E2-1CA8-8D0877B9418B}"/>
              </a:ext>
            </a:extLst>
          </p:cNvPr>
          <p:cNvSpPr txBox="1"/>
          <p:nvPr/>
        </p:nvSpPr>
        <p:spPr>
          <a:xfrm>
            <a:off x="10985866" y="4262290"/>
            <a:ext cx="953485" cy="307777"/>
          </a:xfrm>
          <a:prstGeom prst="rect">
            <a:avLst/>
          </a:prstGeom>
          <a:noFill/>
        </p:spPr>
        <p:txBody>
          <a:bodyPr wrap="square" rtlCol="0">
            <a:spAutoFit/>
          </a:bodyPr>
          <a:lstStyle/>
          <a:p>
            <a:r>
              <a:rPr lang="fr-FR" sz="1400" i="1" dirty="0">
                <a:solidFill>
                  <a:schemeClr val="bg1">
                    <a:lumMod val="50000"/>
                  </a:schemeClr>
                </a:solidFill>
              </a:rPr>
              <a:t>noaa.gov</a:t>
            </a:r>
          </a:p>
        </p:txBody>
      </p:sp>
      <p:sp>
        <p:nvSpPr>
          <p:cNvPr id="14" name="ZoneTexte 13">
            <a:extLst>
              <a:ext uri="{FF2B5EF4-FFF2-40B4-BE49-F238E27FC236}">
                <a16:creationId xmlns:a16="http://schemas.microsoft.com/office/drawing/2014/main" id="{CBC7A9D9-D7B8-95B6-B6C8-C02842FF4475}"/>
              </a:ext>
            </a:extLst>
          </p:cNvPr>
          <p:cNvSpPr txBox="1"/>
          <p:nvPr/>
        </p:nvSpPr>
        <p:spPr>
          <a:xfrm>
            <a:off x="4301512" y="2063066"/>
            <a:ext cx="2097741" cy="400110"/>
          </a:xfrm>
          <a:prstGeom prst="rect">
            <a:avLst/>
          </a:prstGeom>
          <a:noFill/>
        </p:spPr>
        <p:txBody>
          <a:bodyPr wrap="square" rtlCol="0">
            <a:spAutoFit/>
          </a:bodyPr>
          <a:lstStyle/>
          <a:p>
            <a:r>
              <a:rPr lang="fr-FR" sz="2000" b="1" dirty="0">
                <a:solidFill>
                  <a:schemeClr val="accent5"/>
                </a:solidFill>
              </a:rPr>
              <a:t>Common </a:t>
            </a:r>
            <a:r>
              <a:rPr lang="fr-FR" sz="2000" b="1" dirty="0" err="1">
                <a:solidFill>
                  <a:schemeClr val="accent5"/>
                </a:solidFill>
              </a:rPr>
              <a:t>features</a:t>
            </a:r>
            <a:endParaRPr lang="fr-FR" sz="2000" b="1" dirty="0">
              <a:solidFill>
                <a:schemeClr val="accent5"/>
              </a:solidFill>
            </a:endParaRPr>
          </a:p>
        </p:txBody>
      </p:sp>
      <p:sp>
        <p:nvSpPr>
          <p:cNvPr id="15" name="ZoneTexte 14">
            <a:extLst>
              <a:ext uri="{FF2B5EF4-FFF2-40B4-BE49-F238E27FC236}">
                <a16:creationId xmlns:a16="http://schemas.microsoft.com/office/drawing/2014/main" id="{2C5B76D2-6791-BD66-6D55-8F94D9D5C159}"/>
              </a:ext>
            </a:extLst>
          </p:cNvPr>
          <p:cNvSpPr txBox="1"/>
          <p:nvPr/>
        </p:nvSpPr>
        <p:spPr>
          <a:xfrm>
            <a:off x="3887630" y="2687674"/>
            <a:ext cx="3009938" cy="923330"/>
          </a:xfrm>
          <a:prstGeom prst="rect">
            <a:avLst/>
          </a:prstGeom>
          <a:noFill/>
        </p:spPr>
        <p:txBody>
          <a:bodyPr wrap="square" rtlCol="0">
            <a:spAutoFit/>
          </a:bodyPr>
          <a:lstStyle/>
          <a:p>
            <a:pPr algn="ctr"/>
            <a:r>
              <a:rPr lang="fr-FR" i="1" dirty="0" err="1"/>
              <a:t>Systemic</a:t>
            </a:r>
            <a:r>
              <a:rPr lang="fr-FR" i="1" dirty="0"/>
              <a:t> </a:t>
            </a:r>
            <a:r>
              <a:rPr lang="fr-FR" i="1" dirty="0" err="1"/>
              <a:t>approaches</a:t>
            </a:r>
            <a:endParaRPr lang="fr-FR" i="1" dirty="0"/>
          </a:p>
          <a:p>
            <a:pPr algn="ctr"/>
            <a:r>
              <a:rPr lang="fr-FR" i="1" dirty="0"/>
              <a:t>Integrated </a:t>
            </a:r>
            <a:r>
              <a:rPr lang="fr-FR" i="1" dirty="0" err="1"/>
              <a:t>approaches</a:t>
            </a:r>
            <a:endParaRPr lang="fr-FR" i="1" dirty="0"/>
          </a:p>
          <a:p>
            <a:pPr algn="ctr"/>
            <a:r>
              <a:rPr lang="fr-FR" i="1" dirty="0" err="1"/>
              <a:t>Multidisciplinary</a:t>
            </a:r>
            <a:r>
              <a:rPr lang="fr-FR" i="1" dirty="0"/>
              <a:t> </a:t>
            </a:r>
            <a:r>
              <a:rPr lang="fr-FR" i="1" dirty="0" err="1"/>
              <a:t>approaches</a:t>
            </a:r>
            <a:endParaRPr lang="fr-FR" i="1" dirty="0"/>
          </a:p>
        </p:txBody>
      </p:sp>
    </p:spTree>
    <p:extLst>
      <p:ext uri="{BB962C8B-B14F-4D97-AF65-F5344CB8AC3E}">
        <p14:creationId xmlns:p14="http://schemas.microsoft.com/office/powerpoint/2010/main" val="1470692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24</a:t>
            </a:fld>
            <a:endParaRPr lang="fr-FR" dirty="0"/>
          </a:p>
        </p:txBody>
      </p:sp>
      <p:sp>
        <p:nvSpPr>
          <p:cNvPr id="10" name="Titre 9">
            <a:extLst>
              <a:ext uri="{FF2B5EF4-FFF2-40B4-BE49-F238E27FC236}">
                <a16:creationId xmlns:a16="http://schemas.microsoft.com/office/drawing/2014/main" id="{34970E79-9ECA-C1C4-D06D-9BD96AE69A52}"/>
              </a:ext>
            </a:extLst>
          </p:cNvPr>
          <p:cNvSpPr>
            <a:spLocks noGrp="1"/>
          </p:cNvSpPr>
          <p:nvPr>
            <p:ph type="title"/>
          </p:nvPr>
        </p:nvSpPr>
        <p:spPr/>
        <p:txBody>
          <a:bodyPr>
            <a:normAutofit/>
          </a:bodyPr>
          <a:lstStyle/>
          <a:p>
            <a:r>
              <a:rPr lang="fr-FR" dirty="0"/>
              <a:t>4. Marine spatial planning and </a:t>
            </a:r>
            <a:r>
              <a:rPr lang="fr-FR" dirty="0" err="1"/>
              <a:t>ecosystem</a:t>
            </a:r>
            <a:r>
              <a:rPr lang="fr-FR" dirty="0"/>
              <a:t> services: Spot the </a:t>
            </a:r>
            <a:r>
              <a:rPr lang="fr-FR" dirty="0" err="1"/>
              <a:t>difference</a:t>
            </a:r>
            <a:r>
              <a:rPr lang="fr-FR" dirty="0"/>
              <a:t>! </a:t>
            </a:r>
          </a:p>
        </p:txBody>
      </p:sp>
      <p:pic>
        <p:nvPicPr>
          <p:cNvPr id="2" name="Image 1" descr="Une image contenant texte, dessin, croquis, clipart&#10;&#10;Description générée automatiquement">
            <a:extLst>
              <a:ext uri="{FF2B5EF4-FFF2-40B4-BE49-F238E27FC236}">
                <a16:creationId xmlns:a16="http://schemas.microsoft.com/office/drawing/2014/main" id="{17497A05-E697-B678-3C8C-61477F7FC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6" name="Image 5" descr="Une image contenant texte, bleu vert, dessin humoristique, graphisme&#10;&#10;Description générée automatiquement">
            <a:extLst>
              <a:ext uri="{FF2B5EF4-FFF2-40B4-BE49-F238E27FC236}">
                <a16:creationId xmlns:a16="http://schemas.microsoft.com/office/drawing/2014/main" id="{7034A421-1E73-6ECC-1409-A94BDE909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886" y="1227923"/>
            <a:ext cx="4484712" cy="2987939"/>
          </a:xfrm>
          <a:prstGeom prst="rect">
            <a:avLst/>
          </a:prstGeom>
        </p:spPr>
      </p:pic>
      <p:pic>
        <p:nvPicPr>
          <p:cNvPr id="11" name="Image 10" descr="Une image contenant Graphique, logo, graphisme, clipart&#10;&#10;Description générée automatiquement">
            <a:extLst>
              <a:ext uri="{FF2B5EF4-FFF2-40B4-BE49-F238E27FC236}">
                <a16:creationId xmlns:a16="http://schemas.microsoft.com/office/drawing/2014/main" id="{219BCCD0-40D0-9881-3FCE-D09187500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649" y="1167469"/>
            <a:ext cx="3389225" cy="3094822"/>
          </a:xfrm>
          <a:prstGeom prst="rect">
            <a:avLst/>
          </a:prstGeom>
        </p:spPr>
      </p:pic>
      <p:sp>
        <p:nvSpPr>
          <p:cNvPr id="12" name="ZoneTexte 11">
            <a:extLst>
              <a:ext uri="{FF2B5EF4-FFF2-40B4-BE49-F238E27FC236}">
                <a16:creationId xmlns:a16="http://schemas.microsoft.com/office/drawing/2014/main" id="{ED0452FF-C4DC-8391-FA74-6EC9BAA25041}"/>
              </a:ext>
            </a:extLst>
          </p:cNvPr>
          <p:cNvSpPr txBox="1"/>
          <p:nvPr/>
        </p:nvSpPr>
        <p:spPr>
          <a:xfrm>
            <a:off x="76155" y="4262289"/>
            <a:ext cx="783155" cy="307777"/>
          </a:xfrm>
          <a:prstGeom prst="rect">
            <a:avLst/>
          </a:prstGeom>
          <a:noFill/>
        </p:spPr>
        <p:txBody>
          <a:bodyPr wrap="square" rtlCol="0">
            <a:spAutoFit/>
          </a:bodyPr>
          <a:lstStyle/>
          <a:p>
            <a:r>
              <a:rPr lang="fr-FR" sz="1400" i="1" dirty="0">
                <a:solidFill>
                  <a:schemeClr val="bg1">
                    <a:lumMod val="50000"/>
                  </a:schemeClr>
                </a:solidFill>
              </a:rPr>
              <a:t>wwf.org</a:t>
            </a:r>
          </a:p>
        </p:txBody>
      </p:sp>
      <p:sp>
        <p:nvSpPr>
          <p:cNvPr id="13" name="ZoneTexte 12">
            <a:extLst>
              <a:ext uri="{FF2B5EF4-FFF2-40B4-BE49-F238E27FC236}">
                <a16:creationId xmlns:a16="http://schemas.microsoft.com/office/drawing/2014/main" id="{6C06C6FD-8BCF-07E2-1CA8-8D0877B9418B}"/>
              </a:ext>
            </a:extLst>
          </p:cNvPr>
          <p:cNvSpPr txBox="1"/>
          <p:nvPr/>
        </p:nvSpPr>
        <p:spPr>
          <a:xfrm>
            <a:off x="10985866" y="4262290"/>
            <a:ext cx="953485" cy="307777"/>
          </a:xfrm>
          <a:prstGeom prst="rect">
            <a:avLst/>
          </a:prstGeom>
          <a:noFill/>
        </p:spPr>
        <p:txBody>
          <a:bodyPr wrap="square" rtlCol="0">
            <a:spAutoFit/>
          </a:bodyPr>
          <a:lstStyle/>
          <a:p>
            <a:r>
              <a:rPr lang="fr-FR" sz="1400" i="1" dirty="0">
                <a:solidFill>
                  <a:schemeClr val="bg1">
                    <a:lumMod val="50000"/>
                  </a:schemeClr>
                </a:solidFill>
              </a:rPr>
              <a:t>noaa.gov</a:t>
            </a:r>
          </a:p>
        </p:txBody>
      </p:sp>
      <p:sp>
        <p:nvSpPr>
          <p:cNvPr id="14" name="ZoneTexte 13">
            <a:extLst>
              <a:ext uri="{FF2B5EF4-FFF2-40B4-BE49-F238E27FC236}">
                <a16:creationId xmlns:a16="http://schemas.microsoft.com/office/drawing/2014/main" id="{CBC7A9D9-D7B8-95B6-B6C8-C02842FF4475}"/>
              </a:ext>
            </a:extLst>
          </p:cNvPr>
          <p:cNvSpPr txBox="1"/>
          <p:nvPr/>
        </p:nvSpPr>
        <p:spPr>
          <a:xfrm>
            <a:off x="4301512" y="2063066"/>
            <a:ext cx="2097741" cy="400110"/>
          </a:xfrm>
          <a:prstGeom prst="rect">
            <a:avLst/>
          </a:prstGeom>
          <a:noFill/>
        </p:spPr>
        <p:txBody>
          <a:bodyPr wrap="square" rtlCol="0">
            <a:spAutoFit/>
          </a:bodyPr>
          <a:lstStyle/>
          <a:p>
            <a:r>
              <a:rPr lang="fr-FR" sz="2000" b="1" dirty="0">
                <a:solidFill>
                  <a:schemeClr val="accent5"/>
                </a:solidFill>
              </a:rPr>
              <a:t>Common </a:t>
            </a:r>
            <a:r>
              <a:rPr lang="fr-FR" sz="2000" b="1" dirty="0" err="1">
                <a:solidFill>
                  <a:schemeClr val="accent5"/>
                </a:solidFill>
              </a:rPr>
              <a:t>features</a:t>
            </a:r>
            <a:endParaRPr lang="fr-FR" sz="2000" b="1" dirty="0">
              <a:solidFill>
                <a:schemeClr val="accent5"/>
              </a:solidFill>
            </a:endParaRPr>
          </a:p>
        </p:txBody>
      </p:sp>
      <p:sp>
        <p:nvSpPr>
          <p:cNvPr id="15" name="ZoneTexte 14">
            <a:extLst>
              <a:ext uri="{FF2B5EF4-FFF2-40B4-BE49-F238E27FC236}">
                <a16:creationId xmlns:a16="http://schemas.microsoft.com/office/drawing/2014/main" id="{2C5B76D2-6791-BD66-6D55-8F94D9D5C159}"/>
              </a:ext>
            </a:extLst>
          </p:cNvPr>
          <p:cNvSpPr txBox="1"/>
          <p:nvPr/>
        </p:nvSpPr>
        <p:spPr>
          <a:xfrm>
            <a:off x="3887630" y="2687674"/>
            <a:ext cx="3009938" cy="923330"/>
          </a:xfrm>
          <a:prstGeom prst="rect">
            <a:avLst/>
          </a:prstGeom>
          <a:noFill/>
        </p:spPr>
        <p:txBody>
          <a:bodyPr wrap="square" rtlCol="0">
            <a:spAutoFit/>
          </a:bodyPr>
          <a:lstStyle/>
          <a:p>
            <a:pPr algn="ctr"/>
            <a:r>
              <a:rPr lang="fr-FR" i="1" dirty="0" err="1"/>
              <a:t>Systemic</a:t>
            </a:r>
            <a:r>
              <a:rPr lang="fr-FR" i="1" dirty="0"/>
              <a:t> </a:t>
            </a:r>
            <a:r>
              <a:rPr lang="fr-FR" i="1" dirty="0" err="1"/>
              <a:t>approaches</a:t>
            </a:r>
            <a:endParaRPr lang="fr-FR" i="1" dirty="0"/>
          </a:p>
          <a:p>
            <a:pPr algn="ctr"/>
            <a:r>
              <a:rPr lang="fr-FR" i="1" dirty="0"/>
              <a:t>Integrated </a:t>
            </a:r>
            <a:r>
              <a:rPr lang="fr-FR" i="1" dirty="0" err="1"/>
              <a:t>approaches</a:t>
            </a:r>
            <a:endParaRPr lang="fr-FR" i="1" dirty="0"/>
          </a:p>
          <a:p>
            <a:pPr algn="ctr"/>
            <a:r>
              <a:rPr lang="fr-FR" i="1" dirty="0" err="1"/>
              <a:t>Multidisciplinary</a:t>
            </a:r>
            <a:r>
              <a:rPr lang="fr-FR" i="1" dirty="0"/>
              <a:t> </a:t>
            </a:r>
            <a:r>
              <a:rPr lang="fr-FR" i="1" dirty="0" err="1"/>
              <a:t>approaches</a:t>
            </a:r>
            <a:endParaRPr lang="fr-FR" i="1" dirty="0"/>
          </a:p>
        </p:txBody>
      </p:sp>
      <p:sp>
        <p:nvSpPr>
          <p:cNvPr id="17" name="ZoneTexte 16">
            <a:extLst>
              <a:ext uri="{FF2B5EF4-FFF2-40B4-BE49-F238E27FC236}">
                <a16:creationId xmlns:a16="http://schemas.microsoft.com/office/drawing/2014/main" id="{89797F86-B86D-9DE2-B471-54F78F1B5ED2}"/>
              </a:ext>
            </a:extLst>
          </p:cNvPr>
          <p:cNvSpPr txBox="1"/>
          <p:nvPr/>
        </p:nvSpPr>
        <p:spPr>
          <a:xfrm>
            <a:off x="769299" y="4738180"/>
            <a:ext cx="10488108" cy="646331"/>
          </a:xfrm>
          <a:prstGeom prst="rect">
            <a:avLst/>
          </a:prstGeom>
          <a:noFill/>
        </p:spPr>
        <p:txBody>
          <a:bodyPr wrap="square" rtlCol="0">
            <a:spAutoFit/>
          </a:bodyPr>
          <a:lstStyle/>
          <a:p>
            <a:pPr algn="ctr"/>
            <a:r>
              <a:rPr lang="fr-FR" b="1" dirty="0">
                <a:solidFill>
                  <a:schemeClr val="accent1"/>
                </a:solidFill>
              </a:rPr>
              <a:t> </a:t>
            </a:r>
            <a:r>
              <a:rPr lang="fr-FR" dirty="0">
                <a:solidFill>
                  <a:schemeClr val="accent1"/>
                </a:solidFill>
              </a:rPr>
              <a:t>In </a:t>
            </a:r>
            <a:r>
              <a:rPr lang="fr-FR" dirty="0" err="1">
                <a:solidFill>
                  <a:schemeClr val="accent1"/>
                </a:solidFill>
              </a:rPr>
              <a:t>what</a:t>
            </a:r>
            <a:r>
              <a:rPr lang="fr-FR" dirty="0">
                <a:solidFill>
                  <a:schemeClr val="accent1"/>
                </a:solidFill>
              </a:rPr>
              <a:t> </a:t>
            </a:r>
            <a:r>
              <a:rPr lang="fr-FR" dirty="0" err="1">
                <a:solidFill>
                  <a:schemeClr val="accent1"/>
                </a:solidFill>
              </a:rPr>
              <a:t>ways</a:t>
            </a:r>
            <a:r>
              <a:rPr lang="fr-FR" dirty="0">
                <a:solidFill>
                  <a:schemeClr val="accent1"/>
                </a:solidFill>
              </a:rPr>
              <a:t> </a:t>
            </a:r>
            <a:r>
              <a:rPr lang="fr-FR" dirty="0" err="1">
                <a:solidFill>
                  <a:schemeClr val="accent1"/>
                </a:solidFill>
              </a:rPr>
              <a:t>could</a:t>
            </a:r>
            <a:r>
              <a:rPr lang="fr-FR" dirty="0">
                <a:solidFill>
                  <a:schemeClr val="accent1"/>
                </a:solidFill>
              </a:rPr>
              <a:t> the concept of </a:t>
            </a:r>
            <a:r>
              <a:rPr lang="fr-FR" dirty="0" err="1">
                <a:solidFill>
                  <a:schemeClr val="accent1"/>
                </a:solidFill>
              </a:rPr>
              <a:t>ecosystem</a:t>
            </a:r>
            <a:r>
              <a:rPr lang="fr-FR" dirty="0">
                <a:solidFill>
                  <a:schemeClr val="accent1"/>
                </a:solidFill>
              </a:rPr>
              <a:t> services </a:t>
            </a:r>
            <a:r>
              <a:rPr lang="fr-FR" dirty="0" err="1">
                <a:solidFill>
                  <a:schemeClr val="accent1"/>
                </a:solidFill>
              </a:rPr>
              <a:t>be</a:t>
            </a:r>
            <a:r>
              <a:rPr lang="fr-FR" dirty="0">
                <a:solidFill>
                  <a:schemeClr val="accent1"/>
                </a:solidFill>
              </a:rPr>
              <a:t> </a:t>
            </a:r>
            <a:r>
              <a:rPr lang="fr-FR" dirty="0" err="1">
                <a:solidFill>
                  <a:schemeClr val="accent1"/>
                </a:solidFill>
              </a:rPr>
              <a:t>useful</a:t>
            </a:r>
            <a:r>
              <a:rPr lang="fr-FR" dirty="0">
                <a:solidFill>
                  <a:schemeClr val="accent1"/>
                </a:solidFill>
              </a:rPr>
              <a:t> for marine spatial planning in the </a:t>
            </a:r>
            <a:r>
              <a:rPr lang="fr-FR" dirty="0" err="1">
                <a:solidFill>
                  <a:schemeClr val="accent1"/>
                </a:solidFill>
              </a:rPr>
              <a:t>context</a:t>
            </a:r>
            <a:r>
              <a:rPr lang="fr-FR" dirty="0">
                <a:solidFill>
                  <a:schemeClr val="accent1"/>
                </a:solidFill>
              </a:rPr>
              <a:t> of offshore </a:t>
            </a:r>
            <a:r>
              <a:rPr lang="fr-FR" dirty="0" err="1">
                <a:solidFill>
                  <a:schemeClr val="accent1"/>
                </a:solidFill>
              </a:rPr>
              <a:t>wind</a:t>
            </a:r>
            <a:r>
              <a:rPr lang="fr-FR" dirty="0">
                <a:solidFill>
                  <a:schemeClr val="accent1"/>
                </a:solidFill>
              </a:rPr>
              <a:t> </a:t>
            </a:r>
            <a:r>
              <a:rPr lang="fr-FR" dirty="0" err="1">
                <a:solidFill>
                  <a:schemeClr val="accent1"/>
                </a:solidFill>
              </a:rPr>
              <a:t>development</a:t>
            </a:r>
            <a:r>
              <a:rPr lang="fr-FR" dirty="0">
                <a:solidFill>
                  <a:schemeClr val="accent1"/>
                </a:solidFill>
              </a:rPr>
              <a:t>?</a:t>
            </a:r>
            <a:endParaRPr lang="en-US" b="0" i="0" u="none" strike="noStrike" baseline="0" dirty="0">
              <a:solidFill>
                <a:schemeClr val="accent1"/>
              </a:solidFill>
              <a:latin typeface="Times New Roman" panose="02020603050405020304" pitchFamily="18" charset="0"/>
            </a:endParaRPr>
          </a:p>
        </p:txBody>
      </p:sp>
      <p:sp>
        <p:nvSpPr>
          <p:cNvPr id="18" name="ZoneTexte 17">
            <a:extLst>
              <a:ext uri="{FF2B5EF4-FFF2-40B4-BE49-F238E27FC236}">
                <a16:creationId xmlns:a16="http://schemas.microsoft.com/office/drawing/2014/main" id="{B39D2BC2-6DE1-667F-B49B-B1071C1F3E1C}"/>
              </a:ext>
            </a:extLst>
          </p:cNvPr>
          <p:cNvSpPr txBox="1"/>
          <p:nvPr/>
        </p:nvSpPr>
        <p:spPr>
          <a:xfrm>
            <a:off x="683836" y="5411277"/>
            <a:ext cx="10659035" cy="830997"/>
          </a:xfrm>
          <a:prstGeom prst="rect">
            <a:avLst/>
          </a:prstGeom>
          <a:noFill/>
        </p:spPr>
        <p:txBody>
          <a:bodyPr wrap="square" rtlCol="0">
            <a:spAutoFit/>
          </a:bodyPr>
          <a:lstStyle/>
          <a:p>
            <a:pPr algn="ctr"/>
            <a:r>
              <a:rPr lang="fr-FR" sz="1600" dirty="0"/>
              <a:t>- To model the </a:t>
            </a:r>
            <a:r>
              <a:rPr lang="fr-FR" sz="1600" dirty="0" err="1"/>
              <a:t>current</a:t>
            </a:r>
            <a:r>
              <a:rPr lang="fr-FR" sz="1600" dirty="0"/>
              <a:t> state</a:t>
            </a:r>
          </a:p>
          <a:p>
            <a:pPr algn="ctr"/>
            <a:r>
              <a:rPr lang="fr-FR" sz="1600" dirty="0"/>
              <a:t>- To </a:t>
            </a:r>
            <a:r>
              <a:rPr lang="fr-FR" sz="1600" dirty="0" err="1"/>
              <a:t>define</a:t>
            </a:r>
            <a:r>
              <a:rPr lang="fr-FR" sz="1600" dirty="0"/>
              <a:t> scenarios of </a:t>
            </a:r>
            <a:r>
              <a:rPr lang="fr-FR" sz="1600" dirty="0" err="1"/>
              <a:t>evolution</a:t>
            </a:r>
            <a:r>
              <a:rPr lang="fr-FR" sz="1600" dirty="0"/>
              <a:t> and to </a:t>
            </a:r>
            <a:r>
              <a:rPr lang="fr-FR" sz="1600" dirty="0" err="1"/>
              <a:t>anticipate</a:t>
            </a:r>
            <a:endParaRPr lang="fr-FR" sz="1600" dirty="0"/>
          </a:p>
          <a:p>
            <a:pPr algn="ctr"/>
            <a:r>
              <a:rPr lang="fr-FR" sz="1600" dirty="0"/>
              <a:t>- To design support </a:t>
            </a:r>
            <a:r>
              <a:rPr lang="fr-FR" sz="1600" dirty="0" err="1"/>
              <a:t>tools</a:t>
            </a:r>
            <a:r>
              <a:rPr lang="fr-FR" sz="1600" dirty="0"/>
              <a:t> for discussion</a:t>
            </a:r>
          </a:p>
        </p:txBody>
      </p:sp>
    </p:spTree>
    <p:extLst>
      <p:ext uri="{BB962C8B-B14F-4D97-AF65-F5344CB8AC3E}">
        <p14:creationId xmlns:p14="http://schemas.microsoft.com/office/powerpoint/2010/main" val="1011672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25</a:t>
            </a:fld>
            <a:endParaRPr lang="fr-FR" dirty="0"/>
          </a:p>
        </p:txBody>
      </p:sp>
      <p:sp>
        <p:nvSpPr>
          <p:cNvPr id="10" name="Titre 9">
            <a:extLst>
              <a:ext uri="{FF2B5EF4-FFF2-40B4-BE49-F238E27FC236}">
                <a16:creationId xmlns:a16="http://schemas.microsoft.com/office/drawing/2014/main" id="{34970E79-9ECA-C1C4-D06D-9BD96AE69A52}"/>
              </a:ext>
            </a:extLst>
          </p:cNvPr>
          <p:cNvSpPr>
            <a:spLocks noGrp="1"/>
          </p:cNvSpPr>
          <p:nvPr>
            <p:ph type="title"/>
          </p:nvPr>
        </p:nvSpPr>
        <p:spPr/>
        <p:txBody>
          <a:bodyPr>
            <a:normAutofit/>
          </a:bodyPr>
          <a:lstStyle/>
          <a:p>
            <a:r>
              <a:rPr lang="fr-FR" dirty="0"/>
              <a:t>Prospective</a:t>
            </a:r>
          </a:p>
        </p:txBody>
      </p:sp>
      <p:pic>
        <p:nvPicPr>
          <p:cNvPr id="2" name="Image 1" descr="Une image contenant texte, dessin, croquis, clipart&#10;&#10;Description générée automatiquement">
            <a:extLst>
              <a:ext uri="{FF2B5EF4-FFF2-40B4-BE49-F238E27FC236}">
                <a16:creationId xmlns:a16="http://schemas.microsoft.com/office/drawing/2014/main" id="{17497A05-E697-B678-3C8C-61477F7FC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3" name="ZoneTexte 2">
            <a:extLst>
              <a:ext uri="{FF2B5EF4-FFF2-40B4-BE49-F238E27FC236}">
                <a16:creationId xmlns:a16="http://schemas.microsoft.com/office/drawing/2014/main" id="{E7E3D0E6-7C0E-CDE6-77C4-A44243494C67}"/>
              </a:ext>
            </a:extLst>
          </p:cNvPr>
          <p:cNvSpPr txBox="1"/>
          <p:nvPr/>
        </p:nvSpPr>
        <p:spPr>
          <a:xfrm>
            <a:off x="1917519" y="1310508"/>
            <a:ext cx="8356962" cy="1477328"/>
          </a:xfrm>
          <a:prstGeom prst="rect">
            <a:avLst/>
          </a:prstGeom>
          <a:noFill/>
        </p:spPr>
        <p:txBody>
          <a:bodyPr wrap="square" rtlCol="0">
            <a:spAutoFit/>
          </a:bodyPr>
          <a:lstStyle/>
          <a:p>
            <a:r>
              <a:rPr lang="fr-FR" b="1" dirty="0" err="1">
                <a:solidFill>
                  <a:srgbClr val="C00000"/>
                </a:solidFill>
              </a:rPr>
              <a:t>Bottlenecks</a:t>
            </a:r>
            <a:r>
              <a:rPr lang="fr-FR" b="1" dirty="0">
                <a:solidFill>
                  <a:srgbClr val="C00000"/>
                </a:solidFill>
              </a:rPr>
              <a:t> for </a:t>
            </a:r>
            <a:r>
              <a:rPr lang="fr-FR" b="1" dirty="0" err="1">
                <a:solidFill>
                  <a:srgbClr val="C00000"/>
                </a:solidFill>
              </a:rPr>
              <a:t>integrating</a:t>
            </a:r>
            <a:r>
              <a:rPr lang="fr-FR" b="1" dirty="0">
                <a:solidFill>
                  <a:srgbClr val="C00000"/>
                </a:solidFill>
              </a:rPr>
              <a:t> ES and MSP</a:t>
            </a:r>
          </a:p>
          <a:p>
            <a:r>
              <a:rPr lang="fr-FR" dirty="0"/>
              <a:t>- ES concept </a:t>
            </a:r>
            <a:r>
              <a:rPr lang="fr-FR" dirty="0" err="1"/>
              <a:t>criticism</a:t>
            </a:r>
            <a:r>
              <a:rPr lang="fr-FR" dirty="0"/>
              <a:t> (</a:t>
            </a:r>
            <a:r>
              <a:rPr lang="fr-FR" dirty="0" err="1"/>
              <a:t>anthropocentric</a:t>
            </a:r>
            <a:r>
              <a:rPr lang="fr-FR" dirty="0"/>
              <a:t> </a:t>
            </a:r>
            <a:r>
              <a:rPr lang="fr-FR" dirty="0" err="1"/>
              <a:t>approach</a:t>
            </a:r>
            <a:r>
              <a:rPr lang="fr-FR" dirty="0"/>
              <a:t>, </a:t>
            </a:r>
            <a:r>
              <a:rPr lang="fr-FR" dirty="0" err="1"/>
              <a:t>oversimplification</a:t>
            </a:r>
            <a:r>
              <a:rPr lang="fr-FR" dirty="0"/>
              <a:t>, </a:t>
            </a:r>
            <a:r>
              <a:rPr lang="fr-FR" dirty="0" err="1"/>
              <a:t>overgeneralization</a:t>
            </a:r>
            <a:r>
              <a:rPr lang="fr-FR" dirty="0"/>
              <a:t>, </a:t>
            </a:r>
            <a:r>
              <a:rPr lang="fr-FR" dirty="0" err="1"/>
              <a:t>overcomplicated</a:t>
            </a:r>
            <a:r>
              <a:rPr lang="fr-FR" dirty="0"/>
              <a:t> to </a:t>
            </a:r>
            <a:r>
              <a:rPr lang="fr-FR" dirty="0" err="1"/>
              <a:t>apply</a:t>
            </a:r>
            <a:r>
              <a:rPr lang="fr-FR" dirty="0"/>
              <a:t> and </a:t>
            </a:r>
            <a:r>
              <a:rPr lang="fr-FR" dirty="0" err="1"/>
              <a:t>validate</a:t>
            </a:r>
            <a:r>
              <a:rPr lang="fr-FR" dirty="0"/>
              <a:t>) </a:t>
            </a:r>
          </a:p>
          <a:p>
            <a:r>
              <a:rPr lang="fr-FR" dirty="0"/>
              <a:t>- Not </a:t>
            </a:r>
            <a:r>
              <a:rPr lang="fr-FR" dirty="0" err="1"/>
              <a:t>enough</a:t>
            </a:r>
            <a:r>
              <a:rPr lang="fr-FR" dirty="0"/>
              <a:t> </a:t>
            </a:r>
            <a:r>
              <a:rPr lang="fr-FR" dirty="0" err="1"/>
              <a:t>integrated</a:t>
            </a:r>
            <a:r>
              <a:rPr lang="fr-FR" dirty="0"/>
              <a:t> </a:t>
            </a:r>
            <a:r>
              <a:rPr lang="fr-FR" dirty="0" err="1"/>
              <a:t>approaches</a:t>
            </a:r>
            <a:endParaRPr lang="fr-FR" dirty="0"/>
          </a:p>
          <a:p>
            <a:r>
              <a:rPr lang="fr-FR" dirty="0"/>
              <a:t>- </a:t>
            </a:r>
            <a:r>
              <a:rPr lang="fr-FR" dirty="0" err="1"/>
              <a:t>Complex</a:t>
            </a:r>
            <a:r>
              <a:rPr lang="fr-FR" dirty="0"/>
              <a:t> data </a:t>
            </a:r>
            <a:r>
              <a:rPr lang="fr-FR" dirty="0" err="1"/>
              <a:t>needed</a:t>
            </a:r>
            <a:endParaRPr lang="fr-FR" dirty="0"/>
          </a:p>
        </p:txBody>
      </p:sp>
      <p:sp>
        <p:nvSpPr>
          <p:cNvPr id="4" name="ZoneTexte 3">
            <a:extLst>
              <a:ext uri="{FF2B5EF4-FFF2-40B4-BE49-F238E27FC236}">
                <a16:creationId xmlns:a16="http://schemas.microsoft.com/office/drawing/2014/main" id="{18979B78-A6DF-06B9-F812-512C17A506E9}"/>
              </a:ext>
            </a:extLst>
          </p:cNvPr>
          <p:cNvSpPr txBox="1"/>
          <p:nvPr/>
        </p:nvSpPr>
        <p:spPr>
          <a:xfrm>
            <a:off x="1917519" y="3031027"/>
            <a:ext cx="7580670" cy="2308324"/>
          </a:xfrm>
          <a:prstGeom prst="rect">
            <a:avLst/>
          </a:prstGeom>
          <a:noFill/>
        </p:spPr>
        <p:txBody>
          <a:bodyPr wrap="square" rtlCol="0">
            <a:spAutoFit/>
          </a:bodyPr>
          <a:lstStyle/>
          <a:p>
            <a:r>
              <a:rPr lang="fr-FR" b="1" dirty="0" err="1">
                <a:solidFill>
                  <a:schemeClr val="accent5"/>
                </a:solidFill>
              </a:rPr>
              <a:t>Needs</a:t>
            </a:r>
            <a:r>
              <a:rPr lang="fr-FR" b="1" dirty="0">
                <a:solidFill>
                  <a:schemeClr val="accent5"/>
                </a:solidFill>
              </a:rPr>
              <a:t> and guidelines for future ES mapping </a:t>
            </a:r>
            <a:r>
              <a:rPr lang="fr-FR" b="1" dirty="0" err="1">
                <a:solidFill>
                  <a:schemeClr val="accent5"/>
                </a:solidFill>
              </a:rPr>
              <a:t>approaches</a:t>
            </a:r>
            <a:endParaRPr lang="fr-FR" b="1" dirty="0">
              <a:solidFill>
                <a:schemeClr val="accent5"/>
              </a:solidFill>
            </a:endParaRPr>
          </a:p>
          <a:p>
            <a:pPr marL="342900" indent="-342900">
              <a:buAutoNum type="arabicPeriod"/>
            </a:pPr>
            <a:r>
              <a:rPr lang="fr-FR" dirty="0" err="1"/>
              <a:t>Define</a:t>
            </a:r>
            <a:r>
              <a:rPr lang="fr-FR" dirty="0"/>
              <a:t> an </a:t>
            </a:r>
            <a:r>
              <a:rPr lang="fr-FR" dirty="0" err="1"/>
              <a:t>indicator</a:t>
            </a:r>
            <a:r>
              <a:rPr lang="fr-FR" dirty="0"/>
              <a:t> system for ES mapping in MSP </a:t>
            </a:r>
            <a:r>
              <a:rPr lang="fr-FR" dirty="0" err="1"/>
              <a:t>context</a:t>
            </a:r>
            <a:endParaRPr lang="fr-FR" dirty="0"/>
          </a:p>
          <a:p>
            <a:pPr marL="342900" indent="-342900">
              <a:buAutoNum type="arabicPeriod"/>
            </a:pPr>
            <a:r>
              <a:rPr lang="en-US" dirty="0"/>
              <a:t>Develop more "scenario" approaches to anticipate future changes</a:t>
            </a:r>
          </a:p>
          <a:p>
            <a:pPr marL="342900" indent="-342900">
              <a:buAutoNum type="arabicPeriod"/>
            </a:pPr>
            <a:r>
              <a:rPr lang="fr-FR" dirty="0"/>
              <a:t>Engage </a:t>
            </a:r>
            <a:r>
              <a:rPr lang="fr-FR" dirty="0" err="1"/>
              <a:t>with</a:t>
            </a:r>
            <a:r>
              <a:rPr lang="fr-FR" dirty="0"/>
              <a:t> local stakeholders </a:t>
            </a:r>
          </a:p>
          <a:p>
            <a:pPr marL="342900" indent="-342900">
              <a:buAutoNum type="arabicPeriod"/>
            </a:pPr>
            <a:r>
              <a:rPr lang="en-US" dirty="0"/>
              <a:t>Ongoing work to integrate knowledge of ecosystems and SE into management policies and maritime planning</a:t>
            </a:r>
          </a:p>
          <a:p>
            <a:pPr marL="342900" indent="-342900">
              <a:buAutoNum type="arabicPeriod"/>
            </a:pPr>
            <a:r>
              <a:rPr lang="en-US" dirty="0"/>
              <a:t>Develop methods for assessing the uncertainty and sensitivity of the ES mapping models</a:t>
            </a:r>
            <a:endParaRPr lang="fr-FR" dirty="0"/>
          </a:p>
        </p:txBody>
      </p:sp>
    </p:spTree>
    <p:extLst>
      <p:ext uri="{BB962C8B-B14F-4D97-AF65-F5344CB8AC3E}">
        <p14:creationId xmlns:p14="http://schemas.microsoft.com/office/powerpoint/2010/main" val="1156636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D225E-0370-47A1-B47A-7F357D5F80DE}"/>
              </a:ext>
            </a:extLst>
          </p:cNvPr>
          <p:cNvSpPr>
            <a:spLocks noGrp="1"/>
          </p:cNvSpPr>
          <p:nvPr>
            <p:ph type="title"/>
          </p:nvPr>
        </p:nvSpPr>
        <p:spPr/>
        <p:txBody>
          <a:bodyPr/>
          <a:lstStyle/>
          <a:p>
            <a:r>
              <a:rPr lang="fr-FR" dirty="0" err="1"/>
              <a:t>Thanks</a:t>
            </a:r>
            <a:r>
              <a:rPr lang="fr-FR" dirty="0"/>
              <a:t> for </a:t>
            </a:r>
            <a:r>
              <a:rPr lang="fr-FR" dirty="0" err="1"/>
              <a:t>your</a:t>
            </a:r>
            <a:r>
              <a:rPr lang="fr-FR" dirty="0"/>
              <a:t> attention! </a:t>
            </a:r>
          </a:p>
        </p:txBody>
      </p:sp>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26</a:t>
            </a:fld>
            <a:endParaRPr lang="fr-FR" dirty="0"/>
          </a:p>
        </p:txBody>
      </p:sp>
      <p:pic>
        <p:nvPicPr>
          <p:cNvPr id="13" name="Image 12">
            <a:extLst>
              <a:ext uri="{FF2B5EF4-FFF2-40B4-BE49-F238E27FC236}">
                <a16:creationId xmlns:a16="http://schemas.microsoft.com/office/drawing/2014/main" id="{EA217FE3-91AF-4075-8290-F1A01E397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858" y="3669058"/>
            <a:ext cx="1802014" cy="1800000"/>
          </a:xfrm>
          <a:prstGeom prst="rect">
            <a:avLst/>
          </a:prstGeom>
        </p:spPr>
      </p:pic>
      <p:pic>
        <p:nvPicPr>
          <p:cNvPr id="5" name="Image 4">
            <a:extLst>
              <a:ext uri="{FF2B5EF4-FFF2-40B4-BE49-F238E27FC236}">
                <a16:creationId xmlns:a16="http://schemas.microsoft.com/office/drawing/2014/main" id="{76F77619-4218-4F16-8ED7-9B2CAC68E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42" y="1639940"/>
            <a:ext cx="1801007" cy="1800000"/>
          </a:xfrm>
          <a:prstGeom prst="rect">
            <a:avLst/>
          </a:prstGeom>
        </p:spPr>
      </p:pic>
      <p:pic>
        <p:nvPicPr>
          <p:cNvPr id="14" name="Image 13">
            <a:extLst>
              <a:ext uri="{FF2B5EF4-FFF2-40B4-BE49-F238E27FC236}">
                <a16:creationId xmlns:a16="http://schemas.microsoft.com/office/drawing/2014/main" id="{02306AAF-9572-4CBB-B529-55034A8E5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642" y="3669058"/>
            <a:ext cx="1801007" cy="1800000"/>
          </a:xfrm>
          <a:prstGeom prst="rect">
            <a:avLst/>
          </a:prstGeom>
        </p:spPr>
      </p:pic>
      <p:pic>
        <p:nvPicPr>
          <p:cNvPr id="16" name="Image 15">
            <a:extLst>
              <a:ext uri="{FF2B5EF4-FFF2-40B4-BE49-F238E27FC236}">
                <a16:creationId xmlns:a16="http://schemas.microsoft.com/office/drawing/2014/main" id="{59D8587F-BDA2-4D5F-9ABE-E19C58D62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865" y="1639940"/>
            <a:ext cx="1801007" cy="1800000"/>
          </a:xfrm>
          <a:prstGeom prst="rect">
            <a:avLst/>
          </a:prstGeom>
        </p:spPr>
      </p:pic>
      <p:sp>
        <p:nvSpPr>
          <p:cNvPr id="3" name="Titre 1">
            <a:extLst>
              <a:ext uri="{FF2B5EF4-FFF2-40B4-BE49-F238E27FC236}">
                <a16:creationId xmlns:a16="http://schemas.microsoft.com/office/drawing/2014/main" id="{F2983B60-178F-6E6D-F48A-C48CE1241166}"/>
              </a:ext>
            </a:extLst>
          </p:cNvPr>
          <p:cNvSpPr txBox="1">
            <a:spLocks/>
          </p:cNvSpPr>
          <p:nvPr/>
        </p:nvSpPr>
        <p:spPr>
          <a:xfrm>
            <a:off x="5202608" y="1255515"/>
            <a:ext cx="1801008" cy="708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FR" dirty="0" err="1"/>
              <a:t>References</a:t>
            </a:r>
            <a:r>
              <a:rPr lang="fr-FR" dirty="0"/>
              <a:t> </a:t>
            </a:r>
          </a:p>
        </p:txBody>
      </p:sp>
      <p:pic>
        <p:nvPicPr>
          <p:cNvPr id="4" name="Image 3" descr="Une image contenant texte, dessin, croquis, clipart&#10;&#10;Description générée automatiquement">
            <a:extLst>
              <a:ext uri="{FF2B5EF4-FFF2-40B4-BE49-F238E27FC236}">
                <a16:creationId xmlns:a16="http://schemas.microsoft.com/office/drawing/2014/main" id="{84911668-21F8-E95B-2F1C-98F9100E17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6" name="ZoneTexte 5">
            <a:extLst>
              <a:ext uri="{FF2B5EF4-FFF2-40B4-BE49-F238E27FC236}">
                <a16:creationId xmlns:a16="http://schemas.microsoft.com/office/drawing/2014/main" id="{13B10B5E-00E2-8653-4523-3C828B719096}"/>
              </a:ext>
            </a:extLst>
          </p:cNvPr>
          <p:cNvSpPr txBox="1"/>
          <p:nvPr/>
        </p:nvSpPr>
        <p:spPr>
          <a:xfrm>
            <a:off x="5202608" y="1772744"/>
            <a:ext cx="6801133"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chemeClr val="bg1">
                    <a:lumMod val="50000"/>
                  </a:schemeClr>
                </a:solidFill>
                <a:effectLst/>
              </a:rPr>
              <a:t>Baulaz et al. 2023. </a:t>
            </a:r>
            <a:r>
              <a:rPr lang="en-US" sz="1400" dirty="0">
                <a:effectLst/>
              </a:rPr>
              <a:t>An integrated conceptual model to characterize the effects of offshore wind farms on ecosystem services. </a:t>
            </a:r>
          </a:p>
          <a:p>
            <a:pPr marL="285750" indent="-285750">
              <a:buFont typeface="Arial" panose="020B0604020202020204" pitchFamily="34" charset="0"/>
              <a:buChar char="•"/>
            </a:pPr>
            <a:r>
              <a:rPr lang="en-US" sz="1400" b="1" dirty="0">
                <a:solidFill>
                  <a:schemeClr val="bg1">
                    <a:lumMod val="50000"/>
                  </a:schemeClr>
                </a:solidFill>
                <a:effectLst/>
              </a:rPr>
              <a:t>Burkhard &amp; </a:t>
            </a:r>
            <a:r>
              <a:rPr lang="en-US" sz="1400" b="1" dirty="0" err="1">
                <a:solidFill>
                  <a:schemeClr val="bg1">
                    <a:lumMod val="50000"/>
                  </a:schemeClr>
                </a:solidFill>
                <a:effectLst/>
              </a:rPr>
              <a:t>Maes</a:t>
            </a:r>
            <a:r>
              <a:rPr lang="en-US" sz="1400" b="1" dirty="0">
                <a:solidFill>
                  <a:schemeClr val="bg1">
                    <a:lumMod val="50000"/>
                  </a:schemeClr>
                </a:solidFill>
                <a:effectLst/>
              </a:rPr>
              <a:t> 2017. </a:t>
            </a:r>
            <a:r>
              <a:rPr lang="en-US" sz="1400" dirty="0">
                <a:effectLst/>
              </a:rPr>
              <a:t>Mapping Ecosystem Services. </a:t>
            </a:r>
          </a:p>
          <a:p>
            <a:pPr marL="285750" indent="-285750">
              <a:buFont typeface="Arial" panose="020B0604020202020204" pitchFamily="34" charset="0"/>
              <a:buChar char="•"/>
            </a:pPr>
            <a:r>
              <a:rPr lang="en-US" sz="1400" b="1" dirty="0">
                <a:solidFill>
                  <a:schemeClr val="bg1">
                    <a:lumMod val="50000"/>
                  </a:schemeClr>
                </a:solidFill>
                <a:effectLst/>
              </a:rPr>
              <a:t>Costanza 2008</a:t>
            </a:r>
            <a:r>
              <a:rPr lang="en-US" sz="1400" dirty="0">
                <a:effectLst/>
              </a:rPr>
              <a:t>. Ecosystem services: Multiple classification systems are needed. </a:t>
            </a:r>
          </a:p>
          <a:p>
            <a:pPr marL="285750" indent="-285750">
              <a:buFont typeface="Arial" panose="020B0604020202020204" pitchFamily="34" charset="0"/>
              <a:buChar char="•"/>
            </a:pPr>
            <a:r>
              <a:rPr lang="en-US" sz="1400" b="1" dirty="0">
                <a:solidFill>
                  <a:schemeClr val="bg1">
                    <a:lumMod val="50000"/>
                  </a:schemeClr>
                </a:solidFill>
                <a:effectLst/>
              </a:rPr>
              <a:t>Fisher et al. 2009. </a:t>
            </a:r>
            <a:r>
              <a:rPr lang="en-US" sz="1400" dirty="0">
                <a:effectLst/>
              </a:rPr>
              <a:t>Defining and classifying ecosystem services for decision making.</a:t>
            </a:r>
            <a:endParaRPr lang="fr-FR" sz="1400" dirty="0">
              <a:effectLst/>
            </a:endParaRPr>
          </a:p>
          <a:p>
            <a:pPr marL="285750" indent="-285750">
              <a:buFont typeface="Arial" panose="020B0604020202020204" pitchFamily="34" charset="0"/>
              <a:buChar char="•"/>
            </a:pPr>
            <a:endParaRPr lang="en-US" sz="1400" dirty="0">
              <a:effectLst/>
            </a:endParaRPr>
          </a:p>
        </p:txBody>
      </p:sp>
      <p:sp>
        <p:nvSpPr>
          <p:cNvPr id="7" name="ZoneTexte 6">
            <a:extLst>
              <a:ext uri="{FF2B5EF4-FFF2-40B4-BE49-F238E27FC236}">
                <a16:creationId xmlns:a16="http://schemas.microsoft.com/office/drawing/2014/main" id="{283BF80F-FC73-BD0E-FF58-CF1250B465EF}"/>
              </a:ext>
            </a:extLst>
          </p:cNvPr>
          <p:cNvSpPr txBox="1"/>
          <p:nvPr/>
        </p:nvSpPr>
        <p:spPr>
          <a:xfrm>
            <a:off x="7003616" y="4606766"/>
            <a:ext cx="4742329" cy="369332"/>
          </a:xfrm>
          <a:prstGeom prst="rect">
            <a:avLst/>
          </a:prstGeom>
          <a:noFill/>
        </p:spPr>
        <p:txBody>
          <a:bodyPr wrap="square" rtlCol="0">
            <a:spAutoFit/>
          </a:bodyPr>
          <a:lstStyle/>
          <a:p>
            <a:r>
              <a:rPr lang="fr-FR" i="1" u="sng" dirty="0">
                <a:solidFill>
                  <a:schemeClr val="accent3"/>
                </a:solidFill>
              </a:rPr>
              <a:t>Yoann.baulaz@france-energies-marines.org</a:t>
            </a:r>
          </a:p>
        </p:txBody>
      </p:sp>
    </p:spTree>
    <p:extLst>
      <p:ext uri="{BB962C8B-B14F-4D97-AF65-F5344CB8AC3E}">
        <p14:creationId xmlns:p14="http://schemas.microsoft.com/office/powerpoint/2010/main" val="3995346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D225E-0370-47A1-B47A-7F357D5F80DE}"/>
              </a:ext>
            </a:extLst>
          </p:cNvPr>
          <p:cNvSpPr>
            <a:spLocks noGrp="1"/>
          </p:cNvSpPr>
          <p:nvPr>
            <p:ph type="title"/>
          </p:nvPr>
        </p:nvSpPr>
        <p:spPr/>
        <p:txBody>
          <a:bodyPr>
            <a:normAutofit/>
          </a:bodyPr>
          <a:lstStyle/>
          <a:p>
            <a:r>
              <a:rPr lang="fr-FR" dirty="0" err="1"/>
              <a:t>Appendixes</a:t>
            </a:r>
            <a:endParaRPr lang="fr-FR" dirty="0"/>
          </a:p>
        </p:txBody>
      </p:sp>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27</a:t>
            </a:fld>
            <a:endParaRPr lang="fr-FR" dirty="0"/>
          </a:p>
        </p:txBody>
      </p:sp>
      <p:pic>
        <p:nvPicPr>
          <p:cNvPr id="3" name="Image 2" descr="Une image contenant texte, dessin, croquis, clipart&#10;&#10;Description générée automatiquement">
            <a:extLst>
              <a:ext uri="{FF2B5EF4-FFF2-40B4-BE49-F238E27FC236}">
                <a16:creationId xmlns:a16="http://schemas.microsoft.com/office/drawing/2014/main" id="{5E1E6BF6-333D-9C11-CB55-420214976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5" name="Image 4">
            <a:extLst>
              <a:ext uri="{FF2B5EF4-FFF2-40B4-BE49-F238E27FC236}">
                <a16:creationId xmlns:a16="http://schemas.microsoft.com/office/drawing/2014/main" id="{C0D72BFC-0F1D-6914-B831-CE3AD8B77309}"/>
              </a:ext>
            </a:extLst>
          </p:cNvPr>
          <p:cNvPicPr>
            <a:picLocks noChangeAspect="1"/>
          </p:cNvPicPr>
          <p:nvPr/>
        </p:nvPicPr>
        <p:blipFill>
          <a:blip r:embed="rId4"/>
          <a:stretch>
            <a:fillRect/>
          </a:stretch>
        </p:blipFill>
        <p:spPr>
          <a:xfrm>
            <a:off x="1" y="1217548"/>
            <a:ext cx="8044980" cy="4628231"/>
          </a:xfrm>
          <a:prstGeom prst="rect">
            <a:avLst/>
          </a:prstGeom>
        </p:spPr>
      </p:pic>
      <p:sp>
        <p:nvSpPr>
          <p:cNvPr id="6" name="ZoneTexte 5">
            <a:extLst>
              <a:ext uri="{FF2B5EF4-FFF2-40B4-BE49-F238E27FC236}">
                <a16:creationId xmlns:a16="http://schemas.microsoft.com/office/drawing/2014/main" id="{B793D30A-10CC-5E6E-A6CB-C4713D43572B}"/>
              </a:ext>
            </a:extLst>
          </p:cNvPr>
          <p:cNvSpPr txBox="1"/>
          <p:nvPr/>
        </p:nvSpPr>
        <p:spPr>
          <a:xfrm>
            <a:off x="6579975" y="5877065"/>
            <a:ext cx="1465006" cy="276999"/>
          </a:xfrm>
          <a:prstGeom prst="rect">
            <a:avLst/>
          </a:prstGeom>
          <a:noFill/>
        </p:spPr>
        <p:txBody>
          <a:bodyPr wrap="square" rtlCol="0">
            <a:spAutoFit/>
          </a:bodyPr>
          <a:lstStyle/>
          <a:p>
            <a:r>
              <a:rPr lang="fr-FR" sz="1200" i="1" dirty="0" err="1">
                <a:solidFill>
                  <a:schemeClr val="bg1">
                    <a:lumMod val="65000"/>
                  </a:schemeClr>
                </a:solidFill>
              </a:rPr>
              <a:t>Lavorel</a:t>
            </a:r>
            <a:r>
              <a:rPr lang="fr-FR" sz="1200" i="1" dirty="0">
                <a:solidFill>
                  <a:schemeClr val="bg1">
                    <a:lumMod val="65000"/>
                  </a:schemeClr>
                </a:solidFill>
              </a:rPr>
              <a:t> et al. 2017</a:t>
            </a:r>
          </a:p>
        </p:txBody>
      </p:sp>
      <p:sp>
        <p:nvSpPr>
          <p:cNvPr id="11" name="ZoneTexte 10">
            <a:extLst>
              <a:ext uri="{FF2B5EF4-FFF2-40B4-BE49-F238E27FC236}">
                <a16:creationId xmlns:a16="http://schemas.microsoft.com/office/drawing/2014/main" id="{6EE2F501-98E2-3FF7-B36F-14E0D5C46609}"/>
              </a:ext>
            </a:extLst>
          </p:cNvPr>
          <p:cNvSpPr txBox="1"/>
          <p:nvPr/>
        </p:nvSpPr>
        <p:spPr>
          <a:xfrm>
            <a:off x="8215017" y="1374969"/>
            <a:ext cx="3834817" cy="4832092"/>
          </a:xfrm>
          <a:prstGeom prst="rect">
            <a:avLst/>
          </a:prstGeom>
          <a:noFill/>
        </p:spPr>
        <p:txBody>
          <a:bodyPr wrap="square" rtlCol="0">
            <a:spAutoFit/>
          </a:bodyPr>
          <a:lstStyle/>
          <a:p>
            <a:r>
              <a:rPr lang="fr-FR" sz="1400" dirty="0"/>
              <a:t>Local </a:t>
            </a:r>
            <a:r>
              <a:rPr lang="fr-FR" sz="1400" dirty="0" err="1"/>
              <a:t>examples</a:t>
            </a:r>
            <a:endParaRPr lang="fr-FR" sz="1400" dirty="0"/>
          </a:p>
          <a:p>
            <a:r>
              <a:rPr lang="fr-FR" sz="1400" dirty="0"/>
              <a:t>Proxy-</a:t>
            </a:r>
            <a:r>
              <a:rPr lang="fr-FR" sz="1400" dirty="0" err="1"/>
              <a:t>based</a:t>
            </a:r>
            <a:r>
              <a:rPr lang="fr-FR" sz="1400" dirty="0"/>
              <a:t> model : </a:t>
            </a:r>
          </a:p>
          <a:p>
            <a:r>
              <a:rPr lang="fr-FR" sz="1400" i="1" dirty="0">
                <a:solidFill>
                  <a:schemeClr val="bg1">
                    <a:lumMod val="50000"/>
                  </a:schemeClr>
                </a:solidFill>
                <a:effectLst/>
              </a:rPr>
              <a:t>- Cabral et al. 2015 Marine habitats </a:t>
            </a:r>
            <a:r>
              <a:rPr lang="fr-FR" sz="1400" i="1" dirty="0" err="1">
                <a:solidFill>
                  <a:schemeClr val="bg1">
                    <a:lumMod val="50000"/>
                  </a:schemeClr>
                </a:solidFill>
                <a:effectLst/>
              </a:rPr>
              <a:t>ecosystem</a:t>
            </a:r>
            <a:r>
              <a:rPr lang="fr-FR" sz="1400" i="1" dirty="0">
                <a:solidFill>
                  <a:schemeClr val="bg1">
                    <a:lumMod val="50000"/>
                  </a:schemeClr>
                </a:solidFill>
                <a:effectLst/>
              </a:rPr>
              <a:t> service </a:t>
            </a:r>
            <a:r>
              <a:rPr lang="fr-FR" sz="1400" i="1" dirty="0" err="1">
                <a:solidFill>
                  <a:schemeClr val="bg1">
                    <a:lumMod val="50000"/>
                  </a:schemeClr>
                </a:solidFill>
                <a:effectLst/>
              </a:rPr>
              <a:t>potential</a:t>
            </a:r>
            <a:r>
              <a:rPr lang="fr-FR" sz="1400" i="1" dirty="0">
                <a:solidFill>
                  <a:schemeClr val="bg1">
                    <a:lumMod val="50000"/>
                  </a:schemeClr>
                </a:solidFill>
                <a:effectLst/>
              </a:rPr>
              <a:t>: A </a:t>
            </a:r>
            <a:r>
              <a:rPr lang="fr-FR" sz="1400" i="1" dirty="0" err="1">
                <a:solidFill>
                  <a:schemeClr val="bg1">
                    <a:lumMod val="50000"/>
                  </a:schemeClr>
                </a:solidFill>
                <a:effectLst/>
              </a:rPr>
              <a:t>vulnerability</a:t>
            </a:r>
            <a:r>
              <a:rPr lang="fr-FR" sz="1400" i="1" dirty="0">
                <a:solidFill>
                  <a:schemeClr val="bg1">
                    <a:lumMod val="50000"/>
                  </a:schemeClr>
                </a:solidFill>
                <a:effectLst/>
              </a:rPr>
              <a:t> </a:t>
            </a:r>
            <a:r>
              <a:rPr lang="fr-FR" sz="1400" i="1" dirty="0" err="1">
                <a:solidFill>
                  <a:schemeClr val="bg1">
                    <a:lumMod val="50000"/>
                  </a:schemeClr>
                </a:solidFill>
                <a:effectLst/>
              </a:rPr>
              <a:t>approach</a:t>
            </a:r>
            <a:r>
              <a:rPr lang="fr-FR" sz="1400" i="1" dirty="0">
                <a:solidFill>
                  <a:schemeClr val="bg1">
                    <a:lumMod val="50000"/>
                  </a:schemeClr>
                </a:solidFill>
                <a:effectLst/>
              </a:rPr>
              <a:t> in the Normand-Breton (Saint Malo) Gulf, France</a:t>
            </a:r>
            <a:endParaRPr lang="fr-FR" sz="1400" dirty="0">
              <a:effectLst/>
            </a:endParaRPr>
          </a:p>
          <a:p>
            <a:pPr>
              <a:spcBef>
                <a:spcPts val="0"/>
              </a:spcBef>
              <a:spcAft>
                <a:spcPts val="0"/>
              </a:spcAft>
            </a:pPr>
            <a:r>
              <a:rPr lang="fr-FR" sz="1400" i="1" dirty="0">
                <a:solidFill>
                  <a:schemeClr val="bg1">
                    <a:lumMod val="50000"/>
                  </a:schemeClr>
                </a:solidFill>
              </a:rPr>
              <a:t>- Pecquet et al. 2022. </a:t>
            </a:r>
            <a:r>
              <a:rPr lang="fr-FR" sz="1400" i="1" dirty="0" err="1">
                <a:solidFill>
                  <a:schemeClr val="bg1">
                    <a:lumMod val="50000"/>
                  </a:schemeClr>
                </a:solidFill>
              </a:rPr>
              <a:t>Combining</a:t>
            </a:r>
            <a:r>
              <a:rPr lang="fr-FR" sz="1400" i="1" dirty="0">
                <a:solidFill>
                  <a:schemeClr val="bg1">
                    <a:lumMod val="50000"/>
                  </a:schemeClr>
                </a:solidFill>
              </a:rPr>
              <a:t> </a:t>
            </a:r>
            <a:r>
              <a:rPr lang="fr-FR" sz="1400" i="1" dirty="0" err="1">
                <a:solidFill>
                  <a:schemeClr val="bg1">
                    <a:lumMod val="50000"/>
                  </a:schemeClr>
                </a:solidFill>
              </a:rPr>
              <a:t>Ecological</a:t>
            </a:r>
            <a:r>
              <a:rPr lang="fr-FR" sz="1400" i="1" dirty="0">
                <a:solidFill>
                  <a:schemeClr val="bg1">
                    <a:lumMod val="50000"/>
                  </a:schemeClr>
                </a:solidFill>
              </a:rPr>
              <a:t> Niche </a:t>
            </a:r>
            <a:r>
              <a:rPr lang="fr-FR" sz="1400" i="1" dirty="0" err="1">
                <a:solidFill>
                  <a:schemeClr val="bg1">
                    <a:lumMod val="50000"/>
                  </a:schemeClr>
                </a:solidFill>
              </a:rPr>
              <a:t>Models</a:t>
            </a:r>
            <a:r>
              <a:rPr lang="fr-FR" sz="1400" i="1" dirty="0">
                <a:solidFill>
                  <a:schemeClr val="bg1">
                    <a:lumMod val="50000"/>
                  </a:schemeClr>
                </a:solidFill>
              </a:rPr>
              <a:t> and </a:t>
            </a:r>
            <a:r>
              <a:rPr lang="fr-FR" sz="1400" i="1" dirty="0" err="1">
                <a:solidFill>
                  <a:schemeClr val="bg1">
                    <a:lumMod val="50000"/>
                  </a:schemeClr>
                </a:solidFill>
              </a:rPr>
              <a:t>ecosystem</a:t>
            </a:r>
            <a:r>
              <a:rPr lang="fr-FR" sz="1400" i="1" dirty="0">
                <a:solidFill>
                  <a:schemeClr val="bg1">
                    <a:lumMod val="50000"/>
                  </a:schemeClr>
                </a:solidFill>
              </a:rPr>
              <a:t> services </a:t>
            </a:r>
            <a:r>
              <a:rPr lang="fr-FR" sz="1400" i="1" dirty="0" err="1">
                <a:solidFill>
                  <a:schemeClr val="bg1">
                    <a:lumMod val="50000"/>
                  </a:schemeClr>
                </a:solidFill>
              </a:rPr>
              <a:t>indicators</a:t>
            </a:r>
            <a:r>
              <a:rPr lang="fr-FR" sz="1400" i="1" dirty="0">
                <a:solidFill>
                  <a:schemeClr val="bg1">
                    <a:lumMod val="50000"/>
                  </a:schemeClr>
                </a:solidFill>
              </a:rPr>
              <a:t> to </a:t>
            </a:r>
            <a:r>
              <a:rPr lang="fr-FR" sz="1400" i="1" dirty="0" err="1">
                <a:solidFill>
                  <a:schemeClr val="bg1">
                    <a:lumMod val="50000"/>
                  </a:schemeClr>
                </a:solidFill>
              </a:rPr>
              <a:t>assess</a:t>
            </a:r>
            <a:r>
              <a:rPr lang="fr-FR" sz="1400" i="1" dirty="0">
                <a:solidFill>
                  <a:schemeClr val="bg1">
                    <a:lumMod val="50000"/>
                  </a:schemeClr>
                </a:solidFill>
              </a:rPr>
              <a:t> impacts of </a:t>
            </a:r>
            <a:r>
              <a:rPr lang="fr-FR" sz="1400" i="1" dirty="0" err="1">
                <a:solidFill>
                  <a:schemeClr val="bg1">
                    <a:lumMod val="50000"/>
                  </a:schemeClr>
                </a:solidFill>
              </a:rPr>
              <a:t>climate</a:t>
            </a:r>
            <a:r>
              <a:rPr lang="fr-FR" sz="1400" i="1" dirty="0">
                <a:solidFill>
                  <a:schemeClr val="bg1">
                    <a:lumMod val="50000"/>
                  </a:schemeClr>
                </a:solidFill>
              </a:rPr>
              <a:t> change on kelp: application to French </a:t>
            </a:r>
            <a:r>
              <a:rPr lang="fr-FR" sz="1400" i="1" dirty="0" err="1">
                <a:solidFill>
                  <a:schemeClr val="bg1">
                    <a:lumMod val="50000"/>
                  </a:schemeClr>
                </a:solidFill>
              </a:rPr>
              <a:t>coasts</a:t>
            </a:r>
            <a:r>
              <a:rPr lang="fr-FR" sz="1400" i="1" dirty="0">
                <a:solidFill>
                  <a:schemeClr val="bg1">
                    <a:lumMod val="50000"/>
                  </a:schemeClr>
                </a:solidFill>
              </a:rPr>
              <a:t>. </a:t>
            </a:r>
          </a:p>
          <a:p>
            <a:r>
              <a:rPr lang="fr-FR" sz="1400" dirty="0" err="1"/>
              <a:t>Phenomenological</a:t>
            </a:r>
            <a:r>
              <a:rPr lang="fr-FR" sz="1400" dirty="0"/>
              <a:t> : </a:t>
            </a:r>
          </a:p>
          <a:p>
            <a:pPr>
              <a:spcBef>
                <a:spcPts val="0"/>
              </a:spcBef>
              <a:spcAft>
                <a:spcPts val="0"/>
              </a:spcAft>
            </a:pPr>
            <a:r>
              <a:rPr lang="fr-FR" sz="1400" i="1" dirty="0">
                <a:solidFill>
                  <a:schemeClr val="bg1">
                    <a:lumMod val="50000"/>
                  </a:schemeClr>
                </a:solidFill>
              </a:rPr>
              <a:t>Vanhoutte-</a:t>
            </a:r>
            <a:r>
              <a:rPr lang="fr-FR" sz="1400" i="1" dirty="0" err="1">
                <a:solidFill>
                  <a:schemeClr val="bg1">
                    <a:lumMod val="50000"/>
                  </a:schemeClr>
                </a:solidFill>
              </a:rPr>
              <a:t>brunier</a:t>
            </a:r>
            <a:r>
              <a:rPr lang="fr-FR" sz="1400" i="1" dirty="0">
                <a:solidFill>
                  <a:schemeClr val="bg1">
                    <a:lumMod val="50000"/>
                  </a:schemeClr>
                </a:solidFill>
              </a:rPr>
              <a:t> et al. 2016 Évaluation des services écosystémiques du champ de laminaires de l ’ archipel de Molène</a:t>
            </a:r>
          </a:p>
          <a:p>
            <a:pPr>
              <a:spcBef>
                <a:spcPts val="0"/>
              </a:spcBef>
              <a:spcAft>
                <a:spcPts val="0"/>
              </a:spcAft>
            </a:pPr>
            <a:r>
              <a:rPr lang="fr-FR" sz="1400" dirty="0"/>
              <a:t>Full-process-</a:t>
            </a:r>
            <a:r>
              <a:rPr lang="fr-FR" sz="1400" dirty="0" err="1"/>
              <a:t>based</a:t>
            </a:r>
            <a:endParaRPr lang="fr-FR" sz="1400" dirty="0">
              <a:effectLst/>
            </a:endParaRPr>
          </a:p>
          <a:p>
            <a:pPr>
              <a:spcBef>
                <a:spcPts val="0"/>
              </a:spcBef>
              <a:spcAft>
                <a:spcPts val="0"/>
              </a:spcAft>
            </a:pPr>
            <a:r>
              <a:rPr lang="fr-FR" sz="1400" i="1" dirty="0" err="1">
                <a:solidFill>
                  <a:schemeClr val="bg1">
                    <a:lumMod val="50000"/>
                  </a:schemeClr>
                </a:solidFill>
              </a:rPr>
              <a:t>Lavialle</a:t>
            </a:r>
            <a:r>
              <a:rPr lang="fr-FR" sz="1400" i="1" dirty="0">
                <a:solidFill>
                  <a:schemeClr val="bg1">
                    <a:lumMod val="50000"/>
                  </a:schemeClr>
                </a:solidFill>
              </a:rPr>
              <a:t> G et al. 2023 Mapping marine </a:t>
            </a:r>
            <a:r>
              <a:rPr lang="fr-FR" sz="1400" i="1" dirty="0" err="1">
                <a:solidFill>
                  <a:schemeClr val="bg1">
                    <a:lumMod val="50000"/>
                  </a:schemeClr>
                </a:solidFill>
              </a:rPr>
              <a:t>ecosystem</a:t>
            </a:r>
            <a:r>
              <a:rPr lang="fr-FR" sz="1400" i="1" dirty="0">
                <a:solidFill>
                  <a:schemeClr val="bg1">
                    <a:lumMod val="50000"/>
                  </a:schemeClr>
                </a:solidFill>
              </a:rPr>
              <a:t> services in a </a:t>
            </a:r>
            <a:r>
              <a:rPr lang="fr-FR" sz="1400" i="1" dirty="0" err="1">
                <a:solidFill>
                  <a:schemeClr val="bg1">
                    <a:lumMod val="50000"/>
                  </a:schemeClr>
                </a:solidFill>
              </a:rPr>
              <a:t>multifunctional</a:t>
            </a:r>
            <a:r>
              <a:rPr lang="fr-FR" sz="1400" i="1" dirty="0">
                <a:solidFill>
                  <a:schemeClr val="bg1">
                    <a:lumMod val="50000"/>
                  </a:schemeClr>
                </a:solidFill>
              </a:rPr>
              <a:t> </a:t>
            </a:r>
            <a:r>
              <a:rPr lang="fr-FR" sz="1400" i="1" dirty="0" err="1">
                <a:solidFill>
                  <a:schemeClr val="bg1">
                    <a:lumMod val="50000"/>
                  </a:schemeClr>
                </a:solidFill>
              </a:rPr>
              <a:t>seascape</a:t>
            </a:r>
            <a:r>
              <a:rPr lang="fr-FR" sz="1400" i="1" dirty="0">
                <a:solidFill>
                  <a:schemeClr val="bg1">
                    <a:lumMod val="50000"/>
                  </a:schemeClr>
                </a:solidFill>
              </a:rPr>
              <a:t>: the case of Grande Vasière (Bay of </a:t>
            </a:r>
            <a:r>
              <a:rPr lang="fr-FR" sz="1400" i="1" dirty="0" err="1">
                <a:solidFill>
                  <a:schemeClr val="bg1">
                    <a:lumMod val="50000"/>
                  </a:schemeClr>
                </a:solidFill>
              </a:rPr>
              <a:t>Biscay</a:t>
            </a:r>
            <a:r>
              <a:rPr lang="fr-FR" sz="1400" i="1" dirty="0">
                <a:solidFill>
                  <a:schemeClr val="bg1">
                    <a:lumMod val="50000"/>
                  </a:schemeClr>
                </a:solidFill>
              </a:rPr>
              <a:t>). </a:t>
            </a:r>
          </a:p>
          <a:p>
            <a:pPr>
              <a:spcBef>
                <a:spcPts val="0"/>
              </a:spcBef>
              <a:spcAft>
                <a:spcPts val="0"/>
              </a:spcAft>
            </a:pPr>
            <a:r>
              <a:rPr lang="fr-FR" sz="1400" i="1" dirty="0">
                <a:solidFill>
                  <a:schemeClr val="bg1">
                    <a:lumMod val="50000"/>
                  </a:schemeClr>
                </a:solidFill>
              </a:rPr>
              <a:t>Trait-</a:t>
            </a:r>
            <a:r>
              <a:rPr lang="fr-FR" sz="1400" i="1" dirty="0" err="1">
                <a:solidFill>
                  <a:schemeClr val="bg1">
                    <a:lumMod val="50000"/>
                  </a:schemeClr>
                </a:solidFill>
              </a:rPr>
              <a:t>based</a:t>
            </a:r>
            <a:endParaRPr lang="fr-FR" sz="1400" i="1" dirty="0">
              <a:solidFill>
                <a:schemeClr val="bg1">
                  <a:lumMod val="50000"/>
                </a:schemeClr>
              </a:solidFill>
            </a:endParaRPr>
          </a:p>
          <a:p>
            <a:pPr>
              <a:spcBef>
                <a:spcPts val="0"/>
              </a:spcBef>
              <a:spcAft>
                <a:spcPts val="0"/>
              </a:spcAft>
            </a:pPr>
            <a:endParaRPr lang="fr-FR" sz="1400" i="1" dirty="0">
              <a:solidFill>
                <a:schemeClr val="bg1">
                  <a:lumMod val="50000"/>
                </a:schemeClr>
              </a:solidFill>
            </a:endParaRPr>
          </a:p>
          <a:p>
            <a:pPr>
              <a:spcBef>
                <a:spcPts val="0"/>
              </a:spcBef>
              <a:spcAft>
                <a:spcPts val="0"/>
              </a:spcAft>
            </a:pPr>
            <a:r>
              <a:rPr lang="fr-FR" sz="1400" dirty="0"/>
              <a:t>Work in </a:t>
            </a:r>
            <a:r>
              <a:rPr lang="fr-FR" sz="1400" dirty="0" err="1"/>
              <a:t>progress</a:t>
            </a:r>
            <a:r>
              <a:rPr lang="fr-FR" sz="1400" dirty="0"/>
              <a:t> </a:t>
            </a:r>
            <a:r>
              <a:rPr lang="fr-FR" sz="1400" dirty="0" err="1"/>
              <a:t>related</a:t>
            </a:r>
            <a:r>
              <a:rPr lang="fr-FR" sz="1400" dirty="0"/>
              <a:t> </a:t>
            </a:r>
            <a:r>
              <a:rPr lang="fr-FR" sz="1400" dirty="0" err="1"/>
              <a:t>with</a:t>
            </a:r>
            <a:r>
              <a:rPr lang="fr-FR" sz="1400" dirty="0"/>
              <a:t> OWF </a:t>
            </a:r>
          </a:p>
          <a:p>
            <a:pPr>
              <a:spcBef>
                <a:spcPts val="0"/>
              </a:spcBef>
              <a:spcAft>
                <a:spcPts val="0"/>
              </a:spcAft>
            </a:pPr>
            <a:r>
              <a:rPr lang="fr-FR" sz="1400" dirty="0"/>
              <a:t>- </a:t>
            </a:r>
            <a:r>
              <a:rPr lang="fr-FR" sz="1400" dirty="0" err="1"/>
              <a:t>Phenomenological</a:t>
            </a:r>
            <a:r>
              <a:rPr lang="fr-FR" sz="1400" dirty="0"/>
              <a:t> model</a:t>
            </a:r>
          </a:p>
          <a:p>
            <a:pPr>
              <a:spcBef>
                <a:spcPts val="0"/>
              </a:spcBef>
              <a:spcAft>
                <a:spcPts val="0"/>
              </a:spcAft>
            </a:pPr>
            <a:r>
              <a:rPr lang="fr-FR" sz="1400" dirty="0"/>
              <a:t>- </a:t>
            </a:r>
            <a:r>
              <a:rPr lang="fr-FR" sz="1400" dirty="0" err="1"/>
              <a:t>Macroecological</a:t>
            </a:r>
            <a:r>
              <a:rPr lang="fr-FR" sz="1400" dirty="0"/>
              <a:t> model (collision impacts)</a:t>
            </a:r>
          </a:p>
        </p:txBody>
      </p:sp>
    </p:spTree>
    <p:extLst>
      <p:ext uri="{BB962C8B-B14F-4D97-AF65-F5344CB8AC3E}">
        <p14:creationId xmlns:p14="http://schemas.microsoft.com/office/powerpoint/2010/main" val="386251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3</a:t>
            </a:fld>
            <a:endParaRPr lang="fr-FR" dirty="0"/>
          </a:p>
        </p:txBody>
      </p:sp>
      <p:pic>
        <p:nvPicPr>
          <p:cNvPr id="6" name="Image 5" descr="Une image contenant texte, dessin, croquis, clipart&#10;&#10;Description générée automatiquement">
            <a:extLst>
              <a:ext uri="{FF2B5EF4-FFF2-40B4-BE49-F238E27FC236}">
                <a16:creationId xmlns:a16="http://schemas.microsoft.com/office/drawing/2014/main" id="{4C616733-82C3-A30E-7C4C-E02946943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pic>
        <p:nvPicPr>
          <p:cNvPr id="15" name="Image 14">
            <a:extLst>
              <a:ext uri="{FF2B5EF4-FFF2-40B4-BE49-F238E27FC236}">
                <a16:creationId xmlns:a16="http://schemas.microsoft.com/office/drawing/2014/main" id="{0779EA9F-05BC-BE22-3171-D05A102EE1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175" y="1160746"/>
            <a:ext cx="11993649" cy="5039428"/>
          </a:xfrm>
          <a:prstGeom prst="rect">
            <a:avLst/>
          </a:prstGeom>
        </p:spPr>
      </p:pic>
      <p:sp>
        <p:nvSpPr>
          <p:cNvPr id="5" name="Titre 1">
            <a:extLst>
              <a:ext uri="{FF2B5EF4-FFF2-40B4-BE49-F238E27FC236}">
                <a16:creationId xmlns:a16="http://schemas.microsoft.com/office/drawing/2014/main" id="{6CC08FDF-FCB5-9A79-1C01-830D412D11E4}"/>
              </a:ext>
            </a:extLst>
          </p:cNvPr>
          <p:cNvSpPr>
            <a:spLocks noGrp="1"/>
          </p:cNvSpPr>
          <p:nvPr>
            <p:ph type="title"/>
          </p:nvPr>
        </p:nvSpPr>
        <p:spPr>
          <a:xfrm>
            <a:off x="349129" y="368223"/>
            <a:ext cx="8755980" cy="708537"/>
          </a:xfrm>
        </p:spPr>
        <p:txBody>
          <a:bodyPr>
            <a:normAutofit/>
          </a:bodyPr>
          <a:lstStyle/>
          <a:p>
            <a:r>
              <a:rPr lang="fr-FR" dirty="0" err="1"/>
              <a:t>Context</a:t>
            </a:r>
            <a:r>
              <a:rPr lang="fr-FR" dirty="0"/>
              <a:t>: </a:t>
            </a:r>
            <a:r>
              <a:rPr lang="fr-FR" dirty="0" err="1"/>
              <a:t>estimated</a:t>
            </a:r>
            <a:r>
              <a:rPr lang="fr-FR" dirty="0"/>
              <a:t> impacts of OWF on ES</a:t>
            </a:r>
          </a:p>
        </p:txBody>
      </p:sp>
    </p:spTree>
    <p:extLst>
      <p:ext uri="{BB962C8B-B14F-4D97-AF65-F5344CB8AC3E}">
        <p14:creationId xmlns:p14="http://schemas.microsoft.com/office/powerpoint/2010/main" val="32350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4</a:t>
            </a:fld>
            <a:endParaRPr lang="fr-FR" dirty="0"/>
          </a:p>
        </p:txBody>
      </p:sp>
      <p:pic>
        <p:nvPicPr>
          <p:cNvPr id="3" name="Image 2" descr="Une image contenant texte, dessin, croquis, clipart&#10;&#10;Description générée automatiquement">
            <a:extLst>
              <a:ext uri="{FF2B5EF4-FFF2-40B4-BE49-F238E27FC236}">
                <a16:creationId xmlns:a16="http://schemas.microsoft.com/office/drawing/2014/main" id="{CB724F07-A395-24EB-50BA-3A21754F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7" name="Titre 1">
            <a:extLst>
              <a:ext uri="{FF2B5EF4-FFF2-40B4-BE49-F238E27FC236}">
                <a16:creationId xmlns:a16="http://schemas.microsoft.com/office/drawing/2014/main" id="{86612BB1-4B1C-E76F-4895-5856CC480F38}"/>
              </a:ext>
            </a:extLst>
          </p:cNvPr>
          <p:cNvSpPr>
            <a:spLocks noGrp="1"/>
          </p:cNvSpPr>
          <p:nvPr>
            <p:ph type="title"/>
          </p:nvPr>
        </p:nvSpPr>
        <p:spPr>
          <a:xfrm>
            <a:off x="349129" y="368223"/>
            <a:ext cx="8755980" cy="708537"/>
          </a:xfrm>
        </p:spPr>
        <p:txBody>
          <a:bodyPr>
            <a:normAutofit/>
          </a:bodyPr>
          <a:lstStyle/>
          <a:p>
            <a:r>
              <a:rPr lang="fr-FR" dirty="0" err="1"/>
              <a:t>Context</a:t>
            </a:r>
            <a:r>
              <a:rPr lang="fr-FR" dirty="0"/>
              <a:t>: </a:t>
            </a:r>
            <a:r>
              <a:rPr lang="fr-FR" dirty="0" err="1"/>
              <a:t>estimated</a:t>
            </a:r>
            <a:r>
              <a:rPr lang="fr-FR" dirty="0"/>
              <a:t> impacts of OWF on ES</a:t>
            </a:r>
          </a:p>
        </p:txBody>
      </p:sp>
      <p:pic>
        <p:nvPicPr>
          <p:cNvPr id="11" name="Image 10">
            <a:extLst>
              <a:ext uri="{FF2B5EF4-FFF2-40B4-BE49-F238E27FC236}">
                <a16:creationId xmlns:a16="http://schemas.microsoft.com/office/drawing/2014/main" id="{E7CD6F7C-BFA1-B8E6-6E96-0C9F996B39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175" y="1149316"/>
            <a:ext cx="11993649" cy="5039428"/>
          </a:xfrm>
          <a:prstGeom prst="rect">
            <a:avLst/>
          </a:prstGeom>
        </p:spPr>
      </p:pic>
    </p:spTree>
    <p:extLst>
      <p:ext uri="{BB962C8B-B14F-4D97-AF65-F5344CB8AC3E}">
        <p14:creationId xmlns:p14="http://schemas.microsoft.com/office/powerpoint/2010/main" val="360169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5</a:t>
            </a:fld>
            <a:endParaRPr lang="fr-FR" dirty="0"/>
          </a:p>
        </p:txBody>
      </p:sp>
      <p:pic>
        <p:nvPicPr>
          <p:cNvPr id="3" name="Image 2" descr="Une image contenant texte, dessin, croquis, clipart&#10;&#10;Description générée automatiquement">
            <a:extLst>
              <a:ext uri="{FF2B5EF4-FFF2-40B4-BE49-F238E27FC236}">
                <a16:creationId xmlns:a16="http://schemas.microsoft.com/office/drawing/2014/main" id="{CB724F07-A395-24EB-50BA-3A21754F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7" name="Titre 1">
            <a:extLst>
              <a:ext uri="{FF2B5EF4-FFF2-40B4-BE49-F238E27FC236}">
                <a16:creationId xmlns:a16="http://schemas.microsoft.com/office/drawing/2014/main" id="{86612BB1-4B1C-E76F-4895-5856CC480F38}"/>
              </a:ext>
            </a:extLst>
          </p:cNvPr>
          <p:cNvSpPr>
            <a:spLocks noGrp="1"/>
          </p:cNvSpPr>
          <p:nvPr>
            <p:ph type="title"/>
          </p:nvPr>
        </p:nvSpPr>
        <p:spPr>
          <a:xfrm>
            <a:off x="349129" y="368223"/>
            <a:ext cx="8755980" cy="708537"/>
          </a:xfrm>
        </p:spPr>
        <p:txBody>
          <a:bodyPr>
            <a:normAutofit/>
          </a:bodyPr>
          <a:lstStyle/>
          <a:p>
            <a:r>
              <a:rPr lang="fr-FR" dirty="0" err="1"/>
              <a:t>Context</a:t>
            </a:r>
            <a:r>
              <a:rPr lang="fr-FR" dirty="0"/>
              <a:t>: </a:t>
            </a:r>
            <a:r>
              <a:rPr lang="fr-FR" dirty="0" err="1"/>
              <a:t>estimated</a:t>
            </a:r>
            <a:r>
              <a:rPr lang="fr-FR" dirty="0"/>
              <a:t> impacts of OWF on ES</a:t>
            </a:r>
          </a:p>
        </p:txBody>
      </p:sp>
      <p:pic>
        <p:nvPicPr>
          <p:cNvPr id="11" name="Image 10" descr="Une image contenant obscurité, noir, capture d’écran, lune&#10;&#10;Description générée automatiquement">
            <a:extLst>
              <a:ext uri="{FF2B5EF4-FFF2-40B4-BE49-F238E27FC236}">
                <a16:creationId xmlns:a16="http://schemas.microsoft.com/office/drawing/2014/main" id="{E7CD6F7C-BFA1-B8E6-6E96-0C9F996B3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75" y="1149316"/>
            <a:ext cx="11993649" cy="5039428"/>
          </a:xfrm>
          <a:prstGeom prst="rect">
            <a:avLst/>
          </a:prstGeom>
        </p:spPr>
      </p:pic>
    </p:spTree>
    <p:extLst>
      <p:ext uri="{BB962C8B-B14F-4D97-AF65-F5344CB8AC3E}">
        <p14:creationId xmlns:p14="http://schemas.microsoft.com/office/powerpoint/2010/main" val="323375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6</a:t>
            </a:fld>
            <a:endParaRPr lang="fr-FR" dirty="0"/>
          </a:p>
        </p:txBody>
      </p:sp>
      <p:pic>
        <p:nvPicPr>
          <p:cNvPr id="3" name="Image 2" descr="Une image contenant texte, dessin, croquis, clipart&#10;&#10;Description générée automatiquement">
            <a:extLst>
              <a:ext uri="{FF2B5EF4-FFF2-40B4-BE49-F238E27FC236}">
                <a16:creationId xmlns:a16="http://schemas.microsoft.com/office/drawing/2014/main" id="{CB724F07-A395-24EB-50BA-3A21754F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7" name="Titre 1">
            <a:extLst>
              <a:ext uri="{FF2B5EF4-FFF2-40B4-BE49-F238E27FC236}">
                <a16:creationId xmlns:a16="http://schemas.microsoft.com/office/drawing/2014/main" id="{86612BB1-4B1C-E76F-4895-5856CC480F38}"/>
              </a:ext>
            </a:extLst>
          </p:cNvPr>
          <p:cNvSpPr>
            <a:spLocks noGrp="1"/>
          </p:cNvSpPr>
          <p:nvPr>
            <p:ph type="title"/>
          </p:nvPr>
        </p:nvSpPr>
        <p:spPr>
          <a:xfrm>
            <a:off x="349129" y="368223"/>
            <a:ext cx="8755980" cy="708537"/>
          </a:xfrm>
        </p:spPr>
        <p:txBody>
          <a:bodyPr>
            <a:normAutofit fontScale="90000"/>
          </a:bodyPr>
          <a:lstStyle/>
          <a:p>
            <a:r>
              <a:rPr lang="fr-FR" dirty="0" err="1"/>
              <a:t>Context</a:t>
            </a:r>
            <a:r>
              <a:rPr lang="fr-FR" dirty="0"/>
              <a:t>: </a:t>
            </a:r>
            <a:r>
              <a:rPr lang="en-US" dirty="0"/>
              <a:t>offshore wind energy development and the challenges of MSP</a:t>
            </a:r>
            <a:endParaRPr lang="fr-FR" dirty="0"/>
          </a:p>
        </p:txBody>
      </p:sp>
      <p:sp>
        <p:nvSpPr>
          <p:cNvPr id="2" name="ZoneTexte 1">
            <a:extLst>
              <a:ext uri="{FF2B5EF4-FFF2-40B4-BE49-F238E27FC236}">
                <a16:creationId xmlns:a16="http://schemas.microsoft.com/office/drawing/2014/main" id="{CEF1D987-D31B-653A-DEB1-9E9AA0951A6C}"/>
              </a:ext>
            </a:extLst>
          </p:cNvPr>
          <p:cNvSpPr txBox="1"/>
          <p:nvPr/>
        </p:nvSpPr>
        <p:spPr>
          <a:xfrm>
            <a:off x="2045819" y="1368028"/>
            <a:ext cx="8100360" cy="369332"/>
          </a:xfrm>
          <a:prstGeom prst="rect">
            <a:avLst/>
          </a:prstGeom>
          <a:noFill/>
        </p:spPr>
        <p:txBody>
          <a:bodyPr wrap="square" rtlCol="0">
            <a:spAutoFit/>
          </a:bodyPr>
          <a:lstStyle/>
          <a:p>
            <a:r>
              <a:rPr lang="fr-FR" i="1" dirty="0"/>
              <a:t>All the components of </a:t>
            </a:r>
            <a:r>
              <a:rPr lang="fr-FR" i="1" dirty="0" err="1"/>
              <a:t>supply</a:t>
            </a:r>
            <a:r>
              <a:rPr lang="fr-FR" i="1" dirty="0"/>
              <a:t>, </a:t>
            </a:r>
            <a:r>
              <a:rPr lang="fr-FR" i="1" dirty="0" err="1"/>
              <a:t>access</a:t>
            </a:r>
            <a:r>
              <a:rPr lang="fr-FR" i="1" dirty="0"/>
              <a:t> and </a:t>
            </a:r>
            <a:r>
              <a:rPr lang="fr-FR" i="1" dirty="0" err="1"/>
              <a:t>demand</a:t>
            </a:r>
            <a:r>
              <a:rPr lang="fr-FR" i="1" dirty="0"/>
              <a:t> of ES are </a:t>
            </a:r>
            <a:r>
              <a:rPr lang="fr-FR" i="1" dirty="0" err="1"/>
              <a:t>affected</a:t>
            </a:r>
            <a:r>
              <a:rPr lang="fr-FR" i="1" dirty="0"/>
              <a:t> at </a:t>
            </a:r>
            <a:r>
              <a:rPr lang="fr-FR" i="1" dirty="0" err="1"/>
              <a:t>various</a:t>
            </a:r>
            <a:r>
              <a:rPr lang="fr-FR" i="1" dirty="0"/>
              <a:t> </a:t>
            </a:r>
            <a:r>
              <a:rPr lang="fr-FR" i="1" dirty="0" err="1"/>
              <a:t>levels</a:t>
            </a:r>
            <a:r>
              <a:rPr lang="fr-FR" i="1" dirty="0"/>
              <a:t>. </a:t>
            </a:r>
          </a:p>
        </p:txBody>
      </p:sp>
      <p:sp>
        <p:nvSpPr>
          <p:cNvPr id="4" name="ZoneTexte 3">
            <a:extLst>
              <a:ext uri="{FF2B5EF4-FFF2-40B4-BE49-F238E27FC236}">
                <a16:creationId xmlns:a16="http://schemas.microsoft.com/office/drawing/2014/main" id="{3D6111F8-7E9E-985D-0D4B-BE8D0CE7AFC1}"/>
              </a:ext>
            </a:extLst>
          </p:cNvPr>
          <p:cNvSpPr txBox="1"/>
          <p:nvPr/>
        </p:nvSpPr>
        <p:spPr>
          <a:xfrm>
            <a:off x="770175" y="2097972"/>
            <a:ext cx="10651647" cy="461665"/>
          </a:xfrm>
          <a:prstGeom prst="rect">
            <a:avLst/>
          </a:prstGeom>
          <a:noFill/>
        </p:spPr>
        <p:txBody>
          <a:bodyPr wrap="square" rtlCol="0">
            <a:spAutoFit/>
          </a:bodyPr>
          <a:lstStyle/>
          <a:p>
            <a:r>
              <a:rPr lang="fr-FR" sz="2400" b="1" dirty="0">
                <a:solidFill>
                  <a:schemeClr val="tx2"/>
                </a:solidFill>
              </a:rPr>
              <a:t>OWF </a:t>
            </a:r>
            <a:r>
              <a:rPr lang="fr-FR" sz="2400" b="1" dirty="0" err="1">
                <a:solidFill>
                  <a:schemeClr val="tx2"/>
                </a:solidFill>
              </a:rPr>
              <a:t>could</a:t>
            </a:r>
            <a:r>
              <a:rPr lang="fr-FR" sz="2400" b="1" dirty="0">
                <a:solidFill>
                  <a:schemeClr val="tx2"/>
                </a:solidFill>
              </a:rPr>
              <a:t> </a:t>
            </a:r>
            <a:r>
              <a:rPr lang="fr-FR" sz="2400" b="1" dirty="0" err="1">
                <a:solidFill>
                  <a:schemeClr val="tx2"/>
                </a:solidFill>
              </a:rPr>
              <a:t>be</a:t>
            </a:r>
            <a:r>
              <a:rPr lang="fr-FR" sz="2400" b="1" dirty="0">
                <a:solidFill>
                  <a:schemeClr val="tx2"/>
                </a:solidFill>
              </a:rPr>
              <a:t> </a:t>
            </a:r>
            <a:r>
              <a:rPr lang="fr-FR" sz="2400" b="1" dirty="0" err="1">
                <a:solidFill>
                  <a:schemeClr val="tx2"/>
                </a:solidFill>
              </a:rPr>
              <a:t>considered</a:t>
            </a:r>
            <a:r>
              <a:rPr lang="fr-FR" sz="2400" b="1" dirty="0">
                <a:solidFill>
                  <a:schemeClr val="tx2"/>
                </a:solidFill>
              </a:rPr>
              <a:t> as a </a:t>
            </a:r>
            <a:r>
              <a:rPr lang="fr-FR" sz="2400" b="1" dirty="0" err="1">
                <a:solidFill>
                  <a:schemeClr val="tx2"/>
                </a:solidFill>
              </a:rPr>
              <a:t>potential</a:t>
            </a:r>
            <a:r>
              <a:rPr lang="fr-FR" sz="2400" b="1" dirty="0">
                <a:solidFill>
                  <a:schemeClr val="tx2"/>
                </a:solidFill>
              </a:rPr>
              <a:t> </a:t>
            </a:r>
            <a:r>
              <a:rPr lang="fr-FR" sz="2400" b="1" i="1" dirty="0">
                <a:solidFill>
                  <a:schemeClr val="tx2"/>
                </a:solidFill>
              </a:rPr>
              <a:t>« </a:t>
            </a:r>
            <a:r>
              <a:rPr lang="fr-FR" sz="2400" b="1" i="1" dirty="0" err="1">
                <a:solidFill>
                  <a:schemeClr val="tx2"/>
                </a:solidFill>
              </a:rPr>
              <a:t>regime</a:t>
            </a:r>
            <a:r>
              <a:rPr lang="fr-FR" sz="2400" b="1" i="1" dirty="0">
                <a:solidFill>
                  <a:schemeClr val="tx2"/>
                </a:solidFill>
              </a:rPr>
              <a:t> shift » </a:t>
            </a:r>
            <a:r>
              <a:rPr lang="fr-FR" sz="2400" b="1" dirty="0">
                <a:solidFill>
                  <a:schemeClr val="tx2"/>
                </a:solidFill>
              </a:rPr>
              <a:t>for the </a:t>
            </a:r>
            <a:r>
              <a:rPr lang="fr-FR" sz="2400" b="1" dirty="0" err="1">
                <a:solidFill>
                  <a:schemeClr val="tx2"/>
                </a:solidFill>
              </a:rPr>
              <a:t>coastal</a:t>
            </a:r>
            <a:r>
              <a:rPr lang="fr-FR" sz="2400" b="1" dirty="0">
                <a:solidFill>
                  <a:schemeClr val="tx2"/>
                </a:solidFill>
              </a:rPr>
              <a:t> </a:t>
            </a:r>
            <a:r>
              <a:rPr lang="fr-FR" sz="2400" b="1" dirty="0" err="1">
                <a:solidFill>
                  <a:schemeClr val="tx2"/>
                </a:solidFill>
              </a:rPr>
              <a:t>territories</a:t>
            </a:r>
            <a:endParaRPr lang="fr-FR" sz="2400" b="1" dirty="0">
              <a:solidFill>
                <a:schemeClr val="tx2"/>
              </a:solidFill>
            </a:endParaRPr>
          </a:p>
        </p:txBody>
      </p:sp>
    </p:spTree>
    <p:extLst>
      <p:ext uri="{BB962C8B-B14F-4D97-AF65-F5344CB8AC3E}">
        <p14:creationId xmlns:p14="http://schemas.microsoft.com/office/powerpoint/2010/main" val="31688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7</a:t>
            </a:fld>
            <a:endParaRPr lang="fr-FR" dirty="0"/>
          </a:p>
        </p:txBody>
      </p:sp>
      <p:pic>
        <p:nvPicPr>
          <p:cNvPr id="3" name="Image 2" descr="Une image contenant texte, dessin, croquis, clipart&#10;&#10;Description générée automatiquement">
            <a:extLst>
              <a:ext uri="{FF2B5EF4-FFF2-40B4-BE49-F238E27FC236}">
                <a16:creationId xmlns:a16="http://schemas.microsoft.com/office/drawing/2014/main" id="{CB724F07-A395-24EB-50BA-3A21754F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7" name="Titre 1">
            <a:extLst>
              <a:ext uri="{FF2B5EF4-FFF2-40B4-BE49-F238E27FC236}">
                <a16:creationId xmlns:a16="http://schemas.microsoft.com/office/drawing/2014/main" id="{86612BB1-4B1C-E76F-4895-5856CC480F38}"/>
              </a:ext>
            </a:extLst>
          </p:cNvPr>
          <p:cNvSpPr>
            <a:spLocks noGrp="1"/>
          </p:cNvSpPr>
          <p:nvPr>
            <p:ph type="title"/>
          </p:nvPr>
        </p:nvSpPr>
        <p:spPr>
          <a:xfrm>
            <a:off x="349129" y="368223"/>
            <a:ext cx="8755980" cy="708537"/>
          </a:xfrm>
        </p:spPr>
        <p:txBody>
          <a:bodyPr>
            <a:normAutofit fontScale="90000"/>
          </a:bodyPr>
          <a:lstStyle/>
          <a:p>
            <a:r>
              <a:rPr lang="fr-FR" dirty="0" err="1"/>
              <a:t>Context</a:t>
            </a:r>
            <a:r>
              <a:rPr lang="fr-FR" dirty="0"/>
              <a:t>: </a:t>
            </a:r>
            <a:r>
              <a:rPr lang="en-US" dirty="0"/>
              <a:t>offshore wind energy development and the challenges of MSP</a:t>
            </a:r>
            <a:endParaRPr lang="fr-FR" dirty="0"/>
          </a:p>
        </p:txBody>
      </p:sp>
      <p:sp>
        <p:nvSpPr>
          <p:cNvPr id="2" name="ZoneTexte 1">
            <a:extLst>
              <a:ext uri="{FF2B5EF4-FFF2-40B4-BE49-F238E27FC236}">
                <a16:creationId xmlns:a16="http://schemas.microsoft.com/office/drawing/2014/main" id="{CEF1D987-D31B-653A-DEB1-9E9AA0951A6C}"/>
              </a:ext>
            </a:extLst>
          </p:cNvPr>
          <p:cNvSpPr txBox="1"/>
          <p:nvPr/>
        </p:nvSpPr>
        <p:spPr>
          <a:xfrm>
            <a:off x="2045819" y="1368028"/>
            <a:ext cx="8100360" cy="369332"/>
          </a:xfrm>
          <a:prstGeom prst="rect">
            <a:avLst/>
          </a:prstGeom>
          <a:noFill/>
        </p:spPr>
        <p:txBody>
          <a:bodyPr wrap="square" rtlCol="0">
            <a:spAutoFit/>
          </a:bodyPr>
          <a:lstStyle/>
          <a:p>
            <a:r>
              <a:rPr lang="fr-FR" i="1" dirty="0"/>
              <a:t>All the components of </a:t>
            </a:r>
            <a:r>
              <a:rPr lang="fr-FR" i="1" dirty="0" err="1"/>
              <a:t>supply</a:t>
            </a:r>
            <a:r>
              <a:rPr lang="fr-FR" i="1" dirty="0"/>
              <a:t>, </a:t>
            </a:r>
            <a:r>
              <a:rPr lang="fr-FR" i="1" dirty="0" err="1"/>
              <a:t>access</a:t>
            </a:r>
            <a:r>
              <a:rPr lang="fr-FR" i="1" dirty="0"/>
              <a:t> and </a:t>
            </a:r>
            <a:r>
              <a:rPr lang="fr-FR" i="1" dirty="0" err="1"/>
              <a:t>demand</a:t>
            </a:r>
            <a:r>
              <a:rPr lang="fr-FR" i="1" dirty="0"/>
              <a:t> of ES are </a:t>
            </a:r>
            <a:r>
              <a:rPr lang="fr-FR" i="1" dirty="0" err="1"/>
              <a:t>affected</a:t>
            </a:r>
            <a:r>
              <a:rPr lang="fr-FR" i="1" dirty="0"/>
              <a:t> at </a:t>
            </a:r>
            <a:r>
              <a:rPr lang="fr-FR" i="1" dirty="0" err="1"/>
              <a:t>various</a:t>
            </a:r>
            <a:r>
              <a:rPr lang="fr-FR" i="1" dirty="0"/>
              <a:t> </a:t>
            </a:r>
            <a:r>
              <a:rPr lang="fr-FR" i="1" dirty="0" err="1"/>
              <a:t>levels</a:t>
            </a:r>
            <a:r>
              <a:rPr lang="fr-FR" i="1" dirty="0"/>
              <a:t>. </a:t>
            </a:r>
          </a:p>
        </p:txBody>
      </p:sp>
      <p:sp>
        <p:nvSpPr>
          <p:cNvPr id="4" name="ZoneTexte 3">
            <a:extLst>
              <a:ext uri="{FF2B5EF4-FFF2-40B4-BE49-F238E27FC236}">
                <a16:creationId xmlns:a16="http://schemas.microsoft.com/office/drawing/2014/main" id="{3D6111F8-7E9E-985D-0D4B-BE8D0CE7AFC1}"/>
              </a:ext>
            </a:extLst>
          </p:cNvPr>
          <p:cNvSpPr txBox="1"/>
          <p:nvPr/>
        </p:nvSpPr>
        <p:spPr>
          <a:xfrm>
            <a:off x="770175" y="2097972"/>
            <a:ext cx="10651647" cy="461665"/>
          </a:xfrm>
          <a:prstGeom prst="rect">
            <a:avLst/>
          </a:prstGeom>
          <a:noFill/>
        </p:spPr>
        <p:txBody>
          <a:bodyPr wrap="square" rtlCol="0">
            <a:spAutoFit/>
          </a:bodyPr>
          <a:lstStyle/>
          <a:p>
            <a:r>
              <a:rPr lang="fr-FR" sz="2400" b="1" dirty="0">
                <a:solidFill>
                  <a:schemeClr val="tx2"/>
                </a:solidFill>
              </a:rPr>
              <a:t>OWF </a:t>
            </a:r>
            <a:r>
              <a:rPr lang="fr-FR" sz="2400" b="1" dirty="0" err="1">
                <a:solidFill>
                  <a:schemeClr val="tx2"/>
                </a:solidFill>
              </a:rPr>
              <a:t>could</a:t>
            </a:r>
            <a:r>
              <a:rPr lang="fr-FR" sz="2400" b="1" dirty="0">
                <a:solidFill>
                  <a:schemeClr val="tx2"/>
                </a:solidFill>
              </a:rPr>
              <a:t> </a:t>
            </a:r>
            <a:r>
              <a:rPr lang="fr-FR" sz="2400" b="1" dirty="0" err="1">
                <a:solidFill>
                  <a:schemeClr val="tx2"/>
                </a:solidFill>
              </a:rPr>
              <a:t>be</a:t>
            </a:r>
            <a:r>
              <a:rPr lang="fr-FR" sz="2400" b="1" dirty="0">
                <a:solidFill>
                  <a:schemeClr val="tx2"/>
                </a:solidFill>
              </a:rPr>
              <a:t> </a:t>
            </a:r>
            <a:r>
              <a:rPr lang="fr-FR" sz="2400" b="1" dirty="0" err="1">
                <a:solidFill>
                  <a:schemeClr val="tx2"/>
                </a:solidFill>
              </a:rPr>
              <a:t>considered</a:t>
            </a:r>
            <a:r>
              <a:rPr lang="fr-FR" sz="2400" b="1" dirty="0">
                <a:solidFill>
                  <a:schemeClr val="tx2"/>
                </a:solidFill>
              </a:rPr>
              <a:t> as a </a:t>
            </a:r>
            <a:r>
              <a:rPr lang="fr-FR" sz="2400" b="1" dirty="0" err="1">
                <a:solidFill>
                  <a:schemeClr val="tx2"/>
                </a:solidFill>
              </a:rPr>
              <a:t>potential</a:t>
            </a:r>
            <a:r>
              <a:rPr lang="fr-FR" sz="2400" b="1" dirty="0">
                <a:solidFill>
                  <a:schemeClr val="tx2"/>
                </a:solidFill>
              </a:rPr>
              <a:t> </a:t>
            </a:r>
            <a:r>
              <a:rPr lang="fr-FR" sz="2400" b="1" i="1" dirty="0">
                <a:solidFill>
                  <a:schemeClr val="tx2"/>
                </a:solidFill>
              </a:rPr>
              <a:t>« </a:t>
            </a:r>
            <a:r>
              <a:rPr lang="fr-FR" sz="2400" b="1" i="1" dirty="0" err="1">
                <a:solidFill>
                  <a:schemeClr val="tx2"/>
                </a:solidFill>
              </a:rPr>
              <a:t>regime</a:t>
            </a:r>
            <a:r>
              <a:rPr lang="fr-FR" sz="2400" b="1" i="1" dirty="0">
                <a:solidFill>
                  <a:schemeClr val="tx2"/>
                </a:solidFill>
              </a:rPr>
              <a:t> shift » </a:t>
            </a:r>
            <a:r>
              <a:rPr lang="fr-FR" sz="2400" b="1" dirty="0">
                <a:solidFill>
                  <a:schemeClr val="tx2"/>
                </a:solidFill>
              </a:rPr>
              <a:t>for the </a:t>
            </a:r>
            <a:r>
              <a:rPr lang="fr-FR" sz="2400" b="1" dirty="0" err="1">
                <a:solidFill>
                  <a:schemeClr val="tx2"/>
                </a:solidFill>
              </a:rPr>
              <a:t>coastal</a:t>
            </a:r>
            <a:r>
              <a:rPr lang="fr-FR" sz="2400" b="1" dirty="0">
                <a:solidFill>
                  <a:schemeClr val="tx2"/>
                </a:solidFill>
              </a:rPr>
              <a:t> </a:t>
            </a:r>
            <a:r>
              <a:rPr lang="fr-FR" sz="2400" b="1" dirty="0" err="1">
                <a:solidFill>
                  <a:schemeClr val="tx2"/>
                </a:solidFill>
              </a:rPr>
              <a:t>territories</a:t>
            </a:r>
            <a:endParaRPr lang="fr-FR" sz="2400" b="1" dirty="0">
              <a:solidFill>
                <a:schemeClr val="tx2"/>
              </a:solidFill>
            </a:endParaRPr>
          </a:p>
        </p:txBody>
      </p:sp>
      <p:sp>
        <p:nvSpPr>
          <p:cNvPr id="5" name="ZoneTexte 4">
            <a:extLst>
              <a:ext uri="{FF2B5EF4-FFF2-40B4-BE49-F238E27FC236}">
                <a16:creationId xmlns:a16="http://schemas.microsoft.com/office/drawing/2014/main" id="{B685F81D-1114-22D9-7D23-5360F3BEB235}"/>
              </a:ext>
            </a:extLst>
          </p:cNvPr>
          <p:cNvSpPr txBox="1"/>
          <p:nvPr/>
        </p:nvSpPr>
        <p:spPr>
          <a:xfrm>
            <a:off x="3903885" y="2828835"/>
            <a:ext cx="4384225" cy="1200329"/>
          </a:xfrm>
          <a:prstGeom prst="rect">
            <a:avLst/>
          </a:prstGeom>
          <a:noFill/>
        </p:spPr>
        <p:txBody>
          <a:bodyPr wrap="square" rtlCol="0">
            <a:spAutoFit/>
          </a:bodyPr>
          <a:lstStyle/>
          <a:p>
            <a:r>
              <a:rPr lang="fr-FR" dirty="0"/>
              <a:t>The changes are variables, </a:t>
            </a:r>
            <a:r>
              <a:rPr lang="fr-FR" dirty="0" err="1"/>
              <a:t>depending</a:t>
            </a:r>
            <a:r>
              <a:rPr lang="fr-FR" dirty="0"/>
              <a:t> of:</a:t>
            </a:r>
          </a:p>
          <a:p>
            <a:pPr marL="285750" indent="-285750">
              <a:buFont typeface="Arial" panose="020B0604020202020204" pitchFamily="34" charset="0"/>
              <a:buChar char="•"/>
            </a:pPr>
            <a:r>
              <a:rPr lang="fr-FR" dirty="0"/>
              <a:t>supports for OWF </a:t>
            </a:r>
            <a:r>
              <a:rPr lang="fr-FR" dirty="0" err="1"/>
              <a:t>projects</a:t>
            </a:r>
            <a:r>
              <a:rPr lang="fr-FR" dirty="0"/>
              <a:t> </a:t>
            </a:r>
            <a:r>
              <a:rPr lang="fr-FR" dirty="0" err="1"/>
              <a:t>development</a:t>
            </a:r>
            <a:r>
              <a:rPr lang="fr-FR" dirty="0"/>
              <a:t>, </a:t>
            </a:r>
          </a:p>
          <a:p>
            <a:pPr marL="285750" indent="-285750">
              <a:buFont typeface="Arial" panose="020B0604020202020204" pitchFamily="34" charset="0"/>
              <a:buChar char="•"/>
            </a:pPr>
            <a:r>
              <a:rPr lang="fr-FR" dirty="0" err="1"/>
              <a:t>their</a:t>
            </a:r>
            <a:r>
              <a:rPr lang="fr-FR" dirty="0"/>
              <a:t> </a:t>
            </a:r>
            <a:r>
              <a:rPr lang="fr-FR" dirty="0" err="1"/>
              <a:t>integration</a:t>
            </a:r>
            <a:r>
              <a:rPr lang="fr-FR" dirty="0"/>
              <a:t> </a:t>
            </a:r>
            <a:r>
              <a:rPr lang="fr-FR" dirty="0" err="1"/>
              <a:t>into</a:t>
            </a:r>
            <a:r>
              <a:rPr lang="fr-FR" dirty="0"/>
              <a:t> local </a:t>
            </a:r>
            <a:r>
              <a:rPr lang="fr-FR" dirty="0" err="1"/>
              <a:t>communities</a:t>
            </a:r>
            <a:endParaRPr lang="fr-FR" dirty="0"/>
          </a:p>
          <a:p>
            <a:pPr marL="285750" indent="-285750">
              <a:buFont typeface="Arial" panose="020B0604020202020204" pitchFamily="34" charset="0"/>
              <a:buChar char="•"/>
            </a:pPr>
            <a:r>
              <a:rPr lang="fr-FR" dirty="0"/>
              <a:t>and </a:t>
            </a:r>
            <a:r>
              <a:rPr lang="fr-FR" dirty="0" err="1"/>
              <a:t>governance</a:t>
            </a:r>
            <a:r>
              <a:rPr lang="fr-FR" dirty="0"/>
              <a:t>. </a:t>
            </a:r>
          </a:p>
        </p:txBody>
      </p:sp>
    </p:spTree>
    <p:extLst>
      <p:ext uri="{BB962C8B-B14F-4D97-AF65-F5344CB8AC3E}">
        <p14:creationId xmlns:p14="http://schemas.microsoft.com/office/powerpoint/2010/main" val="11129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8</a:t>
            </a:fld>
            <a:endParaRPr lang="fr-FR" dirty="0"/>
          </a:p>
        </p:txBody>
      </p:sp>
      <p:pic>
        <p:nvPicPr>
          <p:cNvPr id="3" name="Image 2" descr="Une image contenant texte, dessin, croquis, clipart&#10;&#10;Description générée automatiquement">
            <a:extLst>
              <a:ext uri="{FF2B5EF4-FFF2-40B4-BE49-F238E27FC236}">
                <a16:creationId xmlns:a16="http://schemas.microsoft.com/office/drawing/2014/main" id="{CB724F07-A395-24EB-50BA-3A21754F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7" name="Titre 1">
            <a:extLst>
              <a:ext uri="{FF2B5EF4-FFF2-40B4-BE49-F238E27FC236}">
                <a16:creationId xmlns:a16="http://schemas.microsoft.com/office/drawing/2014/main" id="{86612BB1-4B1C-E76F-4895-5856CC480F38}"/>
              </a:ext>
            </a:extLst>
          </p:cNvPr>
          <p:cNvSpPr>
            <a:spLocks noGrp="1"/>
          </p:cNvSpPr>
          <p:nvPr>
            <p:ph type="title"/>
          </p:nvPr>
        </p:nvSpPr>
        <p:spPr>
          <a:xfrm>
            <a:off x="349129" y="368223"/>
            <a:ext cx="8755980" cy="708537"/>
          </a:xfrm>
        </p:spPr>
        <p:txBody>
          <a:bodyPr>
            <a:normAutofit fontScale="90000"/>
          </a:bodyPr>
          <a:lstStyle/>
          <a:p>
            <a:r>
              <a:rPr lang="fr-FR" dirty="0" err="1"/>
              <a:t>Context</a:t>
            </a:r>
            <a:r>
              <a:rPr lang="fr-FR" dirty="0"/>
              <a:t>: </a:t>
            </a:r>
            <a:r>
              <a:rPr lang="en-US" dirty="0"/>
              <a:t>offshore wind energy development and the challenges of MSP</a:t>
            </a:r>
            <a:endParaRPr lang="fr-FR" dirty="0"/>
          </a:p>
        </p:txBody>
      </p:sp>
      <p:sp>
        <p:nvSpPr>
          <p:cNvPr id="2" name="ZoneTexte 1">
            <a:extLst>
              <a:ext uri="{FF2B5EF4-FFF2-40B4-BE49-F238E27FC236}">
                <a16:creationId xmlns:a16="http://schemas.microsoft.com/office/drawing/2014/main" id="{CEF1D987-D31B-653A-DEB1-9E9AA0951A6C}"/>
              </a:ext>
            </a:extLst>
          </p:cNvPr>
          <p:cNvSpPr txBox="1"/>
          <p:nvPr/>
        </p:nvSpPr>
        <p:spPr>
          <a:xfrm>
            <a:off x="2045819" y="1368028"/>
            <a:ext cx="8100360" cy="369332"/>
          </a:xfrm>
          <a:prstGeom prst="rect">
            <a:avLst/>
          </a:prstGeom>
          <a:noFill/>
        </p:spPr>
        <p:txBody>
          <a:bodyPr wrap="square" rtlCol="0">
            <a:spAutoFit/>
          </a:bodyPr>
          <a:lstStyle/>
          <a:p>
            <a:r>
              <a:rPr lang="fr-FR" i="1" dirty="0"/>
              <a:t>All the components of </a:t>
            </a:r>
            <a:r>
              <a:rPr lang="fr-FR" i="1" dirty="0" err="1"/>
              <a:t>supply</a:t>
            </a:r>
            <a:r>
              <a:rPr lang="fr-FR" i="1" dirty="0"/>
              <a:t>, </a:t>
            </a:r>
            <a:r>
              <a:rPr lang="fr-FR" i="1" dirty="0" err="1"/>
              <a:t>access</a:t>
            </a:r>
            <a:r>
              <a:rPr lang="fr-FR" i="1" dirty="0"/>
              <a:t> and </a:t>
            </a:r>
            <a:r>
              <a:rPr lang="fr-FR" i="1" dirty="0" err="1"/>
              <a:t>demand</a:t>
            </a:r>
            <a:r>
              <a:rPr lang="fr-FR" i="1" dirty="0"/>
              <a:t> of ES are </a:t>
            </a:r>
            <a:r>
              <a:rPr lang="fr-FR" i="1" dirty="0" err="1"/>
              <a:t>affected</a:t>
            </a:r>
            <a:r>
              <a:rPr lang="fr-FR" i="1" dirty="0"/>
              <a:t> at </a:t>
            </a:r>
            <a:r>
              <a:rPr lang="fr-FR" i="1" dirty="0" err="1"/>
              <a:t>various</a:t>
            </a:r>
            <a:r>
              <a:rPr lang="fr-FR" i="1" dirty="0"/>
              <a:t> </a:t>
            </a:r>
            <a:r>
              <a:rPr lang="fr-FR" i="1" dirty="0" err="1"/>
              <a:t>levels</a:t>
            </a:r>
            <a:r>
              <a:rPr lang="fr-FR" i="1" dirty="0"/>
              <a:t>. </a:t>
            </a:r>
          </a:p>
        </p:txBody>
      </p:sp>
      <p:sp>
        <p:nvSpPr>
          <p:cNvPr id="4" name="ZoneTexte 3">
            <a:extLst>
              <a:ext uri="{FF2B5EF4-FFF2-40B4-BE49-F238E27FC236}">
                <a16:creationId xmlns:a16="http://schemas.microsoft.com/office/drawing/2014/main" id="{3D6111F8-7E9E-985D-0D4B-BE8D0CE7AFC1}"/>
              </a:ext>
            </a:extLst>
          </p:cNvPr>
          <p:cNvSpPr txBox="1"/>
          <p:nvPr/>
        </p:nvSpPr>
        <p:spPr>
          <a:xfrm>
            <a:off x="770175" y="2097972"/>
            <a:ext cx="10651647" cy="461665"/>
          </a:xfrm>
          <a:prstGeom prst="rect">
            <a:avLst/>
          </a:prstGeom>
          <a:noFill/>
        </p:spPr>
        <p:txBody>
          <a:bodyPr wrap="square" rtlCol="0">
            <a:spAutoFit/>
          </a:bodyPr>
          <a:lstStyle/>
          <a:p>
            <a:r>
              <a:rPr lang="fr-FR" sz="2400" b="1" dirty="0">
                <a:solidFill>
                  <a:schemeClr val="tx2"/>
                </a:solidFill>
              </a:rPr>
              <a:t>OWF </a:t>
            </a:r>
            <a:r>
              <a:rPr lang="fr-FR" sz="2400" b="1" dirty="0" err="1">
                <a:solidFill>
                  <a:schemeClr val="tx2"/>
                </a:solidFill>
              </a:rPr>
              <a:t>could</a:t>
            </a:r>
            <a:r>
              <a:rPr lang="fr-FR" sz="2400" b="1" dirty="0">
                <a:solidFill>
                  <a:schemeClr val="tx2"/>
                </a:solidFill>
              </a:rPr>
              <a:t> </a:t>
            </a:r>
            <a:r>
              <a:rPr lang="fr-FR" sz="2400" b="1" dirty="0" err="1">
                <a:solidFill>
                  <a:schemeClr val="tx2"/>
                </a:solidFill>
              </a:rPr>
              <a:t>be</a:t>
            </a:r>
            <a:r>
              <a:rPr lang="fr-FR" sz="2400" b="1" dirty="0">
                <a:solidFill>
                  <a:schemeClr val="tx2"/>
                </a:solidFill>
              </a:rPr>
              <a:t> </a:t>
            </a:r>
            <a:r>
              <a:rPr lang="fr-FR" sz="2400" b="1" dirty="0" err="1">
                <a:solidFill>
                  <a:schemeClr val="tx2"/>
                </a:solidFill>
              </a:rPr>
              <a:t>considered</a:t>
            </a:r>
            <a:r>
              <a:rPr lang="fr-FR" sz="2400" b="1" dirty="0">
                <a:solidFill>
                  <a:schemeClr val="tx2"/>
                </a:solidFill>
              </a:rPr>
              <a:t> as a </a:t>
            </a:r>
            <a:r>
              <a:rPr lang="fr-FR" sz="2400" b="1" dirty="0" err="1">
                <a:solidFill>
                  <a:schemeClr val="tx2"/>
                </a:solidFill>
              </a:rPr>
              <a:t>potential</a:t>
            </a:r>
            <a:r>
              <a:rPr lang="fr-FR" sz="2400" b="1" dirty="0">
                <a:solidFill>
                  <a:schemeClr val="tx2"/>
                </a:solidFill>
              </a:rPr>
              <a:t> </a:t>
            </a:r>
            <a:r>
              <a:rPr lang="fr-FR" sz="2400" b="1" i="1" dirty="0">
                <a:solidFill>
                  <a:schemeClr val="tx2"/>
                </a:solidFill>
              </a:rPr>
              <a:t>« </a:t>
            </a:r>
            <a:r>
              <a:rPr lang="fr-FR" sz="2400" b="1" i="1" dirty="0" err="1">
                <a:solidFill>
                  <a:schemeClr val="tx2"/>
                </a:solidFill>
              </a:rPr>
              <a:t>regime</a:t>
            </a:r>
            <a:r>
              <a:rPr lang="fr-FR" sz="2400" b="1" i="1" dirty="0">
                <a:solidFill>
                  <a:schemeClr val="tx2"/>
                </a:solidFill>
              </a:rPr>
              <a:t> shift » </a:t>
            </a:r>
            <a:r>
              <a:rPr lang="fr-FR" sz="2400" b="1" dirty="0">
                <a:solidFill>
                  <a:schemeClr val="tx2"/>
                </a:solidFill>
              </a:rPr>
              <a:t>for the </a:t>
            </a:r>
            <a:r>
              <a:rPr lang="fr-FR" sz="2400" b="1" dirty="0" err="1">
                <a:solidFill>
                  <a:schemeClr val="tx2"/>
                </a:solidFill>
              </a:rPr>
              <a:t>coastal</a:t>
            </a:r>
            <a:r>
              <a:rPr lang="fr-FR" sz="2400" b="1" dirty="0">
                <a:solidFill>
                  <a:schemeClr val="tx2"/>
                </a:solidFill>
              </a:rPr>
              <a:t> </a:t>
            </a:r>
            <a:r>
              <a:rPr lang="fr-FR" sz="2400" b="1" dirty="0" err="1">
                <a:solidFill>
                  <a:schemeClr val="tx2"/>
                </a:solidFill>
              </a:rPr>
              <a:t>territories</a:t>
            </a:r>
            <a:endParaRPr lang="fr-FR" sz="2400" b="1" dirty="0">
              <a:solidFill>
                <a:schemeClr val="tx2"/>
              </a:solidFill>
            </a:endParaRPr>
          </a:p>
        </p:txBody>
      </p:sp>
      <p:sp>
        <p:nvSpPr>
          <p:cNvPr id="5" name="ZoneTexte 4">
            <a:extLst>
              <a:ext uri="{FF2B5EF4-FFF2-40B4-BE49-F238E27FC236}">
                <a16:creationId xmlns:a16="http://schemas.microsoft.com/office/drawing/2014/main" id="{B685F81D-1114-22D9-7D23-5360F3BEB235}"/>
              </a:ext>
            </a:extLst>
          </p:cNvPr>
          <p:cNvSpPr txBox="1"/>
          <p:nvPr/>
        </p:nvSpPr>
        <p:spPr>
          <a:xfrm>
            <a:off x="3903885" y="2828835"/>
            <a:ext cx="4384225" cy="1200329"/>
          </a:xfrm>
          <a:prstGeom prst="rect">
            <a:avLst/>
          </a:prstGeom>
          <a:noFill/>
        </p:spPr>
        <p:txBody>
          <a:bodyPr wrap="square" rtlCol="0">
            <a:spAutoFit/>
          </a:bodyPr>
          <a:lstStyle/>
          <a:p>
            <a:r>
              <a:rPr lang="fr-FR" dirty="0"/>
              <a:t>The changes are variables, </a:t>
            </a:r>
            <a:r>
              <a:rPr lang="fr-FR" dirty="0" err="1"/>
              <a:t>depending</a:t>
            </a:r>
            <a:r>
              <a:rPr lang="fr-FR" dirty="0"/>
              <a:t> of:</a:t>
            </a:r>
          </a:p>
          <a:p>
            <a:pPr marL="285750" indent="-285750">
              <a:buFont typeface="Arial" panose="020B0604020202020204" pitchFamily="34" charset="0"/>
              <a:buChar char="•"/>
            </a:pPr>
            <a:r>
              <a:rPr lang="fr-FR" dirty="0"/>
              <a:t>supports for OWF </a:t>
            </a:r>
            <a:r>
              <a:rPr lang="fr-FR" dirty="0" err="1"/>
              <a:t>projects</a:t>
            </a:r>
            <a:r>
              <a:rPr lang="fr-FR" dirty="0"/>
              <a:t> </a:t>
            </a:r>
            <a:r>
              <a:rPr lang="fr-FR" dirty="0" err="1"/>
              <a:t>development</a:t>
            </a:r>
            <a:r>
              <a:rPr lang="fr-FR" dirty="0"/>
              <a:t>, </a:t>
            </a:r>
          </a:p>
          <a:p>
            <a:pPr marL="285750" indent="-285750">
              <a:buFont typeface="Arial" panose="020B0604020202020204" pitchFamily="34" charset="0"/>
              <a:buChar char="•"/>
            </a:pPr>
            <a:r>
              <a:rPr lang="fr-FR" dirty="0" err="1"/>
              <a:t>their</a:t>
            </a:r>
            <a:r>
              <a:rPr lang="fr-FR" dirty="0"/>
              <a:t> </a:t>
            </a:r>
            <a:r>
              <a:rPr lang="fr-FR" dirty="0" err="1"/>
              <a:t>integration</a:t>
            </a:r>
            <a:r>
              <a:rPr lang="fr-FR" dirty="0"/>
              <a:t> </a:t>
            </a:r>
            <a:r>
              <a:rPr lang="fr-FR" dirty="0" err="1"/>
              <a:t>into</a:t>
            </a:r>
            <a:r>
              <a:rPr lang="fr-FR" dirty="0"/>
              <a:t> local </a:t>
            </a:r>
            <a:r>
              <a:rPr lang="fr-FR" dirty="0" err="1"/>
              <a:t>communities</a:t>
            </a:r>
            <a:endParaRPr lang="fr-FR" dirty="0"/>
          </a:p>
          <a:p>
            <a:pPr marL="285750" indent="-285750">
              <a:buFont typeface="Arial" panose="020B0604020202020204" pitchFamily="34" charset="0"/>
              <a:buChar char="•"/>
            </a:pPr>
            <a:r>
              <a:rPr lang="fr-FR" dirty="0"/>
              <a:t>and </a:t>
            </a:r>
            <a:r>
              <a:rPr lang="fr-FR" dirty="0" err="1"/>
              <a:t>governance</a:t>
            </a:r>
            <a:r>
              <a:rPr lang="fr-FR" dirty="0"/>
              <a:t>. </a:t>
            </a:r>
          </a:p>
        </p:txBody>
      </p:sp>
      <p:sp>
        <p:nvSpPr>
          <p:cNvPr id="6" name="ZoneTexte 5">
            <a:extLst>
              <a:ext uri="{FF2B5EF4-FFF2-40B4-BE49-F238E27FC236}">
                <a16:creationId xmlns:a16="http://schemas.microsoft.com/office/drawing/2014/main" id="{24C9712F-3232-BADF-4E63-77F931C0A21A}"/>
              </a:ext>
            </a:extLst>
          </p:cNvPr>
          <p:cNvSpPr txBox="1"/>
          <p:nvPr/>
        </p:nvSpPr>
        <p:spPr>
          <a:xfrm>
            <a:off x="4451344" y="5005132"/>
            <a:ext cx="3289303" cy="461665"/>
          </a:xfrm>
          <a:prstGeom prst="rect">
            <a:avLst/>
          </a:prstGeom>
          <a:noFill/>
        </p:spPr>
        <p:txBody>
          <a:bodyPr wrap="square" rtlCol="0">
            <a:spAutoFit/>
          </a:bodyPr>
          <a:lstStyle/>
          <a:p>
            <a:r>
              <a:rPr lang="fr-FR" sz="2400" b="1" dirty="0">
                <a:solidFill>
                  <a:schemeClr val="tx2"/>
                </a:solidFill>
              </a:rPr>
              <a:t>Marine Spatial Planning</a:t>
            </a:r>
          </a:p>
        </p:txBody>
      </p:sp>
      <p:sp>
        <p:nvSpPr>
          <p:cNvPr id="12" name="Flèche : bas 11">
            <a:extLst>
              <a:ext uri="{FF2B5EF4-FFF2-40B4-BE49-F238E27FC236}">
                <a16:creationId xmlns:a16="http://schemas.microsoft.com/office/drawing/2014/main" id="{8BA1CF69-657C-C6A2-CFF8-D0F058C34CD8}"/>
              </a:ext>
            </a:extLst>
          </p:cNvPr>
          <p:cNvSpPr/>
          <p:nvPr/>
        </p:nvSpPr>
        <p:spPr>
          <a:xfrm>
            <a:off x="5829300" y="4140200"/>
            <a:ext cx="368300" cy="660400"/>
          </a:xfrm>
          <a:prstGeom prst="down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775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D225E-0370-47A1-B47A-7F357D5F80DE}"/>
              </a:ext>
            </a:extLst>
          </p:cNvPr>
          <p:cNvSpPr>
            <a:spLocks noGrp="1"/>
          </p:cNvSpPr>
          <p:nvPr>
            <p:ph type="title"/>
          </p:nvPr>
        </p:nvSpPr>
        <p:spPr/>
        <p:txBody>
          <a:bodyPr>
            <a:normAutofit/>
          </a:bodyPr>
          <a:lstStyle/>
          <a:p>
            <a:r>
              <a:rPr lang="fr-FR" dirty="0"/>
              <a:t>Challenges and objectives</a:t>
            </a:r>
          </a:p>
        </p:txBody>
      </p:sp>
      <p:sp>
        <p:nvSpPr>
          <p:cNvPr id="8" name="Espace réservé du pied de page 7">
            <a:extLst>
              <a:ext uri="{FF2B5EF4-FFF2-40B4-BE49-F238E27FC236}">
                <a16:creationId xmlns:a16="http://schemas.microsoft.com/office/drawing/2014/main" id="{63A8565E-AAF0-478C-92E1-6C234F33B42E}"/>
              </a:ext>
            </a:extLst>
          </p:cNvPr>
          <p:cNvSpPr>
            <a:spLocks noGrp="1"/>
          </p:cNvSpPr>
          <p:nvPr>
            <p:ph type="ftr" sz="quarter" idx="11"/>
          </p:nvPr>
        </p:nvSpPr>
        <p:spPr>
          <a:xfrm>
            <a:off x="966158" y="6356350"/>
            <a:ext cx="4384225" cy="365125"/>
          </a:xfrm>
        </p:spPr>
        <p:txBody>
          <a:bodyPr/>
          <a:lstStyle/>
          <a:p>
            <a:r>
              <a:rPr lang="fr-FR"/>
              <a:t>Baulaz &amp; Mouchet 2023 : ES mapping for MSP</a:t>
            </a:r>
            <a:endParaRPr lang="fr-FR" dirty="0"/>
          </a:p>
        </p:txBody>
      </p:sp>
      <p:sp>
        <p:nvSpPr>
          <p:cNvPr id="9" name="Espace réservé du numéro de diapositive 8">
            <a:extLst>
              <a:ext uri="{FF2B5EF4-FFF2-40B4-BE49-F238E27FC236}">
                <a16:creationId xmlns:a16="http://schemas.microsoft.com/office/drawing/2014/main" id="{D0A12B81-3831-45F6-9A14-7E97D16A8B1C}"/>
              </a:ext>
            </a:extLst>
          </p:cNvPr>
          <p:cNvSpPr>
            <a:spLocks noGrp="1"/>
          </p:cNvSpPr>
          <p:nvPr>
            <p:ph type="sldNum" sz="quarter" idx="12"/>
          </p:nvPr>
        </p:nvSpPr>
        <p:spPr>
          <a:xfrm>
            <a:off x="384563" y="6331790"/>
            <a:ext cx="478079" cy="389686"/>
          </a:xfrm>
        </p:spPr>
        <p:txBody>
          <a:bodyPr/>
          <a:lstStyle/>
          <a:p>
            <a:fld id="{96B5E63F-FF75-4236-BB34-47D07F8E6B0C}" type="slidenum">
              <a:rPr lang="fr-FR" smtClean="0"/>
              <a:t>9</a:t>
            </a:fld>
            <a:endParaRPr lang="fr-FR" dirty="0"/>
          </a:p>
        </p:txBody>
      </p:sp>
      <p:pic>
        <p:nvPicPr>
          <p:cNvPr id="4" name="Image 3" descr="Une image contenant texte, dessin, croquis, clipart&#10;&#10;Description générée automatiquement">
            <a:extLst>
              <a:ext uri="{FF2B5EF4-FFF2-40B4-BE49-F238E27FC236}">
                <a16:creationId xmlns:a16="http://schemas.microsoft.com/office/drawing/2014/main" id="{6859C319-2BB8-6C1A-3986-FC64F6DCA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1" y="227435"/>
            <a:ext cx="670723" cy="779981"/>
          </a:xfrm>
          <a:prstGeom prst="rect">
            <a:avLst/>
          </a:prstGeom>
        </p:spPr>
      </p:pic>
      <p:sp>
        <p:nvSpPr>
          <p:cNvPr id="5" name="ZoneTexte 4">
            <a:extLst>
              <a:ext uri="{FF2B5EF4-FFF2-40B4-BE49-F238E27FC236}">
                <a16:creationId xmlns:a16="http://schemas.microsoft.com/office/drawing/2014/main" id="{FB8D7DFD-6C0D-2DF6-DED9-5E87F0A2FD1D}"/>
              </a:ext>
            </a:extLst>
          </p:cNvPr>
          <p:cNvSpPr txBox="1"/>
          <p:nvPr/>
        </p:nvSpPr>
        <p:spPr>
          <a:xfrm>
            <a:off x="6254569" y="1594493"/>
            <a:ext cx="3289303" cy="461665"/>
          </a:xfrm>
          <a:prstGeom prst="rect">
            <a:avLst/>
          </a:prstGeom>
          <a:noFill/>
        </p:spPr>
        <p:txBody>
          <a:bodyPr wrap="square" rtlCol="0">
            <a:spAutoFit/>
          </a:bodyPr>
          <a:lstStyle/>
          <a:p>
            <a:r>
              <a:rPr lang="fr-FR" sz="2400" b="1" dirty="0">
                <a:solidFill>
                  <a:schemeClr val="tx2"/>
                </a:solidFill>
              </a:rPr>
              <a:t>Marine Spatial Planning</a:t>
            </a:r>
          </a:p>
        </p:txBody>
      </p:sp>
      <p:sp>
        <p:nvSpPr>
          <p:cNvPr id="6" name="Flèche : bas 5">
            <a:extLst>
              <a:ext uri="{FF2B5EF4-FFF2-40B4-BE49-F238E27FC236}">
                <a16:creationId xmlns:a16="http://schemas.microsoft.com/office/drawing/2014/main" id="{75CECAD6-6811-B7C9-F3C5-0E2C511F402D}"/>
              </a:ext>
            </a:extLst>
          </p:cNvPr>
          <p:cNvSpPr/>
          <p:nvPr/>
        </p:nvSpPr>
        <p:spPr>
          <a:xfrm rot="5400000">
            <a:off x="4836033" y="1506471"/>
            <a:ext cx="368300" cy="660400"/>
          </a:xfrm>
          <a:prstGeom prst="down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A15046A-4E2C-E0CF-8A2E-D317507DB548}"/>
              </a:ext>
            </a:extLst>
          </p:cNvPr>
          <p:cNvSpPr txBox="1"/>
          <p:nvPr/>
        </p:nvSpPr>
        <p:spPr>
          <a:xfrm>
            <a:off x="6134038" y="3175257"/>
            <a:ext cx="2425937" cy="369332"/>
          </a:xfrm>
          <a:prstGeom prst="rect">
            <a:avLst/>
          </a:prstGeom>
          <a:noFill/>
        </p:spPr>
        <p:txBody>
          <a:bodyPr wrap="square" rtlCol="0">
            <a:spAutoFit/>
          </a:bodyPr>
          <a:lstStyle/>
          <a:p>
            <a:r>
              <a:rPr lang="fr-FR" dirty="0"/>
              <a:t>How to spatialise? </a:t>
            </a:r>
          </a:p>
        </p:txBody>
      </p:sp>
      <p:sp>
        <p:nvSpPr>
          <p:cNvPr id="10" name="ZoneTexte 9">
            <a:extLst>
              <a:ext uri="{FF2B5EF4-FFF2-40B4-BE49-F238E27FC236}">
                <a16:creationId xmlns:a16="http://schemas.microsoft.com/office/drawing/2014/main" id="{BE8363F9-0823-05D0-F425-F9F2F008C648}"/>
              </a:ext>
            </a:extLst>
          </p:cNvPr>
          <p:cNvSpPr txBox="1"/>
          <p:nvPr/>
        </p:nvSpPr>
        <p:spPr>
          <a:xfrm>
            <a:off x="1041336" y="1513505"/>
            <a:ext cx="3384490" cy="646331"/>
          </a:xfrm>
          <a:prstGeom prst="rect">
            <a:avLst/>
          </a:prstGeom>
          <a:noFill/>
        </p:spPr>
        <p:txBody>
          <a:bodyPr wrap="square" rtlCol="0">
            <a:spAutoFit/>
          </a:bodyPr>
          <a:lstStyle/>
          <a:p>
            <a:pPr algn="ctr"/>
            <a:r>
              <a:rPr lang="fr-FR" dirty="0"/>
              <a:t>How to </a:t>
            </a:r>
            <a:r>
              <a:rPr lang="fr-FR" dirty="0" err="1"/>
              <a:t>consider</a:t>
            </a:r>
            <a:r>
              <a:rPr lang="fr-FR" dirty="0"/>
              <a:t> all </a:t>
            </a:r>
            <a:r>
              <a:rPr lang="fr-FR" dirty="0" err="1"/>
              <a:t>environmental</a:t>
            </a:r>
            <a:r>
              <a:rPr lang="fr-FR" dirty="0"/>
              <a:t> and socio-</a:t>
            </a:r>
            <a:r>
              <a:rPr lang="fr-FR" dirty="0" err="1"/>
              <a:t>economical</a:t>
            </a:r>
            <a:r>
              <a:rPr lang="fr-FR" dirty="0"/>
              <a:t> </a:t>
            </a:r>
            <a:r>
              <a:rPr lang="fr-FR" dirty="0" err="1"/>
              <a:t>stakes</a:t>
            </a:r>
            <a:r>
              <a:rPr lang="fr-FR" dirty="0"/>
              <a:t>?</a:t>
            </a:r>
          </a:p>
        </p:txBody>
      </p:sp>
      <p:sp>
        <p:nvSpPr>
          <p:cNvPr id="11" name="ZoneTexte 10">
            <a:extLst>
              <a:ext uri="{FF2B5EF4-FFF2-40B4-BE49-F238E27FC236}">
                <a16:creationId xmlns:a16="http://schemas.microsoft.com/office/drawing/2014/main" id="{CE94B45D-A0D4-6D76-A517-E701C9A7DBAD}"/>
              </a:ext>
            </a:extLst>
          </p:cNvPr>
          <p:cNvSpPr txBox="1"/>
          <p:nvPr/>
        </p:nvSpPr>
        <p:spPr>
          <a:xfrm>
            <a:off x="3384490" y="2663549"/>
            <a:ext cx="2425937" cy="646331"/>
          </a:xfrm>
          <a:prstGeom prst="rect">
            <a:avLst/>
          </a:prstGeom>
          <a:noFill/>
        </p:spPr>
        <p:txBody>
          <a:bodyPr wrap="square" rtlCol="0">
            <a:spAutoFit/>
          </a:bodyPr>
          <a:lstStyle/>
          <a:p>
            <a:pPr algn="ctr"/>
            <a:r>
              <a:rPr lang="fr-FR" dirty="0"/>
              <a:t>How to </a:t>
            </a:r>
            <a:r>
              <a:rPr lang="fr-FR" dirty="0" err="1"/>
              <a:t>anticipate</a:t>
            </a:r>
            <a:r>
              <a:rPr lang="fr-FR" dirty="0"/>
              <a:t> future change?</a:t>
            </a:r>
          </a:p>
        </p:txBody>
      </p:sp>
      <p:sp>
        <p:nvSpPr>
          <p:cNvPr id="12" name="ZoneTexte 11">
            <a:extLst>
              <a:ext uri="{FF2B5EF4-FFF2-40B4-BE49-F238E27FC236}">
                <a16:creationId xmlns:a16="http://schemas.microsoft.com/office/drawing/2014/main" id="{F17A8D1F-2263-7EF6-507D-83A7DDBFC837}"/>
              </a:ext>
            </a:extLst>
          </p:cNvPr>
          <p:cNvSpPr txBox="1"/>
          <p:nvPr/>
        </p:nvSpPr>
        <p:spPr>
          <a:xfrm>
            <a:off x="8685773" y="3470214"/>
            <a:ext cx="2425937" cy="369332"/>
          </a:xfrm>
          <a:prstGeom prst="rect">
            <a:avLst/>
          </a:prstGeom>
          <a:noFill/>
        </p:spPr>
        <p:txBody>
          <a:bodyPr wrap="square" rtlCol="0">
            <a:spAutoFit/>
          </a:bodyPr>
          <a:lstStyle/>
          <a:p>
            <a:r>
              <a:rPr lang="fr-FR" dirty="0"/>
              <a:t>And at </a:t>
            </a:r>
            <a:r>
              <a:rPr lang="fr-FR" dirty="0" err="1"/>
              <a:t>what</a:t>
            </a:r>
            <a:r>
              <a:rPr lang="fr-FR" dirty="0"/>
              <a:t> </a:t>
            </a:r>
            <a:r>
              <a:rPr lang="fr-FR" dirty="0" err="1"/>
              <a:t>scale</a:t>
            </a:r>
            <a:r>
              <a:rPr lang="fr-FR" dirty="0"/>
              <a:t>? </a:t>
            </a:r>
          </a:p>
        </p:txBody>
      </p:sp>
      <p:sp>
        <p:nvSpPr>
          <p:cNvPr id="13" name="Flèche : bas 12">
            <a:extLst>
              <a:ext uri="{FF2B5EF4-FFF2-40B4-BE49-F238E27FC236}">
                <a16:creationId xmlns:a16="http://schemas.microsoft.com/office/drawing/2014/main" id="{7E500227-7250-9319-605A-53F9803BC0B1}"/>
              </a:ext>
            </a:extLst>
          </p:cNvPr>
          <p:cNvSpPr/>
          <p:nvPr/>
        </p:nvSpPr>
        <p:spPr>
          <a:xfrm rot="3171895">
            <a:off x="5696008" y="2227771"/>
            <a:ext cx="368300" cy="660400"/>
          </a:xfrm>
          <a:prstGeom prst="down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49D73A6C-A31D-4CFC-0126-2720FCC6409A}"/>
              </a:ext>
            </a:extLst>
          </p:cNvPr>
          <p:cNvSpPr/>
          <p:nvPr/>
        </p:nvSpPr>
        <p:spPr>
          <a:xfrm>
            <a:off x="7162857" y="2339858"/>
            <a:ext cx="368300" cy="660400"/>
          </a:xfrm>
          <a:prstGeom prst="down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Flèche : bas 14">
            <a:extLst>
              <a:ext uri="{FF2B5EF4-FFF2-40B4-BE49-F238E27FC236}">
                <a16:creationId xmlns:a16="http://schemas.microsoft.com/office/drawing/2014/main" id="{D01DECDE-FD26-43EA-BFC3-FD95D8F1472D}"/>
              </a:ext>
            </a:extLst>
          </p:cNvPr>
          <p:cNvSpPr/>
          <p:nvPr/>
        </p:nvSpPr>
        <p:spPr>
          <a:xfrm rot="19421346">
            <a:off x="8845548" y="2290786"/>
            <a:ext cx="368300" cy="660400"/>
          </a:xfrm>
          <a:prstGeom prst="down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3176838"/>
      </p:ext>
    </p:extLst>
  </p:cSld>
  <p:clrMapOvr>
    <a:masterClrMapping/>
  </p:clrMapOvr>
</p:sld>
</file>

<file path=ppt/theme/theme1.xml><?xml version="1.0" encoding="utf-8"?>
<a:theme xmlns:a="http://schemas.openxmlformats.org/drawingml/2006/main" name="Thème Office">
  <a:themeElements>
    <a:clrScheme name="FEM">
      <a:dk1>
        <a:srgbClr val="000000"/>
      </a:dk1>
      <a:lt1>
        <a:srgbClr val="FFFFFF"/>
      </a:lt1>
      <a:dk2>
        <a:srgbClr val="003759"/>
      </a:dk2>
      <a:lt2>
        <a:srgbClr val="F2F2F2"/>
      </a:lt2>
      <a:accent1>
        <a:srgbClr val="005EA1"/>
      </a:accent1>
      <a:accent2>
        <a:srgbClr val="EE7203"/>
      </a:accent2>
      <a:accent3>
        <a:srgbClr val="028CC2"/>
      </a:accent3>
      <a:accent4>
        <a:srgbClr val="F39200"/>
      </a:accent4>
      <a:accent5>
        <a:srgbClr val="009A95"/>
      </a:accent5>
      <a:accent6>
        <a:srgbClr val="7F7F7F"/>
      </a:accent6>
      <a:hlink>
        <a:srgbClr val="336699"/>
      </a:hlink>
      <a:folHlink>
        <a:srgbClr val="0099CC"/>
      </a:folHlink>
    </a:clrScheme>
    <a:fontScheme name="FE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7025F053-9D93-41B7-875F-8ADCE8457034}" vid="{D5F3E28E-99E6-4AC2-B76D-D6384ADDABA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MODELE_Slides_FEM</Template>
  <TotalTime>1404</TotalTime>
  <Words>3172</Words>
  <Application>Microsoft Office PowerPoint</Application>
  <PresentationFormat>Grand écran</PresentationFormat>
  <Paragraphs>296</Paragraphs>
  <Slides>27</Slides>
  <Notes>26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Courier New</vt:lpstr>
      <vt:lpstr>Times New Roman</vt:lpstr>
      <vt:lpstr>Wingdings</vt:lpstr>
      <vt:lpstr>Thème Office</vt:lpstr>
      <vt:lpstr>Ecosystem services spatially linked to environmental and socio-economic stakes in the context of offshore wind farm development </vt:lpstr>
      <vt:lpstr>Context: estimated impacts of OWF on ES</vt:lpstr>
      <vt:lpstr>Context: estimated impacts of OWF on ES</vt:lpstr>
      <vt:lpstr>Context: estimated impacts of OWF on ES</vt:lpstr>
      <vt:lpstr>Context: estimated impacts of OWF on ES</vt:lpstr>
      <vt:lpstr>Context: offshore wind energy development and the challenges of MSP</vt:lpstr>
      <vt:lpstr>Context: offshore wind energy development and the challenges of MSP</vt:lpstr>
      <vt:lpstr>Context: offshore wind energy development and the challenges of MSP</vt:lpstr>
      <vt:lpstr>Challenges and objectives</vt:lpstr>
      <vt:lpstr>Challenges and objectives</vt:lpstr>
      <vt:lpstr>Summary</vt:lpstr>
      <vt:lpstr>1. Identify spatial patterns of ES</vt:lpstr>
      <vt:lpstr>1. Identify spatial patterns of ES</vt:lpstr>
      <vt:lpstr>1. Identify spatial patterns of ES</vt:lpstr>
      <vt:lpstr>1. Identify spatial patterns of ES</vt:lpstr>
      <vt:lpstr>1. Identify spatial patterns of ES</vt:lpstr>
      <vt:lpstr>1. Identify spatial patterns of ES</vt:lpstr>
      <vt:lpstr>Présentation PowerPoint</vt:lpstr>
      <vt:lpstr>3. What is the « influence area » of an offshore wind farm?</vt:lpstr>
      <vt:lpstr>3. What is the « influence area » of an offshore wind farm?</vt:lpstr>
      <vt:lpstr>3. What is the « influence area » of an offshore wind farm?</vt:lpstr>
      <vt:lpstr>3. What is the « influence area » of an offshore wind farm?</vt:lpstr>
      <vt:lpstr>4. Marine spatial planning and ecosystem services: Spot the difference! </vt:lpstr>
      <vt:lpstr>4. Marine spatial planning and ecosystem services: Spot the difference! </vt:lpstr>
      <vt:lpstr>Prospective</vt:lpstr>
      <vt:lpstr>Thanks for your attention! </vt:lpstr>
      <vt:lpstr>Appendixes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Yoann BAULAZ</dc:creator>
  <cp:lastModifiedBy>patrick Prouzet</cp:lastModifiedBy>
  <cp:revision>3</cp:revision>
  <dcterms:created xsi:type="dcterms:W3CDTF">2022-11-21T16:32:20Z</dcterms:created>
  <dcterms:modified xsi:type="dcterms:W3CDTF">2023-10-16T17:10:11Z</dcterms:modified>
</cp:coreProperties>
</file>