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3785-F15E-4C09-933B-73E8FB20053D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AF98-B119-4295-9F92-94F70636F0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66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00F4B-EF9F-4B41-8995-0CC15A760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051CA4-85D0-48A8-9CAF-DC9BB3447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8030B-47C5-40F6-B8D6-5AE85B5C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CBE65-C964-47AC-A873-138CA1A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BB4A6-D6E2-45F5-8BF9-B0A154B2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0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D9B82-7468-4B9E-90ED-92BF31BA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E98EBA-5F43-4784-BD04-AF5305C62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A24420-490D-430A-B8F6-3BA90C50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3EE46-D0DD-46E1-B3C3-A9867425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328C2-52D5-4685-A81D-C2B6BA19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D72C2E-AC04-4FF0-9671-2F7E25E1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BBE9DB-2818-405D-A3D3-3052514DE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3ACFBE-623F-4916-91B7-D1317BA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77326-AFAF-4E3F-8A84-63EA68D0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BF6D1A-08C0-4EB8-B530-2ED14F91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27F5D-E1CD-4233-A493-6B92B6C3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25273-2780-47B6-8058-E81480FB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8EB92-1146-4F59-9713-624B345F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3530B1-65FF-49E2-8445-9A13FAD1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FF1E1-2975-46E9-8631-BC51FE2E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5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4885F-F89C-40E6-9EB9-C393267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079C28-3ADA-4AE8-A2B4-4BA44DE54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2877E-B869-49BC-AB72-8F63B850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CB4F6-8F39-4747-A099-7A6A38D8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F0745-9FC4-47D4-A1DA-3033D157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17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026DF-99EC-48FC-8D74-DDBC0D7E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3A592-6CDF-4D90-84AF-58F2A866B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147710-820F-4351-8F72-D80C0B34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04BC28-60CF-4641-8BC6-91123EEF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276269-82DC-485E-BDBF-5436E6A9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5E547-9CD8-4572-8F09-4B2D26B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1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E51DC-B42B-480A-83FC-B2C3F885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F7E49-0D1B-4E77-812B-17199A75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41CCF0-2DF4-4DEF-950C-70C972DB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FE460D-90C2-46E6-88E9-E98B8F11E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0AF69F-2E0F-464B-9CD7-D32F7CF4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463E06-EBC4-4710-9F75-85082F91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BBF79D-4133-4E83-8B81-0FD0F753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9C798D-B395-4781-ADF6-FA84C80C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DF42F-DFD0-4633-900D-C76AA36C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8BA3E-6300-4097-B186-D42EBF3C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45EAFD-C488-4952-88D5-60BEC572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44586B-1CD9-46A3-9522-1B454CAF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66F372-1A2A-4447-83A4-492F47C7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B81988-A96B-429E-88F9-015DC534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D7C985-A640-4080-8779-E13ABE7E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3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B9BB0-AFE3-4011-9C4A-E35A8D04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CF9CC-3095-4D5E-8C9B-BC42BFB1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C694CF-75C4-413B-8AD7-7773275CA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F88DCC-0FBC-4C56-9BC9-30A602DB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685AFA-3CFE-4737-A8B7-09DD3F4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A14FD-87E7-4CD0-9F17-AA3695DD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20D79-0208-461B-B66B-07F7C071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F18172-8CE7-4BD0-A7B1-56D3293A0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DC24E2-55A0-40E4-AA40-899AA7D6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CEAB15-B897-47AA-9DF1-E0B9DBE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789523-D0E8-48BF-A9A9-D5F31A7E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ECEC44-C138-4917-88C2-A5E32D57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951E28-784B-4530-BC62-180F0AC7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509C3F-2789-4193-82D2-163AC645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04914-0C7F-4B2D-9CFD-6650A68BE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1956-3EF0-4998-B758-5A6E8C7DA1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792A88-52BE-4A49-90FF-3C0E55DA8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770E4-B821-4B0D-AF2A-80565D196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0483-1139-4F92-9CF6-5C16B2A21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0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8CEB1-37E5-4DD6-9535-0A5ECAC3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5772"/>
            <a:ext cx="9144000" cy="1533371"/>
          </a:xfrm>
        </p:spPr>
        <p:txBody>
          <a:bodyPr>
            <a:normAutofit/>
          </a:bodyPr>
          <a:lstStyle/>
          <a:p>
            <a:r>
              <a:rPr lang="fr-FR" sz="4000" dirty="0"/>
              <a:t>Cross-shore </a:t>
            </a:r>
            <a:r>
              <a:rPr lang="fr-FR" sz="4000" dirty="0" err="1"/>
              <a:t>suspended</a:t>
            </a:r>
            <a:r>
              <a:rPr lang="fr-FR" sz="4000" dirty="0"/>
              <a:t> </a:t>
            </a:r>
            <a:r>
              <a:rPr lang="fr-FR" sz="4000" dirty="0" err="1"/>
              <a:t>sediment</a:t>
            </a:r>
            <a:r>
              <a:rPr lang="fr-FR" sz="4000" dirty="0"/>
              <a:t> transport in the </a:t>
            </a:r>
            <a:r>
              <a:rPr lang="fr-FR" sz="4000" dirty="0" err="1"/>
              <a:t>upper</a:t>
            </a:r>
            <a:r>
              <a:rPr lang="fr-FR" sz="4000" dirty="0"/>
              <a:t> </a:t>
            </a:r>
            <a:r>
              <a:rPr lang="fr-FR" sz="4000" dirty="0" err="1"/>
              <a:t>shoreface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37FA89-D444-4D89-BA5F-5011840B7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2580"/>
            <a:ext cx="9144000" cy="645680"/>
          </a:xfrm>
        </p:spPr>
        <p:txBody>
          <a:bodyPr>
            <a:normAutofit/>
          </a:bodyPr>
          <a:lstStyle/>
          <a:p>
            <a:r>
              <a:rPr lang="fr-FR" dirty="0"/>
              <a:t>Marc Pezerat</a:t>
            </a:r>
            <a:r>
              <a:rPr lang="fr-FR" baseline="30000" dirty="0"/>
              <a:t>1*</a:t>
            </a:r>
            <a:r>
              <a:rPr lang="fr-FR" dirty="0"/>
              <a:t>, Xavier Bertin</a:t>
            </a:r>
            <a:r>
              <a:rPr lang="fr-FR" baseline="30000" dirty="0"/>
              <a:t>2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620B69-219C-47B8-A153-93B42C82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01" y="3058260"/>
            <a:ext cx="2110398" cy="21103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3589C3-277A-479E-9833-0BA8E7F80FE2}"/>
              </a:ext>
            </a:extLst>
          </p:cNvPr>
          <p:cNvSpPr/>
          <p:nvPr/>
        </p:nvSpPr>
        <p:spPr>
          <a:xfrm>
            <a:off x="349188" y="5454314"/>
            <a:ext cx="8572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/>
              <a:t>Service Hydrographique et Océanographique de la Marine (SHOM), Brest, France</a:t>
            </a:r>
          </a:p>
          <a:p>
            <a:pPr lvl="1"/>
            <a:r>
              <a:rPr lang="fr-FR" sz="1600" i="1" dirty="0"/>
              <a:t>marc.pezerat@shom.fr</a:t>
            </a:r>
            <a:r>
              <a:rPr lang="fr-FR" sz="1600" dirty="0"/>
              <a:t> </a:t>
            </a:r>
          </a:p>
          <a:p>
            <a:pPr lvl="1"/>
            <a:endParaRPr lang="fr-FR" sz="1600" dirty="0"/>
          </a:p>
          <a:p>
            <a:pPr marL="457200" indent="-457200">
              <a:buFont typeface="+mj-lt"/>
              <a:buAutoNum type="arabicPeriod"/>
            </a:pPr>
            <a:r>
              <a:rPr lang="fr-FR" sz="1600" dirty="0"/>
              <a:t>UMR 7266 </a:t>
            </a:r>
            <a:r>
              <a:rPr lang="fr-FR" sz="1600" dirty="0" err="1"/>
              <a:t>LIENSs</a:t>
            </a:r>
            <a:r>
              <a:rPr lang="fr-FR" sz="1600" dirty="0"/>
              <a:t>, CNRS – La Rochelle Université, La Rochelle, France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14E0E6-DC61-41F7-AA98-6D0E5754D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51" y="5358514"/>
            <a:ext cx="1550251" cy="12688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0F7C3B-72A1-4CCE-9579-EA983BCB8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2"/>
          <a:stretch/>
        </p:blipFill>
        <p:spPr>
          <a:xfrm>
            <a:off x="10108323" y="5424556"/>
            <a:ext cx="1627957" cy="11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8E769-C798-4F36-80FE-1DCD817B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63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FR" sz="3600" dirty="0" err="1"/>
              <a:t>Suspended</a:t>
            </a:r>
            <a:r>
              <a:rPr lang="fr-FR" sz="3600" dirty="0"/>
              <a:t> </a:t>
            </a:r>
            <a:r>
              <a:rPr lang="fr-FR" sz="3600" dirty="0" err="1"/>
              <a:t>sediment</a:t>
            </a:r>
            <a:r>
              <a:rPr lang="fr-FR" sz="3600" dirty="0"/>
              <a:t> transport by IG </a:t>
            </a:r>
            <a:r>
              <a:rPr lang="fr-FR" sz="3600" dirty="0" err="1"/>
              <a:t>waves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65D9F1-FF5E-44DF-9ACA-73597743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" y="1792149"/>
            <a:ext cx="5910940" cy="47007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A5107-9459-469C-9852-8FB46ADF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55" y="3723392"/>
            <a:ext cx="2473445" cy="30580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5F2997-D4A3-466B-9071-34171E749964}"/>
              </a:ext>
            </a:extLst>
          </p:cNvPr>
          <p:cNvSpPr txBox="1"/>
          <p:nvPr/>
        </p:nvSpPr>
        <p:spPr>
          <a:xfrm>
            <a:off x="9468395" y="4142512"/>
            <a:ext cx="2207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Illustration of GF and the </a:t>
            </a:r>
            <a:r>
              <a:rPr lang="fr-FR" sz="1600" dirty="0" err="1"/>
              <a:t>envelope</a:t>
            </a:r>
            <a:r>
              <a:rPr lang="fr-FR" sz="1600" dirty="0"/>
              <a:t> of short </a:t>
            </a: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elevation</a:t>
            </a:r>
            <a:r>
              <a:rPr lang="fr-FR" sz="1600" dirty="0"/>
              <a:t> A </a:t>
            </a:r>
          </a:p>
          <a:p>
            <a:pPr algn="just"/>
            <a:r>
              <a:rPr lang="fr-FR" sz="1600" dirty="0"/>
              <a:t>(List, 1991)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A2B8D40-F68B-45C0-9D0B-85D8B7286F00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895977" y="5252431"/>
            <a:ext cx="812678" cy="1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AC7BE06-FD9D-4F26-B147-C6672EAEAC13}"/>
              </a:ext>
            </a:extLst>
          </p:cNvPr>
          <p:cNvSpPr txBox="1"/>
          <p:nvPr/>
        </p:nvSpPr>
        <p:spPr>
          <a:xfrm>
            <a:off x="6313241" y="1395716"/>
            <a:ext cx="54530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/>
              <a:t>Separation</a:t>
            </a:r>
            <a:r>
              <a:rPr lang="fr-FR" sz="1600" dirty="0"/>
              <a:t> of </a:t>
            </a:r>
            <a:r>
              <a:rPr lang="fr-FR" sz="1600" dirty="0" err="1"/>
              <a:t>shoreward</a:t>
            </a:r>
            <a:r>
              <a:rPr lang="fr-FR" sz="1600" dirty="0"/>
              <a:t> / </a:t>
            </a:r>
            <a:r>
              <a:rPr lang="fr-FR" sz="1600" dirty="0" err="1"/>
              <a:t>seaward</a:t>
            </a:r>
            <a:r>
              <a:rPr lang="fr-FR" sz="1600" dirty="0"/>
              <a:t> </a:t>
            </a:r>
            <a:r>
              <a:rPr lang="fr-FR" sz="1600" dirty="0" err="1"/>
              <a:t>propagating</a:t>
            </a:r>
            <a:r>
              <a:rPr lang="fr-FR" sz="1600" dirty="0"/>
              <a:t> IG </a:t>
            </a:r>
            <a:r>
              <a:rPr lang="fr-FR" sz="1600" dirty="0" err="1"/>
              <a:t>waves</a:t>
            </a:r>
            <a:r>
              <a:rPr lang="fr-FR" sz="1600" dirty="0"/>
              <a:t>: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Strong tidal modulation of R²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fair</a:t>
            </a:r>
            <a:r>
              <a:rPr lang="fr-FR" sz="1600" dirty="0"/>
              <a:t> </a:t>
            </a:r>
            <a:r>
              <a:rPr lang="fr-FR" sz="1600" dirty="0" err="1"/>
              <a:t>weather</a:t>
            </a:r>
            <a:r>
              <a:rPr lang="fr-FR" sz="1600" dirty="0"/>
              <a:t>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High value of R² at high </a:t>
            </a:r>
            <a:r>
              <a:rPr lang="fr-FR" sz="1600" dirty="0" err="1"/>
              <a:t>tide</a:t>
            </a:r>
            <a:r>
              <a:rPr lang="fr-FR" sz="1600" dirty="0"/>
              <a:t> </a:t>
            </a:r>
            <a:r>
              <a:rPr lang="fr-FR" sz="1600" dirty="0" err="1"/>
              <a:t>explained</a:t>
            </a:r>
            <a:r>
              <a:rPr lang="fr-FR" sz="1600" dirty="0"/>
              <a:t> by a </a:t>
            </a:r>
            <a:r>
              <a:rPr lang="fr-FR" sz="1600" dirty="0" err="1"/>
              <a:t>steeper</a:t>
            </a:r>
            <a:r>
              <a:rPr lang="fr-FR" sz="1600" dirty="0"/>
              <a:t> </a:t>
            </a:r>
            <a:r>
              <a:rPr lang="fr-FR" sz="1600" dirty="0" err="1"/>
              <a:t>slope</a:t>
            </a:r>
            <a:r>
              <a:rPr lang="fr-FR" sz="1600" dirty="0"/>
              <a:t> in the </a:t>
            </a:r>
            <a:r>
              <a:rPr lang="fr-FR" sz="1600" dirty="0" err="1"/>
              <a:t>beach</a:t>
            </a:r>
            <a:r>
              <a:rPr lang="fr-FR" sz="1600" dirty="0"/>
              <a:t> </a:t>
            </a:r>
            <a:r>
              <a:rPr lang="fr-FR" sz="1600" dirty="0" err="1"/>
              <a:t>upper</a:t>
            </a:r>
            <a:r>
              <a:rPr lang="fr-FR" sz="1600" dirty="0"/>
              <a:t> part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/>
              <a:t>Lower</a:t>
            </a:r>
            <a:r>
              <a:rPr lang="fr-FR" sz="1600" dirty="0"/>
              <a:t> values of R² </a:t>
            </a:r>
            <a:r>
              <a:rPr lang="fr-FR" sz="1600" dirty="0" err="1"/>
              <a:t>during</a:t>
            </a:r>
            <a:r>
              <a:rPr lang="fr-FR" sz="1600" dirty="0"/>
              <a:t> </a:t>
            </a:r>
            <a:r>
              <a:rPr lang="fr-FR" sz="1600" dirty="0" err="1"/>
              <a:t>energetic</a:t>
            </a:r>
            <a:r>
              <a:rPr lang="fr-FR" sz="1600" dirty="0"/>
              <a:t> conditions </a:t>
            </a:r>
            <a:r>
              <a:rPr lang="fr-FR" sz="1600" dirty="0" err="1"/>
              <a:t>explained</a:t>
            </a:r>
            <a:r>
              <a:rPr lang="fr-FR" sz="1600" dirty="0"/>
              <a:t> by a </a:t>
            </a:r>
            <a:r>
              <a:rPr lang="fr-FR" sz="1600" dirty="0" err="1"/>
              <a:t>decrease</a:t>
            </a:r>
            <a:r>
              <a:rPr lang="fr-FR" sz="1600" dirty="0"/>
              <a:t> of </a:t>
            </a: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the </a:t>
            </a:r>
            <a:r>
              <a:rPr lang="fr-FR" sz="1600" dirty="0" err="1"/>
              <a:t>sensor</a:t>
            </a:r>
            <a:r>
              <a:rPr lang="fr-FR" sz="1600" dirty="0"/>
              <a:t> and the </a:t>
            </a:r>
            <a:r>
              <a:rPr lang="fr-FR" sz="1600" dirty="0" err="1"/>
              <a:t>shoreline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non-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transfers</a:t>
            </a:r>
            <a:r>
              <a:rPr lang="fr-FR" sz="1600" dirty="0"/>
              <a:t> </a:t>
            </a:r>
            <a:r>
              <a:rPr lang="fr-FR" sz="1600" dirty="0" err="1"/>
              <a:t>toward</a:t>
            </a:r>
            <a:r>
              <a:rPr lang="fr-FR" sz="1600" dirty="0"/>
              <a:t> the G band (Bertin et al., 2018)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D8E33ED-B02D-4ADA-ABE8-1DC5D9556B4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534025" y="2549878"/>
            <a:ext cx="779216" cy="1287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9E1321F-C193-4428-A0FA-CBB05A1EE64F}"/>
              </a:ext>
            </a:extLst>
          </p:cNvPr>
          <p:cNvSpPr txBox="1"/>
          <p:nvPr/>
        </p:nvSpPr>
        <p:spPr>
          <a:xfrm>
            <a:off x="11430001" y="180459"/>
            <a:ext cx="48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028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8E769-C798-4F36-80FE-1DCD817B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92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FR" sz="3600" dirty="0" err="1"/>
              <a:t>Suspended</a:t>
            </a:r>
            <a:r>
              <a:rPr lang="fr-FR" sz="3600" dirty="0"/>
              <a:t> </a:t>
            </a:r>
            <a:r>
              <a:rPr lang="fr-FR" sz="3600" dirty="0" err="1"/>
              <a:t>sediment</a:t>
            </a:r>
            <a:r>
              <a:rPr lang="fr-FR" sz="3600" dirty="0"/>
              <a:t> transport by IG </a:t>
            </a:r>
            <a:r>
              <a:rPr lang="fr-FR" sz="3600" dirty="0" err="1"/>
              <a:t>waves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65D9F1-FF5E-44DF-9ACA-73597743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431"/>
            <a:ext cx="5697526" cy="45310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940CAF-8373-4663-832F-31B3C0D9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56" y="1478455"/>
            <a:ext cx="6406444" cy="49129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57DC767-45F4-40D1-A4BB-1183A50FE5BC}"/>
              </a:ext>
            </a:extLst>
          </p:cNvPr>
          <p:cNvSpPr txBox="1"/>
          <p:nvPr/>
        </p:nvSpPr>
        <p:spPr>
          <a:xfrm>
            <a:off x="11504611" y="180459"/>
            <a:ext cx="47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3060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C7E97-C62C-4010-86E7-0CD89C01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and perspectives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DCCFCE-1070-4E2B-B375-29E098A2B2BB}"/>
              </a:ext>
            </a:extLst>
          </p:cNvPr>
          <p:cNvSpPr txBox="1"/>
          <p:nvPr/>
        </p:nvSpPr>
        <p:spPr>
          <a:xfrm>
            <a:off x="838200" y="1690688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Dominant contribution of </a:t>
            </a:r>
            <a:r>
              <a:rPr lang="fr-FR" sz="1600" dirty="0" err="1"/>
              <a:t>steady</a:t>
            </a:r>
            <a:r>
              <a:rPr lang="fr-FR" sz="1600" dirty="0"/>
              <a:t> </a:t>
            </a:r>
            <a:r>
              <a:rPr lang="fr-FR" sz="1600" dirty="0" err="1"/>
              <a:t>currents</a:t>
            </a:r>
            <a:r>
              <a:rPr lang="fr-FR" sz="1600" dirty="0"/>
              <a:t> to </a:t>
            </a:r>
            <a:r>
              <a:rPr lang="fr-FR" sz="1600" dirty="0" err="1"/>
              <a:t>suspended</a:t>
            </a:r>
            <a:r>
              <a:rPr lang="fr-FR" sz="1600" dirty="0"/>
              <a:t> </a:t>
            </a:r>
            <a:r>
              <a:rPr lang="fr-FR" sz="1600" dirty="0" err="1"/>
              <a:t>sediment</a:t>
            </a:r>
            <a:r>
              <a:rPr lang="fr-FR" sz="1600" dirty="0"/>
              <a:t> transport: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Tidal </a:t>
            </a:r>
            <a:r>
              <a:rPr lang="fr-FR" sz="1600" dirty="0" err="1"/>
              <a:t>currents</a:t>
            </a:r>
            <a:r>
              <a:rPr lang="fr-FR" sz="1600" dirty="0"/>
              <a:t> </a:t>
            </a:r>
            <a:r>
              <a:rPr lang="fr-FR" sz="1600" dirty="0" err="1"/>
              <a:t>modulate</a:t>
            </a:r>
            <a:r>
              <a:rPr lang="fr-FR" sz="1600" dirty="0"/>
              <a:t> the </a:t>
            </a:r>
            <a:r>
              <a:rPr lang="fr-FR" sz="1600" dirty="0" err="1"/>
              <a:t>sediment</a:t>
            </a:r>
            <a:r>
              <a:rPr lang="fr-FR" sz="1600" dirty="0"/>
              <a:t> flux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fair</a:t>
            </a:r>
            <a:r>
              <a:rPr lang="fr-FR" sz="1600" dirty="0"/>
              <a:t> </a:t>
            </a:r>
            <a:r>
              <a:rPr lang="fr-FR" sz="1600" dirty="0" err="1"/>
              <a:t>weather</a:t>
            </a:r>
            <a:r>
              <a:rPr lang="fr-FR" sz="1600" dirty="0"/>
              <a:t> conditions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The </a:t>
            </a:r>
            <a:r>
              <a:rPr lang="fr-FR" sz="1600" dirty="0" err="1"/>
              <a:t>undertow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shown</a:t>
            </a:r>
            <a:r>
              <a:rPr lang="fr-FR" sz="1600" dirty="0"/>
              <a:t> to force an offshore-</a:t>
            </a:r>
            <a:r>
              <a:rPr lang="fr-FR" sz="1600" dirty="0" err="1"/>
              <a:t>directed</a:t>
            </a:r>
            <a:r>
              <a:rPr lang="fr-FR" sz="1600" dirty="0"/>
              <a:t> transport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storm</a:t>
            </a:r>
            <a:r>
              <a:rPr lang="fr-FR" sz="1600" dirty="0"/>
              <a:t>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Key contribution of short-</a:t>
            </a:r>
            <a:r>
              <a:rPr lang="fr-FR" sz="1600" dirty="0" err="1"/>
              <a:t>wave</a:t>
            </a:r>
            <a:r>
              <a:rPr lang="fr-FR" sz="1600" dirty="0"/>
              <a:t> motion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energetic</a:t>
            </a:r>
            <a:r>
              <a:rPr lang="fr-FR" sz="1600" dirty="0"/>
              <a:t> conditions </a:t>
            </a:r>
            <a:r>
              <a:rPr lang="fr-FR" sz="1600" dirty="0" err="1"/>
              <a:t>globally</a:t>
            </a:r>
            <a:r>
              <a:rPr lang="fr-FR" sz="1600" dirty="0"/>
              <a:t> </a:t>
            </a:r>
            <a:r>
              <a:rPr lang="fr-FR" sz="1600" dirty="0" err="1"/>
              <a:t>inducing</a:t>
            </a:r>
            <a:r>
              <a:rPr lang="fr-FR" sz="1600" dirty="0"/>
              <a:t> an offshore </a:t>
            </a:r>
            <a:r>
              <a:rPr lang="fr-FR" sz="1600" dirty="0" err="1"/>
              <a:t>directed</a:t>
            </a:r>
            <a:r>
              <a:rPr lang="fr-FR" sz="1600" dirty="0"/>
              <a:t> transport </a:t>
            </a:r>
            <a:r>
              <a:rPr lang="fr-FR" sz="1600" dirty="0" err="1"/>
              <a:t>resulting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a </a:t>
            </a:r>
            <a:r>
              <a:rPr lang="fr-FR" sz="1600" dirty="0" err="1"/>
              <a:t>crest</a:t>
            </a:r>
            <a:r>
              <a:rPr lang="fr-FR" sz="1600" dirty="0"/>
              <a:t>-to-</a:t>
            </a:r>
            <a:r>
              <a:rPr lang="fr-FR" sz="1600" dirty="0" err="1"/>
              <a:t>trough</a:t>
            </a:r>
            <a:r>
              <a:rPr lang="fr-FR" sz="1600" dirty="0"/>
              <a:t> phase lag </a:t>
            </a:r>
            <a:r>
              <a:rPr lang="fr-FR" sz="1600" dirty="0" err="1"/>
              <a:t>effect</a:t>
            </a: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Second </a:t>
            </a:r>
            <a:r>
              <a:rPr lang="fr-FR" sz="1600" dirty="0" err="1"/>
              <a:t>order</a:t>
            </a:r>
            <a:r>
              <a:rPr lang="fr-FR" sz="1600" dirty="0"/>
              <a:t> contribution of IG </a:t>
            </a:r>
            <a:r>
              <a:rPr lang="fr-FR" sz="1600" dirty="0" err="1"/>
              <a:t>waves</a:t>
            </a:r>
            <a:r>
              <a:rPr lang="fr-FR" sz="1600" dirty="0"/>
              <a:t>  </a:t>
            </a:r>
            <a:r>
              <a:rPr lang="fr-FR" sz="1600" dirty="0" err="1"/>
              <a:t>with</a:t>
            </a:r>
            <a:r>
              <a:rPr lang="fr-FR" sz="1600" dirty="0"/>
              <a:t> a transport </a:t>
            </a:r>
            <a:r>
              <a:rPr lang="fr-FR" sz="1600" dirty="0" err="1"/>
              <a:t>mostly</a:t>
            </a:r>
            <a:r>
              <a:rPr lang="fr-FR" sz="1600" dirty="0"/>
              <a:t> offshore </a:t>
            </a:r>
            <a:r>
              <a:rPr lang="fr-FR" sz="1600" dirty="0" err="1"/>
              <a:t>directed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shoreward</a:t>
            </a:r>
            <a:r>
              <a:rPr lang="fr-FR" sz="1600" dirty="0"/>
              <a:t> </a:t>
            </a:r>
            <a:r>
              <a:rPr lang="fr-FR" sz="1600" dirty="0" err="1"/>
              <a:t>propagating</a:t>
            </a:r>
            <a:r>
              <a:rPr lang="fr-FR" sz="1600" dirty="0"/>
              <a:t> IG </a:t>
            </a:r>
            <a:r>
              <a:rPr lang="fr-FR" sz="1600" dirty="0" err="1"/>
              <a:t>waves</a:t>
            </a:r>
            <a:r>
              <a:rPr lang="fr-FR" sz="1600" dirty="0"/>
              <a:t> </a:t>
            </a:r>
            <a:r>
              <a:rPr lang="fr-FR" sz="1600" dirty="0" err="1"/>
              <a:t>bound</a:t>
            </a:r>
            <a:r>
              <a:rPr lang="fr-FR" sz="1600" dirty="0"/>
              <a:t> to short-</a:t>
            </a:r>
            <a:r>
              <a:rPr lang="fr-FR" sz="1600" dirty="0" err="1"/>
              <a:t>wave</a:t>
            </a:r>
            <a:r>
              <a:rPr lang="fr-FR" sz="1600" dirty="0"/>
              <a:t> group. Good agreement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conceptual</a:t>
            </a:r>
            <a:r>
              <a:rPr lang="fr-FR" sz="1600" dirty="0"/>
              <a:t> model of de Bakker et al. (2016)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Link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erosion</a:t>
            </a:r>
            <a:r>
              <a:rPr lang="fr-FR" sz="1600" dirty="0"/>
              <a:t> trend ?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892B0C0-6E76-472B-94F8-C3BBFA243F96}"/>
              </a:ext>
            </a:extLst>
          </p:cNvPr>
          <p:cNvGrpSpPr/>
          <p:nvPr/>
        </p:nvGrpSpPr>
        <p:grpSpPr>
          <a:xfrm>
            <a:off x="6378771" y="4170085"/>
            <a:ext cx="3392655" cy="2608832"/>
            <a:chOff x="7363007" y="4170085"/>
            <a:chExt cx="3392655" cy="260883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CCA4570-2D17-4A77-9CC5-28A2E60B5F67}"/>
                </a:ext>
              </a:extLst>
            </p:cNvPr>
            <p:cNvGrpSpPr/>
            <p:nvPr/>
          </p:nvGrpSpPr>
          <p:grpSpPr>
            <a:xfrm>
              <a:off x="7363007" y="4170085"/>
              <a:ext cx="3392655" cy="2608832"/>
              <a:chOff x="7686986" y="1244034"/>
              <a:chExt cx="4914900" cy="3581208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187B2C40-6FB7-4E0F-9E7B-0151C83252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43" t="31183" r="5952" b="46313"/>
              <a:stretch/>
            </p:blipFill>
            <p:spPr>
              <a:xfrm>
                <a:off x="7686986" y="1244034"/>
                <a:ext cx="4914900" cy="3581208"/>
              </a:xfrm>
              <a:prstGeom prst="rect">
                <a:avLst/>
              </a:prstGeom>
            </p:spPr>
          </p:pic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3433E256-E54E-48F0-AC2A-AA13EEFE570F}"/>
                  </a:ext>
                </a:extLst>
              </p:cNvPr>
              <p:cNvCxnSpPr/>
              <p:nvPr/>
            </p:nvCxnSpPr>
            <p:spPr>
              <a:xfrm>
                <a:off x="10029851" y="3034638"/>
                <a:ext cx="56477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ADBBC25-7F86-4342-9FBA-8CDC281F9F0D}"/>
                  </a:ext>
                </a:extLst>
              </p:cNvPr>
              <p:cNvSpPr txBox="1"/>
              <p:nvPr/>
            </p:nvSpPr>
            <p:spPr>
              <a:xfrm>
                <a:off x="9734306" y="2527647"/>
                <a:ext cx="1365358" cy="50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200 m</a:t>
                </a:r>
                <a:endParaRPr lang="en-US" dirty="0"/>
              </a:p>
            </p:txBody>
          </p:sp>
        </p:grpSp>
        <p:sp>
          <p:nvSpPr>
            <p:cNvPr id="8" name="Flèche vers le bas 6">
              <a:extLst>
                <a:ext uri="{FF2B5EF4-FFF2-40B4-BE49-F238E27FC236}">
                  <a16:creationId xmlns:a16="http://schemas.microsoft.com/office/drawing/2014/main" id="{AF385EA3-9F30-43FB-88C2-A44AACBFD514}"/>
                </a:ext>
              </a:extLst>
            </p:cNvPr>
            <p:cNvSpPr/>
            <p:nvPr/>
          </p:nvSpPr>
          <p:spPr>
            <a:xfrm>
              <a:off x="8465954" y="6044296"/>
              <a:ext cx="593381" cy="6497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èche vers le bas 19">
              <a:extLst>
                <a:ext uri="{FF2B5EF4-FFF2-40B4-BE49-F238E27FC236}">
                  <a16:creationId xmlns:a16="http://schemas.microsoft.com/office/drawing/2014/main" id="{633A9B71-D75D-42A0-9EF3-05D7F6B88394}"/>
                </a:ext>
              </a:extLst>
            </p:cNvPr>
            <p:cNvSpPr/>
            <p:nvPr/>
          </p:nvSpPr>
          <p:spPr>
            <a:xfrm>
              <a:off x="8569156" y="4459949"/>
              <a:ext cx="386975" cy="560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èche droite 9">
              <a:extLst>
                <a:ext uri="{FF2B5EF4-FFF2-40B4-BE49-F238E27FC236}">
                  <a16:creationId xmlns:a16="http://schemas.microsoft.com/office/drawing/2014/main" id="{721C855B-7826-475A-9BF8-71455309D3B0}"/>
                </a:ext>
              </a:extLst>
            </p:cNvPr>
            <p:cNvSpPr/>
            <p:nvPr/>
          </p:nvSpPr>
          <p:spPr>
            <a:xfrm rot="10800000">
              <a:off x="7725691" y="5298061"/>
              <a:ext cx="614223" cy="4212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48142C2-2E00-4C84-8BF9-D7B56AAD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3" y="4940859"/>
            <a:ext cx="5157788" cy="113566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0730792-4895-4E7F-9930-CEDC3A0431E5}"/>
              </a:ext>
            </a:extLst>
          </p:cNvPr>
          <p:cNvSpPr/>
          <p:nvPr/>
        </p:nvSpPr>
        <p:spPr>
          <a:xfrm>
            <a:off x="2247900" y="5185919"/>
            <a:ext cx="1457325" cy="645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courbe vers le haut 12">
            <a:extLst>
              <a:ext uri="{FF2B5EF4-FFF2-40B4-BE49-F238E27FC236}">
                <a16:creationId xmlns:a16="http://schemas.microsoft.com/office/drawing/2014/main" id="{8A699715-444B-4DD9-B792-8088C3939306}"/>
              </a:ext>
            </a:extLst>
          </p:cNvPr>
          <p:cNvSpPr/>
          <p:nvPr/>
        </p:nvSpPr>
        <p:spPr>
          <a:xfrm rot="21427767">
            <a:off x="3568865" y="5853458"/>
            <a:ext cx="3641020" cy="795634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FAA16C-52C9-446F-BF70-4054C94D5D08}"/>
              </a:ext>
            </a:extLst>
          </p:cNvPr>
          <p:cNvSpPr txBox="1"/>
          <p:nvPr/>
        </p:nvSpPr>
        <p:spPr>
          <a:xfrm>
            <a:off x="9899337" y="6043865"/>
            <a:ext cx="171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Chaumillon</a:t>
            </a:r>
            <a:r>
              <a:rPr lang="en-US" sz="1600" dirty="0"/>
              <a:t> and </a:t>
            </a:r>
            <a:r>
              <a:rPr lang="en-US" sz="1600" dirty="0" err="1"/>
              <a:t>Flament</a:t>
            </a:r>
            <a:r>
              <a:rPr lang="en-US" sz="1600" dirty="0"/>
              <a:t>  (2021)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6CEB06-2657-42AC-B788-5254F7619B84}"/>
              </a:ext>
            </a:extLst>
          </p:cNvPr>
          <p:cNvSpPr txBox="1"/>
          <p:nvPr/>
        </p:nvSpPr>
        <p:spPr>
          <a:xfrm>
            <a:off x="11504611" y="180459"/>
            <a:ext cx="45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312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153B4-CF5E-40E7-9869-636A9AE3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094"/>
            <a:ext cx="10515600" cy="2852737"/>
          </a:xfrm>
        </p:spPr>
        <p:txBody>
          <a:bodyPr/>
          <a:lstStyle/>
          <a:p>
            <a:pPr algn="ctr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92492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0F85D-BD75-4F59-AC8D-5B4A6D9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CD089-7DC7-4B77-8057-7A3A38B4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/>
              <a:t>Zonation of the </a:t>
            </a:r>
            <a:r>
              <a:rPr lang="fr-FR" sz="2000" dirty="0" err="1"/>
              <a:t>shoreface</a:t>
            </a:r>
            <a:r>
              <a:rPr lang="fr-FR" sz="2000" dirty="0"/>
              <a:t> and </a:t>
            </a:r>
            <a:r>
              <a:rPr lang="fr-FR" sz="2000" dirty="0" err="1"/>
              <a:t>suspended</a:t>
            </a:r>
            <a:r>
              <a:rPr lang="fr-FR" sz="2000" dirty="0"/>
              <a:t> </a:t>
            </a:r>
            <a:r>
              <a:rPr lang="fr-FR" sz="2000" dirty="0" err="1"/>
              <a:t>sediment</a:t>
            </a:r>
            <a:r>
              <a:rPr lang="fr-FR" sz="2000" dirty="0"/>
              <a:t> transport </a:t>
            </a:r>
            <a:r>
              <a:rPr lang="fr-FR" sz="2000" dirty="0" err="1"/>
              <a:t>driving</a:t>
            </a:r>
            <a:r>
              <a:rPr lang="fr-FR" sz="2000" dirty="0"/>
              <a:t> </a:t>
            </a:r>
            <a:r>
              <a:rPr lang="fr-FR" sz="2000" dirty="0" err="1"/>
              <a:t>mechnisms</a:t>
            </a:r>
            <a:endParaRPr lang="fr-FR" sz="2000" dirty="0"/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 err="1"/>
              <a:t>Results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field</a:t>
            </a:r>
            <a:r>
              <a:rPr lang="fr-FR" sz="2000" dirty="0"/>
              <a:t> </a:t>
            </a:r>
            <a:r>
              <a:rPr lang="fr-FR" sz="2000" dirty="0" err="1"/>
              <a:t>campaign</a:t>
            </a:r>
            <a:r>
              <a:rPr lang="fr-FR" sz="2000" dirty="0"/>
              <a:t> Saint-Trojan 2021 (macro-tidal &amp; </a:t>
            </a:r>
            <a:r>
              <a:rPr lang="fr-FR" sz="2000" dirty="0" err="1"/>
              <a:t>low-sloping</a:t>
            </a:r>
            <a:r>
              <a:rPr lang="fr-FR" sz="2000" dirty="0"/>
              <a:t> </a:t>
            </a:r>
            <a:r>
              <a:rPr lang="fr-FR" sz="2000" dirty="0" err="1"/>
              <a:t>shoreface</a:t>
            </a:r>
            <a:r>
              <a:rPr lang="fr-FR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 err="1"/>
              <a:t>Suspended</a:t>
            </a:r>
            <a:r>
              <a:rPr lang="fr-FR" sz="2000" dirty="0"/>
              <a:t> </a:t>
            </a:r>
            <a:r>
              <a:rPr lang="fr-FR" sz="2000" dirty="0" err="1"/>
              <a:t>sediment</a:t>
            </a:r>
            <a:r>
              <a:rPr lang="fr-FR" sz="2000" dirty="0"/>
              <a:t> transport by short </a:t>
            </a:r>
            <a:r>
              <a:rPr lang="fr-FR" sz="2000" dirty="0" err="1"/>
              <a:t>waves</a:t>
            </a:r>
            <a:endParaRPr lang="fr-FR" sz="2000" dirty="0"/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 err="1"/>
              <a:t>Suspended</a:t>
            </a:r>
            <a:r>
              <a:rPr lang="fr-FR" sz="2000" dirty="0"/>
              <a:t> </a:t>
            </a:r>
            <a:r>
              <a:rPr lang="fr-FR" sz="2000" dirty="0" err="1"/>
              <a:t>sediment</a:t>
            </a:r>
            <a:r>
              <a:rPr lang="fr-FR" sz="2000" dirty="0"/>
              <a:t> transport by IG </a:t>
            </a:r>
            <a:r>
              <a:rPr lang="fr-FR" sz="2000" dirty="0" err="1"/>
              <a:t>waves</a:t>
            </a:r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Based</a:t>
            </a:r>
            <a:r>
              <a:rPr lang="fr-FR" sz="2000" dirty="0"/>
              <a:t> on « Cross-shore </a:t>
            </a:r>
            <a:r>
              <a:rPr lang="fr-FR" sz="2000" dirty="0" err="1"/>
              <a:t>suspended</a:t>
            </a:r>
            <a:r>
              <a:rPr lang="fr-FR" sz="2000" dirty="0"/>
              <a:t> </a:t>
            </a:r>
            <a:r>
              <a:rPr lang="fr-FR" sz="2000" dirty="0" err="1"/>
              <a:t>sediment</a:t>
            </a:r>
            <a:r>
              <a:rPr lang="fr-FR" sz="2000" dirty="0"/>
              <a:t> transport in a macro-tidal and </a:t>
            </a:r>
            <a:r>
              <a:rPr lang="fr-FR" sz="2000" dirty="0" err="1"/>
              <a:t>low-slopping</a:t>
            </a:r>
            <a:r>
              <a:rPr lang="fr-FR" sz="2000" dirty="0"/>
              <a:t> </a:t>
            </a:r>
            <a:r>
              <a:rPr lang="fr-FR" sz="2000" dirty="0" err="1"/>
              <a:t>upper</a:t>
            </a:r>
            <a:r>
              <a:rPr lang="fr-FR" sz="2000" dirty="0"/>
              <a:t> </a:t>
            </a:r>
            <a:r>
              <a:rPr lang="fr-FR" sz="2000" dirty="0" err="1"/>
              <a:t>shoreface</a:t>
            </a:r>
            <a:r>
              <a:rPr lang="fr-FR" sz="2000" dirty="0"/>
              <a:t> », ESPL, 2023.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2153CA-DDDD-4C77-AE6C-043AF1ED4BB4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32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B007C-C8EC-4DC1-9FBB-61F7BB07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600" dirty="0"/>
              <a:t>Zonation of the </a:t>
            </a:r>
            <a:r>
              <a:rPr lang="fr-FR" sz="3600" dirty="0" err="1"/>
              <a:t>shoreface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BDCA68-EAC0-4BD5-A5D1-14930D54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" y="1690688"/>
            <a:ext cx="6272536" cy="42248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EF6EFF-0BA2-406A-8BAA-6DA57E4420F1}"/>
              </a:ext>
            </a:extLst>
          </p:cNvPr>
          <p:cNvSpPr txBox="1"/>
          <p:nvPr/>
        </p:nvSpPr>
        <p:spPr>
          <a:xfrm>
            <a:off x="838200" y="6001306"/>
            <a:ext cx="355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Hamon-</a:t>
            </a:r>
            <a:r>
              <a:rPr lang="fr-FR" sz="1600" dirty="0" err="1"/>
              <a:t>Kerivel</a:t>
            </a:r>
            <a:r>
              <a:rPr lang="fr-FR" sz="1600" dirty="0"/>
              <a:t> et al. (2020)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682EAC-AE5F-477F-8A49-A89C24448D94}"/>
              </a:ext>
            </a:extLst>
          </p:cNvPr>
          <p:cNvSpPr txBox="1"/>
          <p:nvPr/>
        </p:nvSpPr>
        <p:spPr>
          <a:xfrm>
            <a:off x="7244038" y="2319282"/>
            <a:ext cx="4465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/>
              <a:t>Shoreface</a:t>
            </a:r>
            <a:r>
              <a:rPr lang="fr-FR" sz="1600" dirty="0"/>
              <a:t> </a:t>
            </a:r>
            <a:r>
              <a:rPr lang="fr-FR" sz="1600" dirty="0" err="1"/>
              <a:t>transitionning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the surf zone and the shelf </a:t>
            </a:r>
            <a:r>
              <a:rPr lang="fr-FR" sz="1600" dirty="0" err="1"/>
              <a:t>plays</a:t>
            </a:r>
            <a:r>
              <a:rPr lang="fr-FR" sz="1600" dirty="0"/>
              <a:t>  a crucial </a:t>
            </a:r>
            <a:r>
              <a:rPr lang="fr-FR" sz="1600" dirty="0" err="1"/>
              <a:t>role</a:t>
            </a:r>
            <a:r>
              <a:rPr lang="fr-FR" sz="1600" dirty="0"/>
              <a:t> in </a:t>
            </a:r>
            <a:r>
              <a:rPr lang="fr-FR" sz="1600" dirty="0" err="1"/>
              <a:t>morphological</a:t>
            </a:r>
            <a:r>
              <a:rPr lang="fr-FR" sz="1600" dirty="0"/>
              <a:t> </a:t>
            </a:r>
            <a:r>
              <a:rPr lang="fr-FR" sz="1600" dirty="0" err="1"/>
              <a:t>evolution</a:t>
            </a:r>
            <a:r>
              <a:rPr lang="fr-FR" sz="1600" dirty="0"/>
              <a:t> of adjacent </a:t>
            </a:r>
            <a:r>
              <a:rPr lang="fr-FR" sz="1600" dirty="0" err="1"/>
              <a:t>shorelines</a:t>
            </a: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A </a:t>
            </a:r>
            <a:r>
              <a:rPr lang="fr-FR" sz="1600" dirty="0" err="1"/>
              <a:t>common</a:t>
            </a:r>
            <a:r>
              <a:rPr lang="fr-FR" sz="1600" dirty="0"/>
              <a:t> distinction </a:t>
            </a:r>
            <a:r>
              <a:rPr lang="fr-FR" sz="1600" dirty="0" err="1"/>
              <a:t>upper</a:t>
            </a:r>
            <a:r>
              <a:rPr lang="fr-FR" sz="1600" dirty="0"/>
              <a:t> </a:t>
            </a:r>
            <a:r>
              <a:rPr lang="fr-FR" sz="1600" dirty="0" err="1"/>
              <a:t>shoreface</a:t>
            </a:r>
            <a:r>
              <a:rPr lang="fr-FR" sz="1600" dirty="0"/>
              <a:t> / </a:t>
            </a:r>
            <a:r>
              <a:rPr lang="fr-FR" sz="1600" dirty="0" err="1"/>
              <a:t>lower</a:t>
            </a:r>
            <a:r>
              <a:rPr lang="fr-FR" sz="1600" dirty="0"/>
              <a:t> </a:t>
            </a:r>
            <a:r>
              <a:rPr lang="fr-FR" sz="1600" dirty="0" err="1"/>
              <a:t>shoreface</a:t>
            </a:r>
            <a:r>
              <a:rPr lang="fr-FR" sz="1600" dirty="0"/>
              <a:t> </a:t>
            </a:r>
            <a:r>
              <a:rPr lang="fr-FR" sz="1600" dirty="0" err="1"/>
              <a:t>based</a:t>
            </a:r>
            <a:r>
              <a:rPr lang="fr-FR" sz="1600" dirty="0"/>
              <a:t> on </a:t>
            </a:r>
            <a:r>
              <a:rPr lang="fr-FR" sz="1600" dirty="0" err="1"/>
              <a:t>observed</a:t>
            </a:r>
            <a:r>
              <a:rPr lang="fr-FR" sz="1600" dirty="0"/>
              <a:t> </a:t>
            </a:r>
            <a:r>
              <a:rPr lang="fr-FR" sz="1600" dirty="0" err="1"/>
              <a:t>morphological</a:t>
            </a:r>
            <a:r>
              <a:rPr lang="fr-FR" sz="1600" dirty="0"/>
              <a:t> </a:t>
            </a:r>
            <a:r>
              <a:rPr lang="fr-FR" sz="1600" dirty="0" err="1"/>
              <a:t>variability</a:t>
            </a: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In macro-tidal and </a:t>
            </a:r>
            <a:r>
              <a:rPr lang="fr-FR" sz="1600" dirty="0" err="1"/>
              <a:t>wave-exposed</a:t>
            </a:r>
            <a:r>
              <a:rPr lang="fr-FR" sz="1600" dirty="0"/>
              <a:t> </a:t>
            </a:r>
            <a:r>
              <a:rPr lang="fr-FR" sz="1600" dirty="0" err="1"/>
              <a:t>coastal</a:t>
            </a:r>
            <a:r>
              <a:rPr lang="fr-FR" sz="1600" dirty="0"/>
              <a:t> </a:t>
            </a:r>
            <a:r>
              <a:rPr lang="fr-FR" sz="1600" dirty="0" err="1"/>
              <a:t>region</a:t>
            </a:r>
            <a:r>
              <a:rPr lang="fr-FR" sz="1600" dirty="0"/>
              <a:t>, the </a:t>
            </a:r>
            <a:r>
              <a:rPr lang="fr-FR" sz="1600" dirty="0" err="1"/>
              <a:t>upper</a:t>
            </a:r>
            <a:r>
              <a:rPr lang="fr-FR" sz="1600" dirty="0"/>
              <a:t> </a:t>
            </a:r>
            <a:r>
              <a:rPr lang="fr-FR" sz="1600" dirty="0" err="1"/>
              <a:t>shoreface</a:t>
            </a:r>
            <a:r>
              <a:rPr lang="fr-FR" sz="1600" dirty="0"/>
              <a:t> </a:t>
            </a:r>
            <a:r>
              <a:rPr lang="fr-FR" sz="1600" dirty="0" err="1"/>
              <a:t>morphodynamics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strongly</a:t>
            </a:r>
            <a:r>
              <a:rPr lang="fr-FR" sz="1600" dirty="0"/>
              <a:t> </a:t>
            </a:r>
            <a:r>
              <a:rPr lang="fr-FR" sz="1600" dirty="0" err="1"/>
              <a:t>affected</a:t>
            </a:r>
            <a:r>
              <a:rPr lang="fr-FR" sz="1600" dirty="0"/>
              <a:t> by the extension of the surf zone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4AD4B-E5DA-40BD-AEFC-F472F7DD68AC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522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F21BA-96AB-4E7F-A5EC-8C96768F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46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600" dirty="0" err="1"/>
              <a:t>Suspended</a:t>
            </a:r>
            <a:r>
              <a:rPr lang="fr-FR" sz="3600" dirty="0"/>
              <a:t> </a:t>
            </a:r>
            <a:r>
              <a:rPr lang="fr-FR" sz="3600" dirty="0" err="1"/>
              <a:t>sediment</a:t>
            </a:r>
            <a:r>
              <a:rPr lang="fr-FR" sz="3600" dirty="0"/>
              <a:t> transport </a:t>
            </a:r>
            <a:r>
              <a:rPr lang="fr-FR" sz="3600" dirty="0" err="1"/>
              <a:t>driving</a:t>
            </a:r>
            <a:r>
              <a:rPr lang="fr-FR" sz="3600" dirty="0"/>
              <a:t> </a:t>
            </a:r>
            <a:r>
              <a:rPr lang="fr-FR" sz="3600" dirty="0" err="1"/>
              <a:t>mechanisms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A07E93-02AD-4630-B342-F5F42513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47" y="1271779"/>
            <a:ext cx="6007100" cy="26588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384785-5657-4F00-9CA0-3BFE9313FB14}"/>
              </a:ext>
            </a:extLst>
          </p:cNvPr>
          <p:cNvSpPr txBox="1"/>
          <p:nvPr/>
        </p:nvSpPr>
        <p:spPr>
          <a:xfrm>
            <a:off x="749300" y="3461991"/>
            <a:ext cx="355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Anthony and </a:t>
            </a:r>
            <a:r>
              <a:rPr lang="fr-FR" sz="1600" dirty="0" err="1"/>
              <a:t>Aagard</a:t>
            </a:r>
            <a:r>
              <a:rPr lang="fr-FR" sz="1600" dirty="0"/>
              <a:t> (2020)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96C0F8-869B-45A9-BE35-EFC5300ADEA0}"/>
              </a:ext>
            </a:extLst>
          </p:cNvPr>
          <p:cNvSpPr txBox="1"/>
          <p:nvPr/>
        </p:nvSpPr>
        <p:spPr>
          <a:xfrm>
            <a:off x="6950075" y="1431981"/>
            <a:ext cx="431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Fine </a:t>
            </a:r>
            <a:r>
              <a:rPr lang="fr-FR" sz="1600" dirty="0" err="1"/>
              <a:t>sandy</a:t>
            </a:r>
            <a:r>
              <a:rPr lang="fr-FR" sz="1600" dirty="0"/>
              <a:t> </a:t>
            </a:r>
            <a:r>
              <a:rPr lang="fr-FR" sz="1600" dirty="0" err="1"/>
              <a:t>sediments</a:t>
            </a:r>
            <a:r>
              <a:rPr lang="fr-FR" sz="1600" dirty="0"/>
              <a:t> are more </a:t>
            </a:r>
            <a:r>
              <a:rPr lang="fr-FR" sz="1600" dirty="0" err="1"/>
              <a:t>likely</a:t>
            </a:r>
            <a:r>
              <a:rPr lang="fr-FR" sz="1600" dirty="0"/>
              <a:t> </a:t>
            </a:r>
            <a:r>
              <a:rPr lang="fr-FR" sz="1600" dirty="0" err="1"/>
              <a:t>transported</a:t>
            </a:r>
            <a:r>
              <a:rPr lang="fr-FR" sz="1600" dirty="0"/>
              <a:t> in suspension </a:t>
            </a:r>
            <a:r>
              <a:rPr lang="fr-FR" sz="1600" dirty="0" err="1"/>
              <a:t>across</a:t>
            </a:r>
            <a:r>
              <a:rPr lang="fr-FR" sz="1600" dirty="0"/>
              <a:t> </a:t>
            </a: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exposed</a:t>
            </a:r>
            <a:r>
              <a:rPr lang="fr-FR" sz="1600" dirty="0"/>
              <a:t> </a:t>
            </a:r>
            <a:r>
              <a:rPr lang="fr-FR" sz="1600" dirty="0" err="1"/>
              <a:t>nearshore</a:t>
            </a:r>
            <a:r>
              <a:rPr lang="fr-FR" sz="1600" dirty="0"/>
              <a:t> area (u* &gt; </a:t>
            </a:r>
            <a:r>
              <a:rPr lang="fr-FR" sz="1600" dirty="0" err="1"/>
              <a:t>Ws</a:t>
            </a:r>
            <a:r>
              <a:rPr lang="fr-FR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/>
              <a:t>Suspended</a:t>
            </a:r>
            <a:r>
              <a:rPr lang="fr-FR" sz="1600" dirty="0"/>
              <a:t> </a:t>
            </a:r>
            <a:r>
              <a:rPr lang="fr-FR" sz="1600" dirty="0" err="1"/>
              <a:t>sediment</a:t>
            </a:r>
            <a:r>
              <a:rPr lang="fr-FR" sz="1600" dirty="0"/>
              <a:t> transport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forced</a:t>
            </a:r>
            <a:r>
              <a:rPr lang="fr-FR" sz="1600" dirty="0"/>
              <a:t> by </a:t>
            </a:r>
            <a:r>
              <a:rPr lang="fr-FR" sz="1600" dirty="0" err="1"/>
              <a:t>both</a:t>
            </a:r>
            <a:r>
              <a:rPr lang="fr-FR" sz="1600" dirty="0"/>
              <a:t> </a:t>
            </a:r>
            <a:r>
              <a:rPr lang="fr-FR" sz="1600" b="1" dirty="0" err="1"/>
              <a:t>oscillatory</a:t>
            </a:r>
            <a:r>
              <a:rPr lang="fr-FR" sz="1600" b="1" dirty="0"/>
              <a:t> </a:t>
            </a:r>
            <a:r>
              <a:rPr lang="fr-FR" sz="1600" b="1" dirty="0" err="1"/>
              <a:t>wave</a:t>
            </a:r>
            <a:r>
              <a:rPr lang="fr-FR" sz="1600" b="1" dirty="0"/>
              <a:t> motions</a:t>
            </a:r>
            <a:r>
              <a:rPr lang="fr-FR" sz="1600" dirty="0"/>
              <a:t> and </a:t>
            </a:r>
            <a:r>
              <a:rPr lang="fr-FR" sz="1600" b="1" dirty="0" err="1"/>
              <a:t>steady</a:t>
            </a:r>
            <a:r>
              <a:rPr lang="fr-FR" sz="1600" b="1" dirty="0"/>
              <a:t> </a:t>
            </a:r>
            <a:r>
              <a:rPr lang="fr-FR" sz="1600" b="1" dirty="0" err="1"/>
              <a:t>currents</a:t>
            </a:r>
            <a:endParaRPr lang="fr-F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The transport at short </a:t>
            </a: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frequencies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related</a:t>
            </a:r>
            <a:r>
              <a:rPr lang="fr-FR" sz="1600" dirty="0"/>
              <a:t> to the </a:t>
            </a: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, </a:t>
            </a:r>
            <a:r>
              <a:rPr lang="fr-FR" sz="1600" dirty="0" err="1"/>
              <a:t>determined</a:t>
            </a:r>
            <a:r>
              <a:rPr lang="fr-FR" sz="1600" dirty="0"/>
              <a:t> by a certain </a:t>
            </a:r>
            <a:r>
              <a:rPr lang="fr-FR" sz="1600" dirty="0" err="1"/>
              <a:t>degree</a:t>
            </a:r>
            <a:r>
              <a:rPr lang="fr-FR" sz="1600" dirty="0"/>
              <a:t> of </a:t>
            </a:r>
            <a:r>
              <a:rPr lang="fr-FR" sz="1600" dirty="0" err="1"/>
              <a:t>skewness</a:t>
            </a:r>
            <a:r>
              <a:rPr lang="fr-FR" sz="1600" dirty="0"/>
              <a:t> and </a:t>
            </a:r>
            <a:r>
              <a:rPr lang="fr-FR" sz="1600" dirty="0" err="1"/>
              <a:t>asymmetry</a:t>
            </a: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IG </a:t>
            </a:r>
            <a:r>
              <a:rPr lang="fr-FR" sz="1600" dirty="0" err="1"/>
              <a:t>waves</a:t>
            </a:r>
            <a:r>
              <a:rPr lang="fr-FR" sz="1600" dirty="0"/>
              <a:t> </a:t>
            </a:r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contribute</a:t>
            </a:r>
            <a:r>
              <a:rPr lang="fr-FR" sz="1600" dirty="0"/>
              <a:t> to </a:t>
            </a:r>
            <a:r>
              <a:rPr lang="fr-FR" sz="1600" dirty="0" err="1"/>
              <a:t>suspended</a:t>
            </a:r>
            <a:r>
              <a:rPr lang="fr-FR" sz="1600" dirty="0"/>
              <a:t> </a:t>
            </a:r>
            <a:r>
              <a:rPr lang="fr-FR" sz="1600" dirty="0" err="1"/>
              <a:t>sediment</a:t>
            </a:r>
            <a:r>
              <a:rPr lang="fr-FR" sz="1600" dirty="0"/>
              <a:t> transport </a:t>
            </a:r>
            <a:r>
              <a:rPr lang="fr-FR" sz="1600" dirty="0" err="1"/>
              <a:t>depending</a:t>
            </a:r>
            <a:r>
              <a:rPr lang="fr-FR" sz="1600" dirty="0"/>
              <a:t> on the IG/G </a:t>
            </a:r>
            <a:r>
              <a:rPr lang="fr-FR" sz="1600" dirty="0" err="1"/>
              <a:t>energy</a:t>
            </a:r>
            <a:r>
              <a:rPr lang="fr-FR" sz="1600" dirty="0"/>
              <a:t> ratio and IG </a:t>
            </a:r>
            <a:r>
              <a:rPr lang="fr-FR" sz="1600" dirty="0" err="1"/>
              <a:t>wave</a:t>
            </a:r>
            <a:r>
              <a:rPr lang="fr-FR" sz="1600" dirty="0"/>
              <a:t> propagation </a:t>
            </a:r>
            <a:r>
              <a:rPr lang="fr-FR" sz="1600" dirty="0" err="1"/>
              <a:t>regime</a:t>
            </a:r>
            <a:r>
              <a:rPr lang="fr-FR" sz="16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Importance of the </a:t>
            </a:r>
            <a:r>
              <a:rPr lang="fr-FR" sz="1600" dirty="0" err="1"/>
              <a:t>wave-driven</a:t>
            </a:r>
            <a:r>
              <a:rPr lang="fr-FR" sz="1600" dirty="0"/>
              <a:t> </a:t>
            </a:r>
            <a:r>
              <a:rPr lang="fr-FR" sz="1600" dirty="0" err="1"/>
              <a:t>mean</a:t>
            </a:r>
            <a:r>
              <a:rPr lang="fr-FR" sz="1600" dirty="0"/>
              <a:t> circulation (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notably</a:t>
            </a:r>
            <a:r>
              <a:rPr lang="fr-FR" sz="1600" dirty="0"/>
              <a:t> the </a:t>
            </a:r>
            <a:r>
              <a:rPr lang="fr-FR" sz="1600" dirty="0" err="1"/>
              <a:t>undertow</a:t>
            </a:r>
            <a:r>
              <a:rPr lang="fr-FR" sz="1600" dirty="0"/>
              <a:t>) </a:t>
            </a:r>
            <a:r>
              <a:rPr lang="fr-FR" sz="1600" dirty="0" err="1"/>
              <a:t>well</a:t>
            </a:r>
            <a:r>
              <a:rPr lang="fr-FR" sz="1600" dirty="0"/>
              <a:t> </a:t>
            </a:r>
            <a:r>
              <a:rPr lang="fr-FR" sz="1600" dirty="0" err="1"/>
              <a:t>identified</a:t>
            </a:r>
            <a:r>
              <a:rPr lang="fr-FR" sz="1600" dirty="0"/>
              <a:t> on </a:t>
            </a:r>
            <a:r>
              <a:rPr lang="fr-FR" sz="1600" dirty="0" err="1"/>
              <a:t>beaches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3ED920-4D24-4DC7-B756-BC4892FF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147" y="4123210"/>
            <a:ext cx="3848100" cy="25717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3534C9-7168-4EBB-B246-57D0FF649037}"/>
              </a:ext>
            </a:extLst>
          </p:cNvPr>
          <p:cNvSpPr txBox="1"/>
          <p:nvPr/>
        </p:nvSpPr>
        <p:spPr>
          <a:xfrm>
            <a:off x="597147" y="6290677"/>
            <a:ext cx="215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 Bakker et al. (2016)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88E774-EA6D-48AD-8863-FE3C61E81967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476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378C3-D949-4C70-BD34-DF365149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600" dirty="0" err="1"/>
              <a:t>Remaining</a:t>
            </a:r>
            <a:r>
              <a:rPr lang="fr-FR" sz="3600" dirty="0"/>
              <a:t> questions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7E9963-62E1-45E5-9014-001B7095ADAB}"/>
              </a:ext>
            </a:extLst>
          </p:cNvPr>
          <p:cNvSpPr txBox="1"/>
          <p:nvPr/>
        </p:nvSpPr>
        <p:spPr>
          <a:xfrm>
            <a:off x="838200" y="1879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about </a:t>
            </a:r>
            <a:r>
              <a:rPr lang="fr-FR" dirty="0" err="1"/>
              <a:t>beyond</a:t>
            </a:r>
            <a:r>
              <a:rPr lang="fr-FR" dirty="0"/>
              <a:t> the </a:t>
            </a:r>
            <a:r>
              <a:rPr lang="fr-FR" dirty="0" err="1"/>
              <a:t>inner</a:t>
            </a:r>
            <a:r>
              <a:rPr lang="fr-FR" dirty="0"/>
              <a:t> surf zone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812F4D-D3F6-4BF1-B257-73B6300CD494}"/>
              </a:ext>
            </a:extLst>
          </p:cNvPr>
          <p:cNvSpPr txBox="1"/>
          <p:nvPr/>
        </p:nvSpPr>
        <p:spPr>
          <a:xfrm>
            <a:off x="419100" y="2437844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Very few </a:t>
            </a:r>
            <a:r>
              <a:rPr lang="fr-FR" dirty="0" err="1"/>
              <a:t>measurements</a:t>
            </a:r>
            <a:r>
              <a:rPr lang="fr-FR" dirty="0"/>
              <a:t> in </a:t>
            </a:r>
            <a:r>
              <a:rPr lang="fr-FR" dirty="0" err="1"/>
              <a:t>relatively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water (</a:t>
            </a:r>
            <a:r>
              <a:rPr lang="fr-FR" dirty="0" err="1"/>
              <a:t>beyond</a:t>
            </a:r>
            <a:r>
              <a:rPr lang="fr-FR" dirty="0"/>
              <a:t> the </a:t>
            </a:r>
            <a:r>
              <a:rPr lang="fr-FR" dirty="0" err="1"/>
              <a:t>inter-tidal</a:t>
            </a:r>
            <a:r>
              <a:rPr lang="fr-FR" dirty="0"/>
              <a:t> area), </a:t>
            </a:r>
            <a:r>
              <a:rPr lang="fr-FR" dirty="0" err="1"/>
              <a:t>mostly</a:t>
            </a:r>
            <a:r>
              <a:rPr lang="fr-FR" dirty="0"/>
              <a:t> due to instrumentation </a:t>
            </a:r>
            <a:r>
              <a:rPr lang="fr-FR" dirty="0" err="1"/>
              <a:t>difficulties</a:t>
            </a:r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23CB049-D438-41FC-A61D-93AD8C6EDB72}"/>
              </a:ext>
            </a:extLst>
          </p:cNvPr>
          <p:cNvSpPr/>
          <p:nvPr/>
        </p:nvSpPr>
        <p:spPr>
          <a:xfrm>
            <a:off x="508000" y="4501634"/>
            <a:ext cx="660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7575D6-6AA3-4BEB-A656-1C60C8F33AE6}"/>
              </a:ext>
            </a:extLst>
          </p:cNvPr>
          <p:cNvSpPr txBox="1"/>
          <p:nvPr/>
        </p:nvSpPr>
        <p:spPr>
          <a:xfrm>
            <a:off x="1625600" y="4380547"/>
            <a:ext cx="1014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What</a:t>
            </a:r>
            <a:r>
              <a:rPr lang="fr-FR" dirty="0"/>
              <a:t> are the relative contributions of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(</a:t>
            </a:r>
            <a:r>
              <a:rPr lang="fr-FR" dirty="0" err="1"/>
              <a:t>oscillatory</a:t>
            </a:r>
            <a:r>
              <a:rPr lang="fr-FR" dirty="0"/>
              <a:t> motions vs </a:t>
            </a:r>
            <a:r>
              <a:rPr lang="fr-FR" dirty="0" err="1"/>
              <a:t>steady</a:t>
            </a:r>
            <a:r>
              <a:rPr lang="fr-FR" dirty="0"/>
              <a:t> </a:t>
            </a:r>
            <a:r>
              <a:rPr lang="fr-FR" dirty="0" err="1"/>
              <a:t>currents</a:t>
            </a:r>
            <a:r>
              <a:rPr lang="fr-FR" dirty="0"/>
              <a:t>) to </a:t>
            </a:r>
            <a:r>
              <a:rPr lang="fr-FR" dirty="0" err="1"/>
              <a:t>suspended</a:t>
            </a:r>
            <a:r>
              <a:rPr lang="fr-FR" dirty="0"/>
              <a:t> </a:t>
            </a:r>
            <a:r>
              <a:rPr lang="fr-FR" dirty="0" err="1"/>
              <a:t>sediment</a:t>
            </a:r>
            <a:r>
              <a:rPr lang="fr-FR" dirty="0"/>
              <a:t> transport ?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F9693F6-066A-48F1-BF7F-D3B29854D125}"/>
              </a:ext>
            </a:extLst>
          </p:cNvPr>
          <p:cNvSpPr/>
          <p:nvPr/>
        </p:nvSpPr>
        <p:spPr>
          <a:xfrm>
            <a:off x="508000" y="3369657"/>
            <a:ext cx="660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164666-D10C-4914-98F2-D6EEF74D13E9}"/>
              </a:ext>
            </a:extLst>
          </p:cNvPr>
          <p:cNvSpPr txBox="1"/>
          <p:nvPr/>
        </p:nvSpPr>
        <p:spPr>
          <a:xfrm>
            <a:off x="1670050" y="336965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What</a:t>
            </a:r>
            <a:r>
              <a:rPr lang="fr-FR" dirty="0"/>
              <a:t>  are the </a:t>
            </a:r>
            <a:r>
              <a:rPr lang="fr-FR" dirty="0" err="1"/>
              <a:t>differences</a:t>
            </a:r>
            <a:r>
              <a:rPr lang="fr-FR" dirty="0"/>
              <a:t> in the transport </a:t>
            </a:r>
            <a:r>
              <a:rPr lang="fr-FR" dirty="0" err="1"/>
              <a:t>regime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storm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and </a:t>
            </a:r>
            <a:r>
              <a:rPr lang="fr-FR" dirty="0" err="1"/>
              <a:t>fair</a:t>
            </a:r>
            <a:r>
              <a:rPr lang="fr-FR" dirty="0"/>
              <a:t> </a:t>
            </a:r>
            <a:r>
              <a:rPr lang="fr-FR" dirty="0" err="1"/>
              <a:t>weather</a:t>
            </a:r>
            <a:r>
              <a:rPr lang="fr-FR" dirty="0"/>
              <a:t> conditions ?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A3D1F36-A98E-47E3-BB0C-A0ABC3049161}"/>
              </a:ext>
            </a:extLst>
          </p:cNvPr>
          <p:cNvSpPr/>
          <p:nvPr/>
        </p:nvSpPr>
        <p:spPr>
          <a:xfrm>
            <a:off x="508000" y="5651024"/>
            <a:ext cx="660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FF592B-A7D2-4330-A18A-0C8DFC077E87}"/>
              </a:ext>
            </a:extLst>
          </p:cNvPr>
          <p:cNvSpPr txBox="1"/>
          <p:nvPr/>
        </p:nvSpPr>
        <p:spPr>
          <a:xfrm>
            <a:off x="1625600" y="5651024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mechanisms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1B149C-5CDC-4CCB-ACC7-72DCCE9BE4C6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0415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36E5E-24C7-423B-9D7A-A481386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sz="3600" dirty="0"/>
              <a:t>The </a:t>
            </a:r>
            <a:r>
              <a:rPr lang="fr-FR" sz="3600" dirty="0" err="1"/>
              <a:t>field</a:t>
            </a:r>
            <a:r>
              <a:rPr lang="fr-FR" sz="3600" dirty="0"/>
              <a:t> </a:t>
            </a:r>
            <a:r>
              <a:rPr lang="fr-FR" sz="3600" dirty="0" err="1"/>
              <a:t>campaign</a:t>
            </a:r>
            <a:r>
              <a:rPr lang="fr-FR" sz="3600" dirty="0"/>
              <a:t> Saint-Trojan 2021 (ST2021)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7AF35F-9041-4046-A2D0-84BD1D7F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4" y="1802787"/>
            <a:ext cx="6526984" cy="29762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5D01CA-C6E2-4164-94E5-7AEB0B4D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2" y="1582082"/>
            <a:ext cx="2094340" cy="15707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1612D3-F419-48DB-BD84-43D42B06D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25" y="1582081"/>
            <a:ext cx="2094340" cy="157075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1F6602E-97C1-496F-9303-6B187C45CBA8}"/>
              </a:ext>
            </a:extLst>
          </p:cNvPr>
          <p:cNvGrpSpPr/>
          <p:nvPr/>
        </p:nvGrpSpPr>
        <p:grpSpPr>
          <a:xfrm>
            <a:off x="6968972" y="4015882"/>
            <a:ext cx="2840853" cy="847843"/>
            <a:chOff x="5431621" y="1461358"/>
            <a:chExt cx="3876675" cy="11811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47EECA4-1CE9-4E84-8E36-8014F6DE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1621" y="1461358"/>
              <a:ext cx="3876675" cy="11811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C2223B9-8125-42FB-96FF-CD9DAC3CF71E}"/>
                </a:ext>
              </a:extLst>
            </p:cNvPr>
            <p:cNvSpPr txBox="1"/>
            <p:nvPr/>
          </p:nvSpPr>
          <p:spPr>
            <a:xfrm>
              <a:off x="5431621" y="2303904"/>
              <a:ext cx="1655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/>
                <a:t>Campbell</a:t>
              </a:r>
              <a:endParaRPr lang="en-US" sz="1600" i="1" dirty="0"/>
            </a:p>
          </p:txBody>
        </p:sp>
      </p:grp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id="{B016AA64-735C-4E0E-8418-DDD29088FA0E}"/>
              </a:ext>
            </a:extLst>
          </p:cNvPr>
          <p:cNvSpPr/>
          <p:nvPr/>
        </p:nvSpPr>
        <p:spPr>
          <a:xfrm rot="19720679">
            <a:off x="8003474" y="3485684"/>
            <a:ext cx="843379" cy="335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44675A-1E63-4B13-91DE-565B05D9DA2C}"/>
              </a:ext>
            </a:extLst>
          </p:cNvPr>
          <p:cNvSpPr txBox="1"/>
          <p:nvPr/>
        </p:nvSpPr>
        <p:spPr>
          <a:xfrm>
            <a:off x="10436347" y="1582081"/>
            <a:ext cx="14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Thanks</a:t>
            </a:r>
            <a:r>
              <a:rPr lang="fr-FR" dirty="0"/>
              <a:t> !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CD3BDA7-23AD-4988-ADB7-215188FCB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43645"/>
              </p:ext>
            </p:extLst>
          </p:nvPr>
        </p:nvGraphicFramePr>
        <p:xfrm>
          <a:off x="5429657" y="5185134"/>
          <a:ext cx="6526985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264">
                  <a:extLst>
                    <a:ext uri="{9D8B030D-6E8A-4147-A177-3AD203B41FA5}">
                      <a16:colId xmlns:a16="http://schemas.microsoft.com/office/drawing/2014/main" val="313478755"/>
                    </a:ext>
                  </a:extLst>
                </a:gridCol>
                <a:gridCol w="2773364">
                  <a:extLst>
                    <a:ext uri="{9D8B030D-6E8A-4147-A177-3AD203B41FA5}">
                      <a16:colId xmlns:a16="http://schemas.microsoft.com/office/drawing/2014/main" val="1290599476"/>
                    </a:ext>
                  </a:extLst>
                </a:gridCol>
                <a:gridCol w="2819357">
                  <a:extLst>
                    <a:ext uri="{9D8B030D-6E8A-4147-A177-3AD203B41FA5}">
                      <a16:colId xmlns:a16="http://schemas.microsoft.com/office/drawing/2014/main" val="2652848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Current</a:t>
                      </a:r>
                      <a:r>
                        <a:rPr lang="fr-FR" sz="1400" dirty="0"/>
                        <a:t> cycle (10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Wave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cycle (2 Hz / 20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22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AWAC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10 min-</a:t>
                      </a:r>
                      <a:r>
                        <a:rPr lang="fr-FR" sz="1400" dirty="0" err="1"/>
                        <a:t>averaged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velocity</a:t>
                      </a:r>
                      <a:r>
                        <a:rPr lang="fr-FR" sz="1400" dirty="0"/>
                        <a:t> profile </a:t>
                      </a:r>
                      <a:r>
                        <a:rPr lang="fr-FR" sz="1400" dirty="0" err="1"/>
                        <a:t>measurements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Velocity at a 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fixed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location and 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bottom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pressure 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measurements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8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44535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8E633EC-5E18-4D08-B335-BDE7E930D0AC}"/>
              </a:ext>
            </a:extLst>
          </p:cNvPr>
          <p:cNvSpPr txBox="1"/>
          <p:nvPr/>
        </p:nvSpPr>
        <p:spPr>
          <a:xfrm>
            <a:off x="235358" y="5185134"/>
            <a:ext cx="4887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Tides</a:t>
            </a:r>
            <a:r>
              <a:rPr lang="fr-FR" sz="1600" dirty="0"/>
              <a:t> are semi-diurnal. Tidal range [1,5 m, 5.5m]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Low-</a:t>
            </a:r>
            <a:r>
              <a:rPr lang="fr-FR" sz="1600" dirty="0" err="1"/>
              <a:t>sloping</a:t>
            </a:r>
            <a:r>
              <a:rPr lang="fr-FR" sz="1600" dirty="0"/>
              <a:t> </a:t>
            </a:r>
            <a:r>
              <a:rPr lang="fr-FR" sz="1600" dirty="0" err="1"/>
              <a:t>shoreface</a:t>
            </a:r>
            <a:r>
              <a:rPr lang="fr-FR" sz="1600" dirty="0"/>
              <a:t> (</a:t>
            </a:r>
            <a:r>
              <a:rPr lang="fr-FR" sz="1600" dirty="0" err="1"/>
              <a:t>isobath</a:t>
            </a:r>
            <a:r>
              <a:rPr lang="fr-FR" sz="1600" dirty="0"/>
              <a:t> 20 m 10km offshore)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Shore normal incidence of </a:t>
            </a:r>
            <a:r>
              <a:rPr lang="fr-FR" sz="1600" dirty="0" err="1"/>
              <a:t>waves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Storm </a:t>
            </a:r>
            <a:r>
              <a:rPr lang="fr-FR" sz="1600" dirty="0" err="1"/>
              <a:t>events</a:t>
            </a:r>
            <a:r>
              <a:rPr lang="fr-FR" sz="1600" dirty="0"/>
              <a:t> (6 m Hm0) and </a:t>
            </a:r>
            <a:r>
              <a:rPr lang="fr-FR" sz="1600" dirty="0" err="1"/>
              <a:t>fair-weather</a:t>
            </a:r>
            <a:r>
              <a:rPr lang="fr-FR" sz="1600" dirty="0"/>
              <a:t> conditions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164B1A-2761-4014-82C2-4029912E641F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145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ACB69-E617-4E64-A628-CFB2C22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sz="3600" dirty="0"/>
              <a:t>Data </a:t>
            </a:r>
            <a:r>
              <a:rPr lang="fr-FR" sz="3600" dirty="0" err="1"/>
              <a:t>processing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BD567E-DF2C-4877-9D17-3D0779FAE56C}"/>
              </a:ext>
            </a:extLst>
          </p:cNvPr>
          <p:cNvSpPr txBox="1"/>
          <p:nvPr/>
        </p:nvSpPr>
        <p:spPr>
          <a:xfrm>
            <a:off x="266329" y="1690688"/>
            <a:ext cx="27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Pressure </a:t>
            </a:r>
            <a:r>
              <a:rPr lang="fr-FR" dirty="0" err="1"/>
              <a:t>measurements</a:t>
            </a:r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5B54CD2-0154-4EF9-9900-FD893A20EC4D}"/>
              </a:ext>
            </a:extLst>
          </p:cNvPr>
          <p:cNvSpPr/>
          <p:nvPr/>
        </p:nvSpPr>
        <p:spPr>
          <a:xfrm>
            <a:off x="3364635" y="1722996"/>
            <a:ext cx="692460" cy="30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78BE3F-8940-47F0-BFF2-117B84A8FB89}"/>
              </a:ext>
            </a:extLst>
          </p:cNvPr>
          <p:cNvSpPr txBox="1"/>
          <p:nvPr/>
        </p:nvSpPr>
        <p:spPr>
          <a:xfrm>
            <a:off x="4421078" y="1623798"/>
            <a:ext cx="247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Short </a:t>
            </a:r>
            <a:r>
              <a:rPr lang="fr-FR" dirty="0" err="1"/>
              <a:t>wave</a:t>
            </a:r>
            <a:r>
              <a:rPr lang="fr-FR" dirty="0"/>
              <a:t> free surface </a:t>
            </a:r>
            <a:r>
              <a:rPr lang="fr-FR" dirty="0" err="1"/>
              <a:t>elevation</a:t>
            </a: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D79E324-A42A-428B-92E5-AACED27D09B8}"/>
              </a:ext>
            </a:extLst>
          </p:cNvPr>
          <p:cNvSpPr/>
          <p:nvPr/>
        </p:nvSpPr>
        <p:spPr>
          <a:xfrm>
            <a:off x="7111020" y="1722996"/>
            <a:ext cx="692460" cy="30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536AEA6-EA8C-438E-94BD-49B50B73240D}"/>
                  </a:ext>
                </a:extLst>
              </p:cNvPr>
              <p:cNvSpPr txBox="1"/>
              <p:nvPr/>
            </p:nvSpPr>
            <p:spPr>
              <a:xfrm>
                <a:off x="8105312" y="1552189"/>
                <a:ext cx="17844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Elevation </a:t>
                </a:r>
                <a:r>
                  <a:rPr lang="fr-FR" dirty="0" err="1"/>
                  <a:t>density</a:t>
                </a:r>
                <a:r>
                  <a:rPr lang="fr-FR" dirty="0"/>
                  <a:t> </a:t>
                </a:r>
                <a:r>
                  <a:rPr lang="fr-FR" dirty="0" err="1"/>
                  <a:t>spectra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536AEA6-EA8C-438E-94BD-49B50B73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12" y="1552189"/>
                <a:ext cx="1784411" cy="646331"/>
              </a:xfrm>
              <a:prstGeom prst="rect">
                <a:avLst/>
              </a:prstGeom>
              <a:blipFill>
                <a:blip r:embed="rId2"/>
                <a:stretch>
                  <a:fillRect l="-3082" t="-5660" r="-274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926EDC-5E7E-41CC-953C-7758D593958B}"/>
                  </a:ext>
                </a:extLst>
              </p:cNvPr>
              <p:cNvSpPr/>
              <p:nvPr/>
            </p:nvSpPr>
            <p:spPr>
              <a:xfrm>
                <a:off x="10896601" y="1614740"/>
                <a:ext cx="1229760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𝐼𝐺</m:t>
                        </m:r>
                      </m:sup>
                    </m:sSubSup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𝑝𝑐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926EDC-5E7E-41CC-953C-7758D593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1" y="1614740"/>
                <a:ext cx="1229760" cy="436402"/>
              </a:xfrm>
              <a:prstGeom prst="rect">
                <a:avLst/>
              </a:prstGeom>
              <a:blipFill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A84F33AC-6700-4B50-B480-4A369F39E109}"/>
              </a:ext>
            </a:extLst>
          </p:cNvPr>
          <p:cNvSpPr/>
          <p:nvPr/>
        </p:nvSpPr>
        <p:spPr>
          <a:xfrm>
            <a:off x="10053221" y="1690688"/>
            <a:ext cx="692460" cy="30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F0A505A-A5D5-4F73-A021-ECF77BC0AE90}"/>
                  </a:ext>
                </a:extLst>
              </p:cNvPr>
              <p:cNvSpPr txBox="1"/>
              <p:nvPr/>
            </p:nvSpPr>
            <p:spPr>
              <a:xfrm>
                <a:off x="2672177" y="2302437"/>
                <a:ext cx="2077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1"/>
                    </a:solidFill>
                  </a:rPr>
                  <a:t>TFM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=0,2 </m:t>
                    </m:r>
                    <m:r>
                      <a:rPr lang="fr-F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F0A505A-A5D5-4F73-A021-ECF77BC0A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77" y="2302437"/>
                <a:ext cx="2077375" cy="338554"/>
              </a:xfrm>
              <a:prstGeom prst="rect">
                <a:avLst/>
              </a:prstGeom>
              <a:blipFill>
                <a:blip r:embed="rId4"/>
                <a:stretch>
                  <a:fillRect l="-1466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02C7F51D-86B2-49FA-8889-C2119709771E}"/>
              </a:ext>
            </a:extLst>
          </p:cNvPr>
          <p:cNvSpPr txBox="1"/>
          <p:nvPr/>
        </p:nvSpPr>
        <p:spPr>
          <a:xfrm>
            <a:off x="6010182" y="887528"/>
            <a:ext cx="320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FFT (5 </a:t>
            </a:r>
            <a:r>
              <a:rPr lang="fr-FR" sz="1600" dirty="0" err="1">
                <a:solidFill>
                  <a:schemeClr val="accent1"/>
                </a:solidFill>
              </a:rPr>
              <a:t>hanning-windowed</a:t>
            </a:r>
            <a:r>
              <a:rPr lang="fr-FR" sz="1600" dirty="0">
                <a:solidFill>
                  <a:schemeClr val="accent1"/>
                </a:solidFill>
              </a:rPr>
              <a:t> segments </a:t>
            </a:r>
            <a:r>
              <a:rPr lang="fr-FR" sz="1600" dirty="0" err="1">
                <a:solidFill>
                  <a:schemeClr val="accent1"/>
                </a:solidFill>
              </a:rPr>
              <a:t>with</a:t>
            </a:r>
            <a:r>
              <a:rPr lang="fr-FR" sz="1600" dirty="0">
                <a:solidFill>
                  <a:schemeClr val="accent1"/>
                </a:solidFill>
              </a:rPr>
              <a:t> 50% </a:t>
            </a:r>
            <a:r>
              <a:rPr lang="fr-FR" sz="1600" dirty="0" err="1">
                <a:solidFill>
                  <a:schemeClr val="accent1"/>
                </a:solidFill>
              </a:rPr>
              <a:t>overlap</a:t>
            </a:r>
            <a:r>
              <a:rPr lang="fr-FR" sz="1600" dirty="0">
                <a:solidFill>
                  <a:schemeClr val="accent1"/>
                </a:solidFill>
              </a:rPr>
              <a:t> / 10 DOF)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4DB716D-C2FF-4E35-BC06-A718D3669790}"/>
                  </a:ext>
                </a:extLst>
              </p:cNvPr>
              <p:cNvSpPr txBox="1"/>
              <p:nvPr/>
            </p:nvSpPr>
            <p:spPr>
              <a:xfrm>
                <a:off x="9541279" y="2302437"/>
                <a:ext cx="1918317" cy="496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fr-FR" sz="1600" dirty="0" err="1">
                    <a:solidFill>
                      <a:schemeClr val="accent1"/>
                    </a:solidFill>
                  </a:rPr>
                  <a:t>with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𝐼𝐺</m:t>
                        </m:r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sub>
                        </m:sSub>
                      </m:den>
                    </m:f>
                  </m:oMath>
                </a14:m>
                <a:endParaRPr lang="fr-FR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4DB716D-C2FF-4E35-BC06-A718D3669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279" y="2302437"/>
                <a:ext cx="1918317" cy="496098"/>
              </a:xfrm>
              <a:prstGeom prst="rect">
                <a:avLst/>
              </a:prstGeom>
              <a:blipFill>
                <a:blip r:embed="rId5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E1823F95-ABF0-4BB1-90F0-358C498EC6F3}"/>
              </a:ext>
            </a:extLst>
          </p:cNvPr>
          <p:cNvSpPr txBox="1"/>
          <p:nvPr/>
        </p:nvSpPr>
        <p:spPr>
          <a:xfrm>
            <a:off x="266329" y="2994934"/>
            <a:ext cx="656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Time-</a:t>
            </a:r>
            <a:r>
              <a:rPr lang="fr-FR" dirty="0" err="1"/>
              <a:t>averaged</a:t>
            </a:r>
            <a:r>
              <a:rPr lang="fr-FR" dirty="0"/>
              <a:t> </a:t>
            </a:r>
            <a:r>
              <a:rPr lang="fr-FR" dirty="0" err="1"/>
              <a:t>suspended</a:t>
            </a:r>
            <a:r>
              <a:rPr lang="fr-FR" dirty="0"/>
              <a:t> </a:t>
            </a:r>
            <a:r>
              <a:rPr lang="fr-FR" dirty="0" err="1"/>
              <a:t>sediment</a:t>
            </a:r>
            <a:r>
              <a:rPr lang="fr-FR" dirty="0"/>
              <a:t> flux (e.g. Jaffe et al. 1985):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D4B51FD-31B7-4C87-9BBF-FF4BA29B5A1B}"/>
                  </a:ext>
                </a:extLst>
              </p:cNvPr>
              <p:cNvSpPr txBox="1"/>
              <p:nvPr/>
            </p:nvSpPr>
            <p:spPr>
              <a:xfrm>
                <a:off x="2133597" y="3558132"/>
                <a:ext cx="2287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𝑢𝑐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D4B51FD-31B7-4C87-9BBF-FF4BA29B5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7" y="3558132"/>
                <a:ext cx="2287481" cy="923330"/>
              </a:xfrm>
              <a:prstGeom prst="rect">
                <a:avLst/>
              </a:prstGeom>
              <a:blipFill>
                <a:blip r:embed="rId6"/>
                <a:stretch>
                  <a:fillRect r="-1600" b="-19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33D921B-9BF7-4FD6-AF70-A0FC03CB8E70}"/>
                  </a:ext>
                </a:extLst>
              </p:cNvPr>
              <p:cNvSpPr txBox="1"/>
              <p:nvPr/>
            </p:nvSpPr>
            <p:spPr>
              <a:xfrm>
                <a:off x="625871" y="5415657"/>
                <a:ext cx="2712868" cy="10772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is</a:t>
                </a:r>
                <a:r>
                  <a:rPr lang="fr-FR" sz="1600" dirty="0">
                    <a:solidFill>
                      <a:schemeClr val="tx1"/>
                    </a:solidFill>
                  </a:rPr>
                  <a:t> the transport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forced</a:t>
                </a:r>
                <a:r>
                  <a:rPr lang="fr-FR" sz="1600" dirty="0">
                    <a:solidFill>
                      <a:schemeClr val="tx1"/>
                    </a:solidFill>
                  </a:rPr>
                  <a:t> by the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mean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current</a:t>
                </a:r>
                <a:r>
                  <a:rPr lang="fr-FR" sz="1600" dirty="0">
                    <a:solidFill>
                      <a:schemeClr val="tx1"/>
                    </a:solidFill>
                  </a:rPr>
                  <a:t> i.e. tidal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current</a:t>
                </a:r>
                <a:r>
                  <a:rPr lang="fr-FR" sz="1600" dirty="0">
                    <a:solidFill>
                      <a:schemeClr val="tx1"/>
                    </a:solidFill>
                  </a:rPr>
                  <a:t> and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wave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drivean</a:t>
                </a:r>
                <a:r>
                  <a:rPr lang="fr-FR" sz="1600" dirty="0">
                    <a:solidFill>
                      <a:schemeClr val="tx1"/>
                    </a:solidFill>
                  </a:rPr>
                  <a:t> return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current</a:t>
                </a:r>
                <a:endParaRPr lang="fr-FR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33D921B-9BF7-4FD6-AF70-A0FC03CB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71" y="5415657"/>
                <a:ext cx="2712868" cy="1077218"/>
              </a:xfrm>
              <a:prstGeom prst="rect">
                <a:avLst/>
              </a:prstGeom>
              <a:blipFill>
                <a:blip r:embed="rId7"/>
                <a:stretch>
                  <a:fillRect l="-1119" t="-1117" r="-895" b="-55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9B57863-6809-4F12-A6C8-BEABA052AC8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982305" y="4604683"/>
            <a:ext cx="1356434" cy="810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7B8C684-D5B6-435D-91C1-4DDF4B70D44F}"/>
                  </a:ext>
                </a:extLst>
              </p:cNvPr>
              <p:cNvSpPr txBox="1"/>
              <p:nvPr/>
            </p:nvSpPr>
            <p:spPr>
              <a:xfrm>
                <a:off x="3684229" y="5087516"/>
                <a:ext cx="2627792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𝑜𝑠𝑐</m:t>
                        </m:r>
                      </m:sub>
                    </m:sSub>
                  </m:oMath>
                </a14:m>
                <a:r>
                  <a:rPr lang="fr-FR" sz="1600" dirty="0"/>
                  <a:t> or « flux </a:t>
                </a:r>
                <a:r>
                  <a:rPr lang="fr-FR" sz="1600" dirty="0" err="1"/>
                  <a:t>coupling</a:t>
                </a:r>
                <a:r>
                  <a:rPr lang="fr-FR" sz="1600" dirty="0"/>
                  <a:t> » </a:t>
                </a:r>
                <a:r>
                  <a:rPr lang="fr-FR" sz="1600" dirty="0" err="1"/>
                  <a:t>measures</a:t>
                </a:r>
                <a:r>
                  <a:rPr lang="fr-FR" sz="1600" dirty="0"/>
                  <a:t> the contribution </a:t>
                </a:r>
                <a:r>
                  <a:rPr lang="fr-FR" sz="1600" dirty="0" err="1"/>
                  <a:t>from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oscillating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dynamics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correlation</a:t>
                </a:r>
                <a:r>
                  <a:rPr lang="fr-FR" sz="1600" dirty="0"/>
                  <a:t> </a:t>
                </a:r>
                <a:r>
                  <a:rPr lang="fr-FR" sz="1600" dirty="0" err="1"/>
                  <a:t>between</a:t>
                </a:r>
                <a:r>
                  <a:rPr lang="fr-FR" sz="1600" dirty="0"/>
                  <a:t> the fluctuations of </a:t>
                </a:r>
                <a:r>
                  <a:rPr lang="fr-FR" sz="1600" dirty="0" err="1"/>
                  <a:t>velocity</a:t>
                </a:r>
                <a:r>
                  <a:rPr lang="fr-FR" sz="1600" dirty="0"/>
                  <a:t> and concentration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7B8C684-D5B6-435D-91C1-4DDF4B70D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29" y="5087516"/>
                <a:ext cx="2627792" cy="1569660"/>
              </a:xfrm>
              <a:prstGeom prst="rect">
                <a:avLst/>
              </a:prstGeom>
              <a:blipFill>
                <a:blip r:embed="rId8"/>
                <a:stretch>
                  <a:fillRect l="-924" t="-772" r="-1155" b="-38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F5789FC-D16A-4427-AD2B-0E0044CD17E4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057095" y="4570934"/>
            <a:ext cx="941030" cy="516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F1829E8-D240-489E-B582-40256D6083B1}"/>
              </a:ext>
            </a:extLst>
          </p:cNvPr>
          <p:cNvGrpSpPr/>
          <p:nvPr/>
        </p:nvGrpSpPr>
        <p:grpSpPr>
          <a:xfrm>
            <a:off x="7205335" y="3182041"/>
            <a:ext cx="4527551" cy="3376800"/>
            <a:chOff x="7205335" y="3182041"/>
            <a:chExt cx="4527551" cy="337680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95CDC4B-A646-48CA-A8DB-397230FF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335" y="3182041"/>
              <a:ext cx="4527551" cy="33768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49480C-1115-4C46-925D-7735247281CF}"/>
                </a:ext>
              </a:extLst>
            </p:cNvPr>
            <p:cNvSpPr/>
            <p:nvPr/>
          </p:nvSpPr>
          <p:spPr>
            <a:xfrm>
              <a:off x="7767967" y="3595066"/>
              <a:ext cx="1773311" cy="2592000"/>
            </a:xfrm>
            <a:prstGeom prst="rect">
              <a:avLst/>
            </a:prstGeom>
            <a:solidFill>
              <a:schemeClr val="accent6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AB531F-4B99-4F20-AD4A-6D19137D71E2}"/>
                </a:ext>
              </a:extLst>
            </p:cNvPr>
            <p:cNvSpPr/>
            <p:nvPr/>
          </p:nvSpPr>
          <p:spPr>
            <a:xfrm>
              <a:off x="9559034" y="3591265"/>
              <a:ext cx="1720800" cy="2592000"/>
            </a:xfrm>
            <a:prstGeom prst="rect">
              <a:avLst/>
            </a:prstGeom>
            <a:solidFill>
              <a:schemeClr val="accent2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id="{2F49474F-FDEA-4F78-95E7-80CC20E0FD30}"/>
                </a:ext>
              </a:extLst>
            </p:cNvPr>
            <p:cNvSpPr/>
            <p:nvPr/>
          </p:nvSpPr>
          <p:spPr>
            <a:xfrm>
              <a:off x="8107543" y="5626023"/>
              <a:ext cx="168676" cy="431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F363E12B-BFA0-4009-BF74-C8A34888867C}"/>
                </a:ext>
              </a:extLst>
            </p:cNvPr>
            <p:cNvSpPr/>
            <p:nvPr/>
          </p:nvSpPr>
          <p:spPr>
            <a:xfrm rot="10800000">
              <a:off x="8105312" y="3622072"/>
              <a:ext cx="168676" cy="1816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ADBD84D-65ED-4E0A-A16E-001DBB7E5B82}"/>
                </a:ext>
              </a:extLst>
            </p:cNvPr>
            <p:cNvSpPr txBox="1"/>
            <p:nvPr/>
          </p:nvSpPr>
          <p:spPr>
            <a:xfrm>
              <a:off x="8407153" y="3918116"/>
              <a:ext cx="959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onshore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DE96DC9-03EE-4619-AD86-FE3389353EB8}"/>
                </a:ext>
              </a:extLst>
            </p:cNvPr>
            <p:cNvSpPr txBox="1"/>
            <p:nvPr/>
          </p:nvSpPr>
          <p:spPr>
            <a:xfrm>
              <a:off x="8371100" y="5680203"/>
              <a:ext cx="959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offshore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9972055-EB89-4576-8D02-447D047DD12C}"/>
                </a:ext>
              </a:extLst>
            </p:cNvPr>
            <p:cNvSpPr txBox="1"/>
            <p:nvPr/>
          </p:nvSpPr>
          <p:spPr>
            <a:xfrm>
              <a:off x="8407153" y="4513937"/>
              <a:ext cx="923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IG band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4709AD3-DF43-4C51-B747-4B4D970BF5CB}"/>
                </a:ext>
              </a:extLst>
            </p:cNvPr>
            <p:cNvSpPr txBox="1"/>
            <p:nvPr/>
          </p:nvSpPr>
          <p:spPr>
            <a:xfrm>
              <a:off x="10209879" y="4525874"/>
              <a:ext cx="923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accent2"/>
                  </a:solidFill>
                </a:rPr>
                <a:t>G band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23FA1D99-072E-46E6-90C1-A877E4AA4BE8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8622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FD3E8-FC2F-49D1-80AD-D46C7A70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sz="3600" dirty="0" err="1"/>
              <a:t>Results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79CB32-2F6B-4C28-9AFD-A8F9D35E2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62" y="365125"/>
            <a:ext cx="7664513" cy="6285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0585181-FE03-4496-A036-EF3E07AD0647}"/>
                  </a:ext>
                </a:extLst>
              </p:cNvPr>
              <p:cNvSpPr txBox="1"/>
              <p:nvPr/>
            </p:nvSpPr>
            <p:spPr>
              <a:xfrm>
                <a:off x="213063" y="1690688"/>
                <a:ext cx="39683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dominates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a </a:t>
                </a:r>
                <a:r>
                  <a:rPr lang="fr-FR" sz="1600" dirty="0" err="1"/>
                  <a:t>strong</a:t>
                </a:r>
                <a:r>
                  <a:rPr lang="fr-FR" sz="1600" dirty="0"/>
                  <a:t> tidal modulation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especially</a:t>
                </a:r>
                <a:r>
                  <a:rPr lang="fr-FR" dirty="0"/>
                  <a:t> </a:t>
                </a:r>
                <a:r>
                  <a:rPr lang="fr-FR" dirty="0" err="1"/>
                  <a:t>during</a:t>
                </a:r>
                <a:r>
                  <a:rPr lang="fr-FR" dirty="0"/>
                  <a:t> </a:t>
                </a:r>
                <a:r>
                  <a:rPr lang="fr-FR" dirty="0" err="1"/>
                  <a:t>spring</a:t>
                </a:r>
                <a:r>
                  <a:rPr lang="fr-FR" dirty="0"/>
                  <a:t> </a:t>
                </a:r>
                <a:r>
                  <a:rPr lang="fr-FR" dirty="0" err="1"/>
                  <a:t>tides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0585181-FE03-4496-A036-EF3E07AD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3" y="1690688"/>
                <a:ext cx="3968318" cy="892552"/>
              </a:xfrm>
              <a:prstGeom prst="rect">
                <a:avLst/>
              </a:prstGeom>
              <a:blipFill>
                <a:blip r:embed="rId3"/>
                <a:stretch>
                  <a:fillRect l="-614" t="-2041" r="-1229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9A94AEDE-1D48-4F6F-8827-9E1DADFB487B}"/>
              </a:ext>
            </a:extLst>
          </p:cNvPr>
          <p:cNvSpPr txBox="1"/>
          <p:nvPr/>
        </p:nvSpPr>
        <p:spPr>
          <a:xfrm>
            <a:off x="213061" y="2706436"/>
            <a:ext cx="396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Strong contribution of the </a:t>
            </a:r>
            <a:r>
              <a:rPr lang="fr-FR" sz="1600" dirty="0" err="1"/>
              <a:t>wave-driven</a:t>
            </a:r>
            <a:r>
              <a:rPr lang="fr-FR" sz="1600" dirty="0"/>
              <a:t> return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the main </a:t>
            </a:r>
            <a:r>
              <a:rPr lang="fr-FR" sz="1600" dirty="0" err="1"/>
              <a:t>storm</a:t>
            </a:r>
            <a:r>
              <a:rPr lang="fr-FR" sz="1600" dirty="0"/>
              <a:t> </a:t>
            </a:r>
            <a:r>
              <a:rPr lang="fr-FR" sz="1600" dirty="0" err="1"/>
              <a:t>episode</a:t>
            </a:r>
            <a:r>
              <a:rPr lang="fr-FR" sz="1600" dirty="0"/>
              <a:t> (cf. </a:t>
            </a:r>
            <a:r>
              <a:rPr lang="fr-FR" sz="1600" dirty="0" err="1"/>
              <a:t>Pezerat</a:t>
            </a:r>
            <a:r>
              <a:rPr lang="fr-FR" sz="1600" dirty="0"/>
              <a:t> et al. 2022 JGR) </a:t>
            </a:r>
            <a:r>
              <a:rPr lang="fr-FR" sz="1600" dirty="0" err="1"/>
              <a:t>resulting</a:t>
            </a:r>
            <a:r>
              <a:rPr lang="fr-FR" sz="1600" dirty="0"/>
              <a:t> in offshore </a:t>
            </a:r>
            <a:r>
              <a:rPr lang="fr-FR" sz="1600" dirty="0" err="1"/>
              <a:t>directed</a:t>
            </a:r>
            <a:r>
              <a:rPr lang="fr-FR" sz="1600" dirty="0"/>
              <a:t> transport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7DA181-C46C-45CD-843F-9863E1BD35AB}"/>
              </a:ext>
            </a:extLst>
          </p:cNvPr>
          <p:cNvSpPr txBox="1"/>
          <p:nvPr/>
        </p:nvSpPr>
        <p:spPr>
          <a:xfrm>
            <a:off x="213061" y="3908803"/>
            <a:ext cx="396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/>
              <a:t>Predominant</a:t>
            </a:r>
            <a:r>
              <a:rPr lang="fr-FR" sz="1600" dirty="0"/>
              <a:t> contribution of the flux </a:t>
            </a:r>
            <a:r>
              <a:rPr lang="fr-FR" sz="1600" dirty="0" err="1"/>
              <a:t>coupling</a:t>
            </a:r>
            <a:r>
              <a:rPr lang="fr-FR" sz="1600" dirty="0"/>
              <a:t> for </a:t>
            </a:r>
            <a:r>
              <a:rPr lang="fr-FR" sz="1600" dirty="0" err="1"/>
              <a:t>some</a:t>
            </a:r>
            <a:r>
              <a:rPr lang="fr-FR" sz="1600" dirty="0"/>
              <a:t> </a:t>
            </a:r>
            <a:r>
              <a:rPr lang="fr-FR" sz="1600" dirty="0" err="1"/>
              <a:t>burst</a:t>
            </a:r>
            <a:r>
              <a:rPr lang="fr-FR" sz="1600" dirty="0"/>
              <a:t> </a:t>
            </a:r>
            <a:r>
              <a:rPr lang="fr-FR" sz="1600" dirty="0" err="1"/>
              <a:t>especially</a:t>
            </a:r>
            <a:r>
              <a:rPr lang="fr-FR" sz="1600" dirty="0"/>
              <a:t>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energetic</a:t>
            </a:r>
            <a:r>
              <a:rPr lang="fr-FR" sz="1600" dirty="0"/>
              <a:t>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79E009D-E0CF-4B2D-948B-B08B150FB5D6}"/>
                  </a:ext>
                </a:extLst>
              </p:cNvPr>
              <p:cNvSpPr txBox="1"/>
              <p:nvPr/>
            </p:nvSpPr>
            <p:spPr>
              <a:xfrm>
                <a:off x="213061" y="4864949"/>
                <a:ext cx="3968319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Prevailing contribution of the flux </a:t>
                </a:r>
                <a:r>
                  <a:rPr lang="fr-FR" sz="1600" dirty="0" err="1"/>
                  <a:t>coupling</a:t>
                </a:r>
                <a:r>
                  <a:rPr lang="fr-FR" sz="1600" dirty="0"/>
                  <a:t> in the G band </a:t>
                </a:r>
                <a:r>
                  <a:rPr lang="fr-FR" sz="1600" dirty="0" err="1"/>
                  <a:t>associated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a </a:t>
                </a:r>
                <a:r>
                  <a:rPr lang="fr-FR" sz="1600" dirty="0" err="1"/>
                  <a:t>weak</a:t>
                </a:r>
                <a:r>
                  <a:rPr lang="fr-FR" sz="1600" dirty="0"/>
                  <a:t> local ratio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𝐼𝐺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10 %</m:t>
                    </m:r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79E009D-E0CF-4B2D-948B-B08B150F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1" y="4864949"/>
                <a:ext cx="3968319" cy="995016"/>
              </a:xfrm>
              <a:prstGeom prst="rect">
                <a:avLst/>
              </a:prstGeom>
              <a:blipFill>
                <a:blip r:embed="rId4"/>
                <a:stretch>
                  <a:fillRect l="-614" t="-1840" r="-768" b="-674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EE843BD-FD82-4075-8098-6D6420D5786A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11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079DA-90EA-4FEF-BFAC-E8CA97CC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600" dirty="0" err="1"/>
              <a:t>Suspended</a:t>
            </a:r>
            <a:r>
              <a:rPr lang="fr-FR" sz="3600" dirty="0"/>
              <a:t> </a:t>
            </a:r>
            <a:r>
              <a:rPr lang="fr-FR" sz="3600" dirty="0" err="1"/>
              <a:t>sediment</a:t>
            </a:r>
            <a:r>
              <a:rPr lang="fr-FR" sz="3600" dirty="0"/>
              <a:t> transport by short </a:t>
            </a:r>
            <a:r>
              <a:rPr lang="fr-FR" sz="3600" dirty="0" err="1"/>
              <a:t>waves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993ED9-8453-4408-B456-6F5793768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6" y="1200450"/>
            <a:ext cx="6976350" cy="335182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4D7A26A-50A0-41C1-81C6-A2025CE39652}"/>
              </a:ext>
            </a:extLst>
          </p:cNvPr>
          <p:cNvGrpSpPr/>
          <p:nvPr/>
        </p:nvGrpSpPr>
        <p:grpSpPr>
          <a:xfrm>
            <a:off x="757934" y="4981275"/>
            <a:ext cx="3511183" cy="1352550"/>
            <a:chOff x="131738" y="171395"/>
            <a:chExt cx="3511183" cy="135255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14565F5-2888-4F37-9B04-3D1DA567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738" y="171395"/>
              <a:ext cx="3390900" cy="1352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38959B-DDA5-47A9-A048-59F01B362FA4}"/>
                </a:ext>
              </a:extLst>
            </p:cNvPr>
            <p:cNvSpPr txBox="1"/>
            <p:nvPr/>
          </p:nvSpPr>
          <p:spPr>
            <a:xfrm>
              <a:off x="2007895" y="1216168"/>
              <a:ext cx="1635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legi.grenoble-inp.fr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B309884-ED13-4390-878A-1486F8EBEC42}"/>
                  </a:ext>
                </a:extLst>
              </p:cNvPr>
              <p:cNvSpPr txBox="1"/>
              <p:nvPr/>
            </p:nvSpPr>
            <p:spPr>
              <a:xfrm>
                <a:off x="7838984" y="3429000"/>
                <a:ext cx="3514816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 err="1"/>
                  <a:t>Readily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estimated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from</a:t>
                </a:r>
                <a:r>
                  <a:rPr lang="fr-FR" sz="1600" dirty="0"/>
                  <a:t> cross-spectral </a:t>
                </a:r>
                <a:r>
                  <a:rPr lang="fr-FR" sz="1600" dirty="0" err="1"/>
                  <a:t>analysis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between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B309884-ED13-4390-878A-1486F8EB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84" y="3429000"/>
                <a:ext cx="3514816" cy="584775"/>
              </a:xfrm>
              <a:prstGeom prst="rect">
                <a:avLst/>
              </a:prstGeom>
              <a:blipFill>
                <a:blip r:embed="rId4"/>
                <a:stretch>
                  <a:fillRect l="-864" t="-2062" r="-518" b="-113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17C05E5A-33D6-4C43-8472-0439D6906744}"/>
              </a:ext>
            </a:extLst>
          </p:cNvPr>
          <p:cNvCxnSpPr>
            <a:stCxn id="7" idx="1"/>
          </p:cNvCxnSpPr>
          <p:nvPr/>
        </p:nvCxnSpPr>
        <p:spPr>
          <a:xfrm rot="10800000">
            <a:off x="394452" y="4126300"/>
            <a:ext cx="363483" cy="15312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A64706F-9F35-44CC-A950-55A708061BF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951216" y="3721388"/>
            <a:ext cx="887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AB00C47-35E4-4A51-A58C-993FD2A64E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2"/>
          <a:stretch/>
        </p:blipFill>
        <p:spPr>
          <a:xfrm>
            <a:off x="4717682" y="2995072"/>
            <a:ext cx="7137892" cy="3675356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63E9E8-9AA9-48AE-B535-96857855354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10450" y="2159466"/>
            <a:ext cx="2009776" cy="1040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CB34092-4D05-4DB9-9685-4BF6FBD073C4}"/>
              </a:ext>
            </a:extLst>
          </p:cNvPr>
          <p:cNvSpPr txBox="1"/>
          <p:nvPr/>
        </p:nvSpPr>
        <p:spPr>
          <a:xfrm>
            <a:off x="7991476" y="1513135"/>
            <a:ext cx="28575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Crest-to-</a:t>
            </a:r>
            <a:r>
              <a:rPr lang="fr-FR" dirty="0" err="1"/>
              <a:t>trough</a:t>
            </a:r>
            <a:r>
              <a:rPr lang="fr-FR" dirty="0"/>
              <a:t> phase lag (e.g. Grasso et al. 2011)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4E0435E-AE33-4BC0-A7B2-CF2E592C006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382000" y="2159466"/>
            <a:ext cx="1038226" cy="977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063F3EA-6258-4366-819F-AB1B83E7197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9163050" y="2159466"/>
            <a:ext cx="257176" cy="1017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C064B03-1196-49EC-9A9E-C1F2CD6CFEA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420226" y="2159466"/>
            <a:ext cx="1089086" cy="977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5863C93-DEB2-46F2-B7E4-5F39D0399F58}"/>
              </a:ext>
            </a:extLst>
          </p:cNvPr>
          <p:cNvSpPr txBox="1"/>
          <p:nvPr/>
        </p:nvSpPr>
        <p:spPr>
          <a:xfrm>
            <a:off x="11504611" y="18045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455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888</Words>
  <Application>Microsoft Office PowerPoint</Application>
  <PresentationFormat>Grand écran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Thème Office</vt:lpstr>
      <vt:lpstr>Cross-shore suspended sediment transport in the upper shoreface</vt:lpstr>
      <vt:lpstr>Outline of the presentation</vt:lpstr>
      <vt:lpstr>Zonation of the shoreface</vt:lpstr>
      <vt:lpstr>Suspended sediment transport driving mechanisms</vt:lpstr>
      <vt:lpstr>Remaining questions</vt:lpstr>
      <vt:lpstr>The field campaign Saint-Trojan 2021 (ST2021)</vt:lpstr>
      <vt:lpstr>Data processing</vt:lpstr>
      <vt:lpstr>Results</vt:lpstr>
      <vt:lpstr>Suspended sediment transport by short waves</vt:lpstr>
      <vt:lpstr>Suspended sediment transport by IG waves</vt:lpstr>
      <vt:lpstr>Suspended sediment transport by IG waves</vt:lpstr>
      <vt:lpstr>Conclusion and perspectives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Cross-shore suspended sediment transport in the upper shoreface</dc:title>
  <dc:creator>Marc Pezerat, DOPS/STM/REC</dc:creator>
  <cp:lastModifiedBy>patrick Prouzet</cp:lastModifiedBy>
  <cp:revision>45</cp:revision>
  <dcterms:created xsi:type="dcterms:W3CDTF">2023-09-26T12:25:57Z</dcterms:created>
  <dcterms:modified xsi:type="dcterms:W3CDTF">2023-10-03T13:35:35Z</dcterms:modified>
</cp:coreProperties>
</file>