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73" r:id="rId3"/>
    <p:sldId id="286" r:id="rId4"/>
    <p:sldId id="275" r:id="rId5"/>
    <p:sldId id="289" r:id="rId6"/>
    <p:sldId id="276" r:id="rId7"/>
    <p:sldId id="261" r:id="rId8"/>
    <p:sldId id="278" r:id="rId9"/>
    <p:sldId id="264" r:id="rId10"/>
    <p:sldId id="280" r:id="rId11"/>
    <p:sldId id="268" r:id="rId12"/>
    <p:sldId id="279" r:id="rId13"/>
    <p:sldId id="287" r:id="rId14"/>
    <p:sldId id="281" r:id="rId15"/>
    <p:sldId id="282" r:id="rId16"/>
    <p:sldId id="269" r:id="rId17"/>
    <p:sldId id="283" r:id="rId18"/>
    <p:sldId id="284" r:id="rId19"/>
    <p:sldId id="288" r:id="rId20"/>
    <p:sldId id="267" r:id="rId2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an-Paul Robin" initials="JPR" lastIdx="5" clrIdx="0">
    <p:extLst>
      <p:ext uri="{19B8F6BF-5375-455C-9EA6-DF929625EA0E}">
        <p15:presenceInfo xmlns:p15="http://schemas.microsoft.com/office/powerpoint/2012/main" userId="S::jean-paul.robin@unicaen.fr::c7de2232-cbce-40d8-b52a-80378e4eb6c2" providerId="AD"/>
      </p:ext>
    </p:extLst>
  </p:cmAuthor>
  <p:cmAuthor id="2" name="Anna Marcout" initials="AM" lastIdx="1" clrIdx="1">
    <p:extLst>
      <p:ext uri="{19B8F6BF-5375-455C-9EA6-DF929625EA0E}">
        <p15:presenceInfo xmlns:p15="http://schemas.microsoft.com/office/powerpoint/2012/main" userId="S-1-5-21-3041722920-3165966912-1316727442-4100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3D72"/>
    <a:srgbClr val="FFFFFF"/>
    <a:srgbClr val="00B5C1"/>
    <a:srgbClr val="FB776E"/>
    <a:srgbClr val="FF80FF"/>
    <a:srgbClr val="405F91"/>
    <a:srgbClr val="00B050"/>
    <a:srgbClr val="DBEDE1"/>
    <a:srgbClr val="CBCEF7"/>
    <a:srgbClr val="FEA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Style moyen 4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653" autoAdjust="0"/>
    <p:restoredTop sz="96357" autoAdjust="0"/>
  </p:normalViewPr>
  <p:slideViewPr>
    <p:cSldViewPr snapToGrid="0">
      <p:cViewPr varScale="1">
        <p:scale>
          <a:sx n="79" d="100"/>
          <a:sy n="79" d="100"/>
        </p:scale>
        <p:origin x="106" y="20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D640B5-62B4-4704-B389-A877829F7AB7}" type="datetimeFigureOut">
              <a:rPr lang="fr-FR" smtClean="0"/>
              <a:t>16/10/2023</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15AE16-A5B7-4FE4-8C24-B16A14E7C7EC}" type="slidenum">
              <a:rPr lang="fr-FR" smtClean="0"/>
              <a:t>‹N°›</a:t>
            </a:fld>
            <a:endParaRPr lang="fr-FR" dirty="0"/>
          </a:p>
        </p:txBody>
      </p:sp>
    </p:spTree>
    <p:extLst>
      <p:ext uri="{BB962C8B-B14F-4D97-AF65-F5344CB8AC3E}">
        <p14:creationId xmlns:p14="http://schemas.microsoft.com/office/powerpoint/2010/main" val="3193052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815AE16-A5B7-4FE4-8C24-B16A14E7C7EC}" type="slidenum">
              <a:rPr lang="fr-FR" smtClean="0"/>
              <a:t>1</a:t>
            </a:fld>
            <a:endParaRPr lang="fr-FR" dirty="0"/>
          </a:p>
        </p:txBody>
      </p:sp>
    </p:spTree>
    <p:extLst>
      <p:ext uri="{BB962C8B-B14F-4D97-AF65-F5344CB8AC3E}">
        <p14:creationId xmlns:p14="http://schemas.microsoft.com/office/powerpoint/2010/main" val="1048389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Manche represente la zone avec les plus importants débarquements de calmars du Nord Est Atlantic -&gt; </a:t>
            </a:r>
          </a:p>
        </p:txBody>
      </p:sp>
      <p:sp>
        <p:nvSpPr>
          <p:cNvPr id="4" name="Espace réservé du numéro de diapositive 3"/>
          <p:cNvSpPr>
            <a:spLocks noGrp="1"/>
          </p:cNvSpPr>
          <p:nvPr>
            <p:ph type="sldNum" sz="quarter" idx="5"/>
          </p:nvPr>
        </p:nvSpPr>
        <p:spPr/>
        <p:txBody>
          <a:bodyPr/>
          <a:lstStyle/>
          <a:p>
            <a:fld id="{9815AE16-A5B7-4FE4-8C24-B16A14E7C7EC}" type="slidenum">
              <a:rPr lang="fr-FR" smtClean="0"/>
              <a:t>2</a:t>
            </a:fld>
            <a:endParaRPr lang="fr-FR" dirty="0"/>
          </a:p>
        </p:txBody>
      </p:sp>
    </p:spTree>
    <p:extLst>
      <p:ext uri="{BB962C8B-B14F-4D97-AF65-F5344CB8AC3E}">
        <p14:creationId xmlns:p14="http://schemas.microsoft.com/office/powerpoint/2010/main" val="42840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815AE16-A5B7-4FE4-8C24-B16A14E7C7EC}" type="slidenum">
              <a:rPr lang="fr-FR" smtClean="0"/>
              <a:t>3</a:t>
            </a:fld>
            <a:endParaRPr lang="fr-FR" dirty="0"/>
          </a:p>
        </p:txBody>
      </p:sp>
    </p:spTree>
    <p:extLst>
      <p:ext uri="{BB962C8B-B14F-4D97-AF65-F5344CB8AC3E}">
        <p14:creationId xmlns:p14="http://schemas.microsoft.com/office/powerpoint/2010/main" val="1609674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chemeClr val="bg1"/>
                </a:solidFill>
              </a:rPr>
              <a:t>Fortement déterminé par les facteurs environnementaux par le biais d'influences sur la fécondité des adultes, la qualité des œufs, le succès de l'éclosion, la croissance et la mortalité des paralarves et des juvéniles (Caddy, 1983 ; Fogarty, 1989 ; Pierce et al., 2008, 2010).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chemeClr val="bg1"/>
                </a:solidFill>
              </a:rPr>
              <a:t>Compréhension de l’influence de l’environnement -&gt; comprehension variabilité interannuelle 6&gt; prévision pendant la période pré recrutement du stock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solidFill>
                <a:schemeClr val="bg1"/>
              </a:solidFill>
            </a:endParaRPr>
          </a:p>
          <a:p>
            <a:endParaRPr lang="fr-FR" dirty="0"/>
          </a:p>
        </p:txBody>
      </p:sp>
      <p:sp>
        <p:nvSpPr>
          <p:cNvPr id="4" name="Espace réservé du numéro de diapositive 3"/>
          <p:cNvSpPr>
            <a:spLocks noGrp="1"/>
          </p:cNvSpPr>
          <p:nvPr>
            <p:ph type="sldNum" sz="quarter" idx="5"/>
          </p:nvPr>
        </p:nvSpPr>
        <p:spPr/>
        <p:txBody>
          <a:bodyPr/>
          <a:lstStyle/>
          <a:p>
            <a:fld id="{9815AE16-A5B7-4FE4-8C24-B16A14E7C7EC}" type="slidenum">
              <a:rPr lang="fr-FR" smtClean="0"/>
              <a:t>4</a:t>
            </a:fld>
            <a:endParaRPr lang="fr-FR" dirty="0"/>
          </a:p>
        </p:txBody>
      </p:sp>
    </p:spTree>
    <p:extLst>
      <p:ext uri="{BB962C8B-B14F-4D97-AF65-F5344CB8AC3E}">
        <p14:creationId xmlns:p14="http://schemas.microsoft.com/office/powerpoint/2010/main" val="488674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chemeClr val="bg1"/>
                </a:solidFill>
              </a:rPr>
              <a:t>Fortement déterminé par les facteurs environnementaux par le biais d'influences sur la fécondité des adultes, la qualité des œufs, le succès de l'éclosion, la croissance et la mortalité des paralarves et des juvéniles (Caddy, 1983 ; Fogarty, 1989 ; Pierce et al., 2008, 2010).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chemeClr val="bg1"/>
                </a:solidFill>
              </a:rPr>
              <a:t>Compréhension de l’influence de l’environnement -&gt; comprehension variabilité interannuelle 6&gt; prévision pendant la période pré recrutement du stock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solidFill>
                <a:schemeClr val="bg1"/>
              </a:solidFill>
            </a:endParaRPr>
          </a:p>
          <a:p>
            <a:endParaRPr lang="fr-FR" dirty="0"/>
          </a:p>
        </p:txBody>
      </p:sp>
      <p:sp>
        <p:nvSpPr>
          <p:cNvPr id="4" name="Espace réservé du numéro de diapositive 3"/>
          <p:cNvSpPr>
            <a:spLocks noGrp="1"/>
          </p:cNvSpPr>
          <p:nvPr>
            <p:ph type="sldNum" sz="quarter" idx="5"/>
          </p:nvPr>
        </p:nvSpPr>
        <p:spPr/>
        <p:txBody>
          <a:bodyPr/>
          <a:lstStyle/>
          <a:p>
            <a:fld id="{9815AE16-A5B7-4FE4-8C24-B16A14E7C7EC}" type="slidenum">
              <a:rPr lang="fr-FR" smtClean="0"/>
              <a:t>5</a:t>
            </a:fld>
            <a:endParaRPr lang="fr-FR" dirty="0"/>
          </a:p>
        </p:txBody>
      </p:sp>
    </p:spTree>
    <p:extLst>
      <p:ext uri="{BB962C8B-B14F-4D97-AF65-F5344CB8AC3E}">
        <p14:creationId xmlns:p14="http://schemas.microsoft.com/office/powerpoint/2010/main" val="4189372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815AE16-A5B7-4FE4-8C24-B16A14E7C7EC}" type="slidenum">
              <a:rPr lang="fr-FR" smtClean="0"/>
              <a:t>6</a:t>
            </a:fld>
            <a:endParaRPr lang="fr-FR" dirty="0"/>
          </a:p>
        </p:txBody>
      </p:sp>
    </p:spTree>
    <p:extLst>
      <p:ext uri="{BB962C8B-B14F-4D97-AF65-F5344CB8AC3E}">
        <p14:creationId xmlns:p14="http://schemas.microsoft.com/office/powerpoint/2010/main" val="4253244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815AE16-A5B7-4FE4-8C24-B16A14E7C7EC}" type="slidenum">
              <a:rPr lang="fr-FR" smtClean="0"/>
              <a:t>18</a:t>
            </a:fld>
            <a:endParaRPr lang="fr-FR" dirty="0"/>
          </a:p>
        </p:txBody>
      </p:sp>
    </p:spTree>
    <p:extLst>
      <p:ext uri="{BB962C8B-B14F-4D97-AF65-F5344CB8AC3E}">
        <p14:creationId xmlns:p14="http://schemas.microsoft.com/office/powerpoint/2010/main" val="2757934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815AE16-A5B7-4FE4-8C24-B16A14E7C7EC}" type="slidenum">
              <a:rPr lang="fr-FR" smtClean="0"/>
              <a:t>19</a:t>
            </a:fld>
            <a:endParaRPr lang="fr-FR" dirty="0"/>
          </a:p>
        </p:txBody>
      </p:sp>
    </p:spTree>
    <p:extLst>
      <p:ext uri="{BB962C8B-B14F-4D97-AF65-F5344CB8AC3E}">
        <p14:creationId xmlns:p14="http://schemas.microsoft.com/office/powerpoint/2010/main" val="572108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27D206-8B78-49EB-9CBB-5BB8042F908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353ECEF5-D521-4919-8EE0-33E2697C59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49CCD974-56F0-4E3A-9811-468C1DDC2681}"/>
              </a:ext>
            </a:extLst>
          </p:cNvPr>
          <p:cNvSpPr>
            <a:spLocks noGrp="1"/>
          </p:cNvSpPr>
          <p:nvPr>
            <p:ph type="dt" sz="half" idx="10"/>
          </p:nvPr>
        </p:nvSpPr>
        <p:spPr/>
        <p:txBody>
          <a:bodyPr/>
          <a:lstStyle/>
          <a:p>
            <a:fld id="{11E5261D-3A3F-439E-9EA5-0538A4FBA830}" type="datetime1">
              <a:rPr lang="fr-FR" smtClean="0"/>
              <a:t>16/10/2023</a:t>
            </a:fld>
            <a:endParaRPr lang="fr-FR" dirty="0"/>
          </a:p>
        </p:txBody>
      </p:sp>
      <p:sp>
        <p:nvSpPr>
          <p:cNvPr id="5" name="Espace réservé du pied de page 4">
            <a:extLst>
              <a:ext uri="{FF2B5EF4-FFF2-40B4-BE49-F238E27FC236}">
                <a16:creationId xmlns:a16="http://schemas.microsoft.com/office/drawing/2014/main" id="{823CA428-70F8-4FD3-8C66-06700595BF6A}"/>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3354E85B-9C45-40E2-B07E-96D3D10644A2}"/>
              </a:ext>
            </a:extLst>
          </p:cNvPr>
          <p:cNvSpPr>
            <a:spLocks noGrp="1"/>
          </p:cNvSpPr>
          <p:nvPr>
            <p:ph type="sldNum" sz="quarter" idx="12"/>
          </p:nvPr>
        </p:nvSpPr>
        <p:spPr/>
        <p:txBody>
          <a:bodyPr/>
          <a:lstStyle/>
          <a:p>
            <a:fld id="{C5886224-B01C-4274-B51C-7F9C5530A804}" type="slidenum">
              <a:rPr lang="fr-FR" smtClean="0"/>
              <a:t>‹N°›</a:t>
            </a:fld>
            <a:endParaRPr lang="fr-FR" dirty="0"/>
          </a:p>
        </p:txBody>
      </p:sp>
    </p:spTree>
    <p:extLst>
      <p:ext uri="{BB962C8B-B14F-4D97-AF65-F5344CB8AC3E}">
        <p14:creationId xmlns:p14="http://schemas.microsoft.com/office/powerpoint/2010/main" val="89770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E62782-5CE1-4D26-A900-FAABE3228E0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0839918-0FCC-4CF1-80CD-FF0F7533686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60A4E86-001A-4501-9EF6-883E45CF65A9}"/>
              </a:ext>
            </a:extLst>
          </p:cNvPr>
          <p:cNvSpPr>
            <a:spLocks noGrp="1"/>
          </p:cNvSpPr>
          <p:nvPr>
            <p:ph type="dt" sz="half" idx="10"/>
          </p:nvPr>
        </p:nvSpPr>
        <p:spPr/>
        <p:txBody>
          <a:bodyPr/>
          <a:lstStyle/>
          <a:p>
            <a:fld id="{47C140ED-59E2-4EDE-A1EB-A717517B64E2}" type="datetime1">
              <a:rPr lang="fr-FR" smtClean="0"/>
              <a:t>16/10/2023</a:t>
            </a:fld>
            <a:endParaRPr lang="fr-FR" dirty="0"/>
          </a:p>
        </p:txBody>
      </p:sp>
      <p:sp>
        <p:nvSpPr>
          <p:cNvPr id="5" name="Espace réservé du pied de page 4">
            <a:extLst>
              <a:ext uri="{FF2B5EF4-FFF2-40B4-BE49-F238E27FC236}">
                <a16:creationId xmlns:a16="http://schemas.microsoft.com/office/drawing/2014/main" id="{D4A03A62-59E5-4052-8A8F-E2CFF9436E3E}"/>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956065AB-5DD7-4D60-80B6-F7C04B23CF37}"/>
              </a:ext>
            </a:extLst>
          </p:cNvPr>
          <p:cNvSpPr>
            <a:spLocks noGrp="1"/>
          </p:cNvSpPr>
          <p:nvPr>
            <p:ph type="sldNum" sz="quarter" idx="12"/>
          </p:nvPr>
        </p:nvSpPr>
        <p:spPr/>
        <p:txBody>
          <a:bodyPr/>
          <a:lstStyle/>
          <a:p>
            <a:fld id="{C5886224-B01C-4274-B51C-7F9C5530A804}" type="slidenum">
              <a:rPr lang="fr-FR" smtClean="0"/>
              <a:t>‹N°›</a:t>
            </a:fld>
            <a:endParaRPr lang="fr-FR" dirty="0"/>
          </a:p>
        </p:txBody>
      </p:sp>
    </p:spTree>
    <p:extLst>
      <p:ext uri="{BB962C8B-B14F-4D97-AF65-F5344CB8AC3E}">
        <p14:creationId xmlns:p14="http://schemas.microsoft.com/office/powerpoint/2010/main" val="1896596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F077F75-9097-4850-9379-ED1211D0D0AA}"/>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931423D-19A1-4D1E-8F5C-326C1628487F}"/>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1615C59-CBB6-47B2-847D-1395BFC853EE}"/>
              </a:ext>
            </a:extLst>
          </p:cNvPr>
          <p:cNvSpPr>
            <a:spLocks noGrp="1"/>
          </p:cNvSpPr>
          <p:nvPr>
            <p:ph type="dt" sz="half" idx="10"/>
          </p:nvPr>
        </p:nvSpPr>
        <p:spPr/>
        <p:txBody>
          <a:bodyPr/>
          <a:lstStyle/>
          <a:p>
            <a:fld id="{6BA3C50C-9CAE-4B12-B900-07483B348925}" type="datetime1">
              <a:rPr lang="fr-FR" smtClean="0"/>
              <a:t>16/10/2023</a:t>
            </a:fld>
            <a:endParaRPr lang="fr-FR" dirty="0"/>
          </a:p>
        </p:txBody>
      </p:sp>
      <p:sp>
        <p:nvSpPr>
          <p:cNvPr id="5" name="Espace réservé du pied de page 4">
            <a:extLst>
              <a:ext uri="{FF2B5EF4-FFF2-40B4-BE49-F238E27FC236}">
                <a16:creationId xmlns:a16="http://schemas.microsoft.com/office/drawing/2014/main" id="{5AC1F1FF-94B8-417E-8A30-E0642ACAE0FB}"/>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441DE6F6-CEC6-47F6-846D-7BAAC6E953B5}"/>
              </a:ext>
            </a:extLst>
          </p:cNvPr>
          <p:cNvSpPr>
            <a:spLocks noGrp="1"/>
          </p:cNvSpPr>
          <p:nvPr>
            <p:ph type="sldNum" sz="quarter" idx="12"/>
          </p:nvPr>
        </p:nvSpPr>
        <p:spPr/>
        <p:txBody>
          <a:bodyPr/>
          <a:lstStyle/>
          <a:p>
            <a:fld id="{C5886224-B01C-4274-B51C-7F9C5530A804}" type="slidenum">
              <a:rPr lang="fr-FR" smtClean="0"/>
              <a:t>‹N°›</a:t>
            </a:fld>
            <a:endParaRPr lang="fr-FR" dirty="0"/>
          </a:p>
        </p:txBody>
      </p:sp>
    </p:spTree>
    <p:extLst>
      <p:ext uri="{BB962C8B-B14F-4D97-AF65-F5344CB8AC3E}">
        <p14:creationId xmlns:p14="http://schemas.microsoft.com/office/powerpoint/2010/main" val="2080385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281EF6-A7E2-4F0D-9304-10102A3F5F7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8357C8A-2C1B-48B5-A763-D256095C0D6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5B0DD75-0206-4584-85E0-7EA71A0DAEC4}"/>
              </a:ext>
            </a:extLst>
          </p:cNvPr>
          <p:cNvSpPr>
            <a:spLocks noGrp="1"/>
          </p:cNvSpPr>
          <p:nvPr>
            <p:ph type="dt" sz="half" idx="10"/>
          </p:nvPr>
        </p:nvSpPr>
        <p:spPr/>
        <p:txBody>
          <a:bodyPr/>
          <a:lstStyle/>
          <a:p>
            <a:fld id="{FB2E9F72-954D-403F-9264-FB3AE1FB3043}" type="datetime1">
              <a:rPr lang="fr-FR" smtClean="0"/>
              <a:t>16/10/2023</a:t>
            </a:fld>
            <a:endParaRPr lang="fr-FR" dirty="0"/>
          </a:p>
        </p:txBody>
      </p:sp>
      <p:sp>
        <p:nvSpPr>
          <p:cNvPr id="5" name="Espace réservé du pied de page 4">
            <a:extLst>
              <a:ext uri="{FF2B5EF4-FFF2-40B4-BE49-F238E27FC236}">
                <a16:creationId xmlns:a16="http://schemas.microsoft.com/office/drawing/2014/main" id="{86CFF242-5497-46DE-9984-345EE61B2CA3}"/>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EDFFC91C-2FDC-42C6-AE5E-4150A3D2D28A}"/>
              </a:ext>
            </a:extLst>
          </p:cNvPr>
          <p:cNvSpPr>
            <a:spLocks noGrp="1"/>
          </p:cNvSpPr>
          <p:nvPr>
            <p:ph type="sldNum" sz="quarter" idx="12"/>
          </p:nvPr>
        </p:nvSpPr>
        <p:spPr/>
        <p:txBody>
          <a:bodyPr/>
          <a:lstStyle/>
          <a:p>
            <a:fld id="{C5886224-B01C-4274-B51C-7F9C5530A804}" type="slidenum">
              <a:rPr lang="fr-FR" smtClean="0"/>
              <a:t>‹N°›</a:t>
            </a:fld>
            <a:endParaRPr lang="fr-FR" dirty="0"/>
          </a:p>
        </p:txBody>
      </p:sp>
    </p:spTree>
    <p:extLst>
      <p:ext uri="{BB962C8B-B14F-4D97-AF65-F5344CB8AC3E}">
        <p14:creationId xmlns:p14="http://schemas.microsoft.com/office/powerpoint/2010/main" val="3598853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102E97-A441-4A66-8CE4-D8B4DD1F57D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EF5199FE-D7D1-459E-B5C5-2C893117E7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843EE37-CBAD-4F5E-B899-457475423AEA}"/>
              </a:ext>
            </a:extLst>
          </p:cNvPr>
          <p:cNvSpPr>
            <a:spLocks noGrp="1"/>
          </p:cNvSpPr>
          <p:nvPr>
            <p:ph type="dt" sz="half" idx="10"/>
          </p:nvPr>
        </p:nvSpPr>
        <p:spPr/>
        <p:txBody>
          <a:bodyPr/>
          <a:lstStyle/>
          <a:p>
            <a:fld id="{59D0B8B3-F9DE-4831-8F24-0353551C09A7}" type="datetime1">
              <a:rPr lang="fr-FR" smtClean="0"/>
              <a:t>16/10/2023</a:t>
            </a:fld>
            <a:endParaRPr lang="fr-FR" dirty="0"/>
          </a:p>
        </p:txBody>
      </p:sp>
      <p:sp>
        <p:nvSpPr>
          <p:cNvPr id="5" name="Espace réservé du pied de page 4">
            <a:extLst>
              <a:ext uri="{FF2B5EF4-FFF2-40B4-BE49-F238E27FC236}">
                <a16:creationId xmlns:a16="http://schemas.microsoft.com/office/drawing/2014/main" id="{4E69C072-CFEB-4978-A0E4-0ADC60C2BF3A}"/>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CE496076-0932-4983-87A8-682AF8DC6602}"/>
              </a:ext>
            </a:extLst>
          </p:cNvPr>
          <p:cNvSpPr>
            <a:spLocks noGrp="1"/>
          </p:cNvSpPr>
          <p:nvPr>
            <p:ph type="sldNum" sz="quarter" idx="12"/>
          </p:nvPr>
        </p:nvSpPr>
        <p:spPr/>
        <p:txBody>
          <a:bodyPr/>
          <a:lstStyle/>
          <a:p>
            <a:fld id="{C5886224-B01C-4274-B51C-7F9C5530A804}" type="slidenum">
              <a:rPr lang="fr-FR" smtClean="0"/>
              <a:t>‹N°›</a:t>
            </a:fld>
            <a:endParaRPr lang="fr-FR" dirty="0"/>
          </a:p>
        </p:txBody>
      </p:sp>
    </p:spTree>
    <p:extLst>
      <p:ext uri="{BB962C8B-B14F-4D97-AF65-F5344CB8AC3E}">
        <p14:creationId xmlns:p14="http://schemas.microsoft.com/office/powerpoint/2010/main" val="3332777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59E136-AE92-43B9-9784-0059DF14140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AE9148E-9A79-44A6-93CD-5A93AF0FF2C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8C43013E-A4E6-4E1C-80C8-31FB45E3411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F8E4A4D-E77D-4D65-9318-851A73F2A4C4}"/>
              </a:ext>
            </a:extLst>
          </p:cNvPr>
          <p:cNvSpPr>
            <a:spLocks noGrp="1"/>
          </p:cNvSpPr>
          <p:nvPr>
            <p:ph type="dt" sz="half" idx="10"/>
          </p:nvPr>
        </p:nvSpPr>
        <p:spPr/>
        <p:txBody>
          <a:bodyPr/>
          <a:lstStyle/>
          <a:p>
            <a:fld id="{BF717F61-BEC3-4A55-94BA-0DE35EA69FCE}" type="datetime1">
              <a:rPr lang="fr-FR" smtClean="0"/>
              <a:t>16/10/2023</a:t>
            </a:fld>
            <a:endParaRPr lang="fr-FR" dirty="0"/>
          </a:p>
        </p:txBody>
      </p:sp>
      <p:sp>
        <p:nvSpPr>
          <p:cNvPr id="6" name="Espace réservé du pied de page 5">
            <a:extLst>
              <a:ext uri="{FF2B5EF4-FFF2-40B4-BE49-F238E27FC236}">
                <a16:creationId xmlns:a16="http://schemas.microsoft.com/office/drawing/2014/main" id="{84655782-EE38-4702-A17D-7FA379684DCE}"/>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36AE0F41-BBF8-484B-A707-FE46834F287A}"/>
              </a:ext>
            </a:extLst>
          </p:cNvPr>
          <p:cNvSpPr>
            <a:spLocks noGrp="1"/>
          </p:cNvSpPr>
          <p:nvPr>
            <p:ph type="sldNum" sz="quarter" idx="12"/>
          </p:nvPr>
        </p:nvSpPr>
        <p:spPr/>
        <p:txBody>
          <a:bodyPr/>
          <a:lstStyle/>
          <a:p>
            <a:fld id="{C5886224-B01C-4274-B51C-7F9C5530A804}" type="slidenum">
              <a:rPr lang="fr-FR" smtClean="0"/>
              <a:t>‹N°›</a:t>
            </a:fld>
            <a:endParaRPr lang="fr-FR" dirty="0"/>
          </a:p>
        </p:txBody>
      </p:sp>
    </p:spTree>
    <p:extLst>
      <p:ext uri="{BB962C8B-B14F-4D97-AF65-F5344CB8AC3E}">
        <p14:creationId xmlns:p14="http://schemas.microsoft.com/office/powerpoint/2010/main" val="16026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EAB786-C3CC-4496-8277-85624FF77FE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A0E7EFF-A0D0-4810-A65F-6BB03311F6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F446DF4-84A2-4A97-9E99-D1A0CF9CD4A9}"/>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447660F8-E182-4359-B4D2-45D5F099C7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F292738-712D-4B71-B3F9-FC00FF7F141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02DE9EF1-346C-463C-93BF-31A161DE986C}"/>
              </a:ext>
            </a:extLst>
          </p:cNvPr>
          <p:cNvSpPr>
            <a:spLocks noGrp="1"/>
          </p:cNvSpPr>
          <p:nvPr>
            <p:ph type="dt" sz="half" idx="10"/>
          </p:nvPr>
        </p:nvSpPr>
        <p:spPr/>
        <p:txBody>
          <a:bodyPr/>
          <a:lstStyle/>
          <a:p>
            <a:fld id="{FBF10D74-814E-4918-BD83-ADB5D8FC4D5C}" type="datetime1">
              <a:rPr lang="fr-FR" smtClean="0"/>
              <a:t>16/10/2023</a:t>
            </a:fld>
            <a:endParaRPr lang="fr-FR" dirty="0"/>
          </a:p>
        </p:txBody>
      </p:sp>
      <p:sp>
        <p:nvSpPr>
          <p:cNvPr id="8" name="Espace réservé du pied de page 7">
            <a:extLst>
              <a:ext uri="{FF2B5EF4-FFF2-40B4-BE49-F238E27FC236}">
                <a16:creationId xmlns:a16="http://schemas.microsoft.com/office/drawing/2014/main" id="{CECDA573-372A-472D-B706-7AF1DEA6DB2F}"/>
              </a:ext>
            </a:extLst>
          </p:cNvPr>
          <p:cNvSpPr>
            <a:spLocks noGrp="1"/>
          </p:cNvSpPr>
          <p:nvPr>
            <p:ph type="ftr" sz="quarter" idx="11"/>
          </p:nvPr>
        </p:nvSpPr>
        <p:spPr/>
        <p:txBody>
          <a:bodyPr/>
          <a:lstStyle/>
          <a:p>
            <a:endParaRPr lang="fr-FR" dirty="0"/>
          </a:p>
        </p:txBody>
      </p:sp>
      <p:sp>
        <p:nvSpPr>
          <p:cNvPr id="9" name="Espace réservé du numéro de diapositive 8">
            <a:extLst>
              <a:ext uri="{FF2B5EF4-FFF2-40B4-BE49-F238E27FC236}">
                <a16:creationId xmlns:a16="http://schemas.microsoft.com/office/drawing/2014/main" id="{79BFAD2C-D5AA-4EC0-8ADF-91A4FABFE1B5}"/>
              </a:ext>
            </a:extLst>
          </p:cNvPr>
          <p:cNvSpPr>
            <a:spLocks noGrp="1"/>
          </p:cNvSpPr>
          <p:nvPr>
            <p:ph type="sldNum" sz="quarter" idx="12"/>
          </p:nvPr>
        </p:nvSpPr>
        <p:spPr/>
        <p:txBody>
          <a:bodyPr/>
          <a:lstStyle/>
          <a:p>
            <a:fld id="{C5886224-B01C-4274-B51C-7F9C5530A804}" type="slidenum">
              <a:rPr lang="fr-FR" smtClean="0"/>
              <a:t>‹N°›</a:t>
            </a:fld>
            <a:endParaRPr lang="fr-FR" dirty="0"/>
          </a:p>
        </p:txBody>
      </p:sp>
    </p:spTree>
    <p:extLst>
      <p:ext uri="{BB962C8B-B14F-4D97-AF65-F5344CB8AC3E}">
        <p14:creationId xmlns:p14="http://schemas.microsoft.com/office/powerpoint/2010/main" val="900007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FA2DBA-C6D1-4FF9-B92D-CA545274549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B9DBB989-3264-477B-B90E-EF2B149B9A75}"/>
              </a:ext>
            </a:extLst>
          </p:cNvPr>
          <p:cNvSpPr>
            <a:spLocks noGrp="1"/>
          </p:cNvSpPr>
          <p:nvPr>
            <p:ph type="dt" sz="half" idx="10"/>
          </p:nvPr>
        </p:nvSpPr>
        <p:spPr/>
        <p:txBody>
          <a:bodyPr/>
          <a:lstStyle/>
          <a:p>
            <a:fld id="{369D5FC1-97BC-4514-84BE-B12975599F3F}" type="datetime1">
              <a:rPr lang="fr-FR" smtClean="0"/>
              <a:t>16/10/2023</a:t>
            </a:fld>
            <a:endParaRPr lang="fr-FR" dirty="0"/>
          </a:p>
        </p:txBody>
      </p:sp>
      <p:sp>
        <p:nvSpPr>
          <p:cNvPr id="4" name="Espace réservé du pied de page 3">
            <a:extLst>
              <a:ext uri="{FF2B5EF4-FFF2-40B4-BE49-F238E27FC236}">
                <a16:creationId xmlns:a16="http://schemas.microsoft.com/office/drawing/2014/main" id="{03F59C18-221D-430E-B913-4E4A3B208202}"/>
              </a:ext>
            </a:extLst>
          </p:cNvPr>
          <p:cNvSpPr>
            <a:spLocks noGrp="1"/>
          </p:cNvSpPr>
          <p:nvPr>
            <p:ph type="ftr" sz="quarter" idx="11"/>
          </p:nvPr>
        </p:nvSpPr>
        <p:spPr/>
        <p:txBody>
          <a:bodyPr/>
          <a:lstStyle/>
          <a:p>
            <a:endParaRPr lang="fr-FR" dirty="0"/>
          </a:p>
        </p:txBody>
      </p:sp>
      <p:sp>
        <p:nvSpPr>
          <p:cNvPr id="5" name="Espace réservé du numéro de diapositive 4">
            <a:extLst>
              <a:ext uri="{FF2B5EF4-FFF2-40B4-BE49-F238E27FC236}">
                <a16:creationId xmlns:a16="http://schemas.microsoft.com/office/drawing/2014/main" id="{F9B77EDB-3A1E-4D88-A783-329FA8E8E403}"/>
              </a:ext>
            </a:extLst>
          </p:cNvPr>
          <p:cNvSpPr>
            <a:spLocks noGrp="1"/>
          </p:cNvSpPr>
          <p:nvPr>
            <p:ph type="sldNum" sz="quarter" idx="12"/>
          </p:nvPr>
        </p:nvSpPr>
        <p:spPr/>
        <p:txBody>
          <a:bodyPr/>
          <a:lstStyle/>
          <a:p>
            <a:fld id="{C5886224-B01C-4274-B51C-7F9C5530A804}" type="slidenum">
              <a:rPr lang="fr-FR" smtClean="0"/>
              <a:t>‹N°›</a:t>
            </a:fld>
            <a:endParaRPr lang="fr-FR" dirty="0"/>
          </a:p>
        </p:txBody>
      </p:sp>
    </p:spTree>
    <p:extLst>
      <p:ext uri="{BB962C8B-B14F-4D97-AF65-F5344CB8AC3E}">
        <p14:creationId xmlns:p14="http://schemas.microsoft.com/office/powerpoint/2010/main" val="2485826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0C5979A-929A-41DC-87A2-BD5E94B59EA0}"/>
              </a:ext>
            </a:extLst>
          </p:cNvPr>
          <p:cNvSpPr>
            <a:spLocks noGrp="1"/>
          </p:cNvSpPr>
          <p:nvPr>
            <p:ph type="dt" sz="half" idx="10"/>
          </p:nvPr>
        </p:nvSpPr>
        <p:spPr/>
        <p:txBody>
          <a:bodyPr/>
          <a:lstStyle/>
          <a:p>
            <a:fld id="{0FEF4D34-8698-4718-AD1D-44BA82BE4FDC}" type="datetime1">
              <a:rPr lang="fr-FR" smtClean="0"/>
              <a:t>16/10/2023</a:t>
            </a:fld>
            <a:endParaRPr lang="fr-FR" dirty="0"/>
          </a:p>
        </p:txBody>
      </p:sp>
      <p:sp>
        <p:nvSpPr>
          <p:cNvPr id="3" name="Espace réservé du pied de page 2">
            <a:extLst>
              <a:ext uri="{FF2B5EF4-FFF2-40B4-BE49-F238E27FC236}">
                <a16:creationId xmlns:a16="http://schemas.microsoft.com/office/drawing/2014/main" id="{A9633B00-6C36-49B1-994D-23E8F97E0E72}"/>
              </a:ext>
            </a:extLst>
          </p:cNvPr>
          <p:cNvSpPr>
            <a:spLocks noGrp="1"/>
          </p:cNvSpPr>
          <p:nvPr>
            <p:ph type="ftr" sz="quarter" idx="1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1D2952E2-6314-4E6A-84B9-DE22FA5E297C}"/>
              </a:ext>
            </a:extLst>
          </p:cNvPr>
          <p:cNvSpPr>
            <a:spLocks noGrp="1"/>
          </p:cNvSpPr>
          <p:nvPr>
            <p:ph type="sldNum" sz="quarter" idx="12"/>
          </p:nvPr>
        </p:nvSpPr>
        <p:spPr/>
        <p:txBody>
          <a:bodyPr/>
          <a:lstStyle/>
          <a:p>
            <a:fld id="{C5886224-B01C-4274-B51C-7F9C5530A804}" type="slidenum">
              <a:rPr lang="fr-FR" smtClean="0"/>
              <a:t>‹N°›</a:t>
            </a:fld>
            <a:endParaRPr lang="fr-FR" dirty="0"/>
          </a:p>
        </p:txBody>
      </p:sp>
    </p:spTree>
    <p:extLst>
      <p:ext uri="{BB962C8B-B14F-4D97-AF65-F5344CB8AC3E}">
        <p14:creationId xmlns:p14="http://schemas.microsoft.com/office/powerpoint/2010/main" val="3126644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2733C7-003D-47D5-A35F-BD47CDE6FEE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A6D18E33-92EB-4DF5-8862-067AC4A253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2FED7986-43E3-4D23-B2C7-22C76AD588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2E6AF9A-300C-4A34-8BB2-8C178CB0E4A9}"/>
              </a:ext>
            </a:extLst>
          </p:cNvPr>
          <p:cNvSpPr>
            <a:spLocks noGrp="1"/>
          </p:cNvSpPr>
          <p:nvPr>
            <p:ph type="dt" sz="half" idx="10"/>
          </p:nvPr>
        </p:nvSpPr>
        <p:spPr/>
        <p:txBody>
          <a:bodyPr/>
          <a:lstStyle/>
          <a:p>
            <a:fld id="{1768171A-0FAB-4EF5-955D-CD9EC1F52A90}" type="datetime1">
              <a:rPr lang="fr-FR" smtClean="0"/>
              <a:t>16/10/2023</a:t>
            </a:fld>
            <a:endParaRPr lang="fr-FR" dirty="0"/>
          </a:p>
        </p:txBody>
      </p:sp>
      <p:sp>
        <p:nvSpPr>
          <p:cNvPr id="6" name="Espace réservé du pied de page 5">
            <a:extLst>
              <a:ext uri="{FF2B5EF4-FFF2-40B4-BE49-F238E27FC236}">
                <a16:creationId xmlns:a16="http://schemas.microsoft.com/office/drawing/2014/main" id="{5EF43A39-E32C-4CD8-9F41-3806D725226A}"/>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A0B6C8C8-5EEF-436B-91E6-CA35E4B69B8A}"/>
              </a:ext>
            </a:extLst>
          </p:cNvPr>
          <p:cNvSpPr>
            <a:spLocks noGrp="1"/>
          </p:cNvSpPr>
          <p:nvPr>
            <p:ph type="sldNum" sz="quarter" idx="12"/>
          </p:nvPr>
        </p:nvSpPr>
        <p:spPr/>
        <p:txBody>
          <a:bodyPr/>
          <a:lstStyle/>
          <a:p>
            <a:fld id="{C5886224-B01C-4274-B51C-7F9C5530A804}" type="slidenum">
              <a:rPr lang="fr-FR" smtClean="0"/>
              <a:t>‹N°›</a:t>
            </a:fld>
            <a:endParaRPr lang="fr-FR" dirty="0"/>
          </a:p>
        </p:txBody>
      </p:sp>
    </p:spTree>
    <p:extLst>
      <p:ext uri="{BB962C8B-B14F-4D97-AF65-F5344CB8AC3E}">
        <p14:creationId xmlns:p14="http://schemas.microsoft.com/office/powerpoint/2010/main" val="1207284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891644-2E68-445E-BFA8-058A5450D18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73F219B0-29B4-4349-9883-1EF0F0D36B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a:extLst>
              <a:ext uri="{FF2B5EF4-FFF2-40B4-BE49-F238E27FC236}">
                <a16:creationId xmlns:a16="http://schemas.microsoft.com/office/drawing/2014/main" id="{189BC934-0F20-410A-BE64-D2E1122E1E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10DE8BE-DA08-4422-AEF7-E566A632F384}"/>
              </a:ext>
            </a:extLst>
          </p:cNvPr>
          <p:cNvSpPr>
            <a:spLocks noGrp="1"/>
          </p:cNvSpPr>
          <p:nvPr>
            <p:ph type="dt" sz="half" idx="10"/>
          </p:nvPr>
        </p:nvSpPr>
        <p:spPr/>
        <p:txBody>
          <a:bodyPr/>
          <a:lstStyle/>
          <a:p>
            <a:fld id="{F36F68C8-3039-4AC6-AE28-718997D32AC6}" type="datetime1">
              <a:rPr lang="fr-FR" smtClean="0"/>
              <a:t>16/10/2023</a:t>
            </a:fld>
            <a:endParaRPr lang="fr-FR" dirty="0"/>
          </a:p>
        </p:txBody>
      </p:sp>
      <p:sp>
        <p:nvSpPr>
          <p:cNvPr id="6" name="Espace réservé du pied de page 5">
            <a:extLst>
              <a:ext uri="{FF2B5EF4-FFF2-40B4-BE49-F238E27FC236}">
                <a16:creationId xmlns:a16="http://schemas.microsoft.com/office/drawing/2014/main" id="{2A639B78-17AA-4044-99A5-DE06111A87BB}"/>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3327D85B-3EEF-495A-ACBD-DFD45BD0E22C}"/>
              </a:ext>
            </a:extLst>
          </p:cNvPr>
          <p:cNvSpPr>
            <a:spLocks noGrp="1"/>
          </p:cNvSpPr>
          <p:nvPr>
            <p:ph type="sldNum" sz="quarter" idx="12"/>
          </p:nvPr>
        </p:nvSpPr>
        <p:spPr/>
        <p:txBody>
          <a:bodyPr/>
          <a:lstStyle/>
          <a:p>
            <a:fld id="{C5886224-B01C-4274-B51C-7F9C5530A804}" type="slidenum">
              <a:rPr lang="fr-FR" smtClean="0"/>
              <a:t>‹N°›</a:t>
            </a:fld>
            <a:endParaRPr lang="fr-FR" dirty="0"/>
          </a:p>
        </p:txBody>
      </p:sp>
    </p:spTree>
    <p:extLst>
      <p:ext uri="{BB962C8B-B14F-4D97-AF65-F5344CB8AC3E}">
        <p14:creationId xmlns:p14="http://schemas.microsoft.com/office/powerpoint/2010/main" val="4045470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3D72"/>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77CEDB2-9421-4B00-B75A-8B336B5CD5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7162B2D1-FA80-4444-9E53-131F852BE2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5CC0132-4C3B-4771-BC09-B7FBDB12CD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D130D6-F9AB-452D-999E-1B14FFF7FF4C}" type="datetime1">
              <a:rPr lang="fr-FR" smtClean="0"/>
              <a:t>16/10/2023</a:t>
            </a:fld>
            <a:endParaRPr lang="fr-FR" dirty="0"/>
          </a:p>
        </p:txBody>
      </p:sp>
      <p:sp>
        <p:nvSpPr>
          <p:cNvPr id="5" name="Espace réservé du pied de page 4">
            <a:extLst>
              <a:ext uri="{FF2B5EF4-FFF2-40B4-BE49-F238E27FC236}">
                <a16:creationId xmlns:a16="http://schemas.microsoft.com/office/drawing/2014/main" id="{AC718793-429F-4265-A2B6-655535588C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a:extLst>
              <a:ext uri="{FF2B5EF4-FFF2-40B4-BE49-F238E27FC236}">
                <a16:creationId xmlns:a16="http://schemas.microsoft.com/office/drawing/2014/main" id="{EC0F8604-7A52-4799-B8B1-66AE55CDA5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886224-B01C-4274-B51C-7F9C5530A804}" type="slidenum">
              <a:rPr lang="fr-FR" smtClean="0"/>
              <a:t>‹N°›</a:t>
            </a:fld>
            <a:endParaRPr lang="fr-FR" dirty="0"/>
          </a:p>
        </p:txBody>
      </p:sp>
    </p:spTree>
    <p:extLst>
      <p:ext uri="{BB962C8B-B14F-4D97-AF65-F5344CB8AC3E}">
        <p14:creationId xmlns:p14="http://schemas.microsoft.com/office/powerpoint/2010/main" val="6830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sv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5.png"/><Relationship Id="rId7" Type="http://schemas.openxmlformats.org/officeDocument/2006/relationships/image" Target="../media/image40.sv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38.sv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3.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svg"/><Relationship Id="rId7"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gif"/><Relationship Id="rId9" Type="http://schemas.openxmlformats.org/officeDocument/2006/relationships/image" Target="../media/image24.sv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E4D55213-6137-4773-A3E5-81FB35280939}"/>
              </a:ext>
            </a:extLst>
          </p:cNvPr>
          <p:cNvSpPr/>
          <p:nvPr/>
        </p:nvSpPr>
        <p:spPr>
          <a:xfrm>
            <a:off x="9574973" y="6052502"/>
            <a:ext cx="2565767" cy="73679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3" name="Rectangle 32">
            <a:extLst>
              <a:ext uri="{FF2B5EF4-FFF2-40B4-BE49-F238E27FC236}">
                <a16:creationId xmlns:a16="http://schemas.microsoft.com/office/drawing/2014/main" id="{A6E55EB9-E515-465B-B101-853CC40B87CC}"/>
              </a:ext>
            </a:extLst>
          </p:cNvPr>
          <p:cNvSpPr/>
          <p:nvPr/>
        </p:nvSpPr>
        <p:spPr>
          <a:xfrm>
            <a:off x="64750" y="6088859"/>
            <a:ext cx="2828399" cy="6979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Rectangle 1">
            <a:extLst>
              <a:ext uri="{FF2B5EF4-FFF2-40B4-BE49-F238E27FC236}">
                <a16:creationId xmlns:a16="http://schemas.microsoft.com/office/drawing/2014/main" id="{75293A3A-BEB9-40EA-92BA-E442646DB74D}"/>
              </a:ext>
            </a:extLst>
          </p:cNvPr>
          <p:cNvSpPr/>
          <p:nvPr/>
        </p:nvSpPr>
        <p:spPr>
          <a:xfrm>
            <a:off x="76449" y="71181"/>
            <a:ext cx="4114551" cy="73679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026" name="Picture 2" descr="Coast Caen 2023">
            <a:extLst>
              <a:ext uri="{FF2B5EF4-FFF2-40B4-BE49-F238E27FC236}">
                <a16:creationId xmlns:a16="http://schemas.microsoft.com/office/drawing/2014/main" id="{AAE63D56-1342-40ED-9CC7-C239780964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28960" y="71181"/>
            <a:ext cx="1386591" cy="1386591"/>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a:extLst>
              <a:ext uri="{FF2B5EF4-FFF2-40B4-BE49-F238E27FC236}">
                <a16:creationId xmlns:a16="http://schemas.microsoft.com/office/drawing/2014/main" id="{693D4D5F-6548-4529-8B27-C8F92471D983}"/>
              </a:ext>
            </a:extLst>
          </p:cNvPr>
          <p:cNvSpPr txBox="1"/>
          <p:nvPr/>
        </p:nvSpPr>
        <p:spPr>
          <a:xfrm>
            <a:off x="0" y="1543907"/>
            <a:ext cx="12192000" cy="2369880"/>
          </a:xfrm>
          <a:prstGeom prst="rect">
            <a:avLst/>
          </a:prstGeom>
          <a:noFill/>
        </p:spPr>
        <p:txBody>
          <a:bodyPr wrap="square" rtlCol="0">
            <a:spAutoFit/>
          </a:bodyPr>
          <a:lstStyle/>
          <a:p>
            <a:pPr algn="ctr"/>
            <a:r>
              <a:rPr lang="en-US" sz="3600" b="1" dirty="0">
                <a:solidFill>
                  <a:schemeClr val="bg1"/>
                </a:solidFill>
                <a:latin typeface="Sitka Display" panose="02000505000000020004" pitchFamily="2" charset="0"/>
                <a:ea typeface="Calibri" panose="020F0502020204030204" pitchFamily="34" charset="0"/>
                <a:cs typeface="Times New Roman" panose="02020603050405020304" pitchFamily="18" charset="0"/>
              </a:rPr>
              <a:t>Impact de l’environnement sur la force du recrutement et la localisation spatiale des calmars en Manche</a:t>
            </a:r>
          </a:p>
          <a:p>
            <a:pPr algn="ctr"/>
            <a:endParaRPr lang="en-US" sz="2800" b="1" i="1" dirty="0">
              <a:solidFill>
                <a:schemeClr val="bg1"/>
              </a:solidFill>
              <a:effectLst/>
              <a:latin typeface="Sitka Display" panose="02000505000000020004" pitchFamily="2" charset="0"/>
              <a:ea typeface="Calibri" panose="020F0502020204030204" pitchFamily="34" charset="0"/>
              <a:cs typeface="Times New Roman" panose="02020603050405020304" pitchFamily="18" charset="0"/>
            </a:endParaRPr>
          </a:p>
          <a:p>
            <a:pPr algn="ctr"/>
            <a:r>
              <a:rPr lang="en-US" b="1" i="1" dirty="0">
                <a:solidFill>
                  <a:schemeClr val="bg1"/>
                </a:solidFill>
                <a:effectLst/>
                <a:latin typeface="Sitka Display" panose="02000505000000020004" pitchFamily="2" charset="0"/>
                <a:ea typeface="Calibri" panose="020F0502020204030204" pitchFamily="34" charset="0"/>
                <a:cs typeface="Times New Roman" panose="02020603050405020304" pitchFamily="18" charset="0"/>
              </a:rPr>
              <a:t>EN - Impact of environment on English Channel squid recruitment strength and spatial location</a:t>
            </a:r>
          </a:p>
          <a:p>
            <a:pPr algn="ctr"/>
            <a:endParaRPr lang="en-US" sz="2800" b="1" dirty="0">
              <a:solidFill>
                <a:schemeClr val="bg1"/>
              </a:solidFill>
              <a:latin typeface="Sitka Display" panose="02000505000000020004" pitchFamily="2" charset="0"/>
              <a:ea typeface="Calibri" panose="020F0502020204030204" pitchFamily="34" charset="0"/>
              <a:cs typeface="Times New Roman" panose="02020603050405020304" pitchFamily="18" charset="0"/>
            </a:endParaRPr>
          </a:p>
        </p:txBody>
      </p:sp>
      <p:pic>
        <p:nvPicPr>
          <p:cNvPr id="34" name="Image 33">
            <a:extLst>
              <a:ext uri="{FF2B5EF4-FFF2-40B4-BE49-F238E27FC236}">
                <a16:creationId xmlns:a16="http://schemas.microsoft.com/office/drawing/2014/main" id="{521B0FE8-1148-4C37-A07C-8D0F5C2A01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8142001" y="998587"/>
            <a:ext cx="2445824" cy="6877854"/>
          </a:xfrm>
          <a:prstGeom prst="rect">
            <a:avLst/>
          </a:prstGeom>
        </p:spPr>
      </p:pic>
      <p:pic>
        <p:nvPicPr>
          <p:cNvPr id="32" name="Image 31">
            <a:extLst>
              <a:ext uri="{FF2B5EF4-FFF2-40B4-BE49-F238E27FC236}">
                <a16:creationId xmlns:a16="http://schemas.microsoft.com/office/drawing/2014/main" id="{03894D8F-D83A-4770-B2A7-196C5D03E9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634819" y="1364410"/>
            <a:ext cx="2773322" cy="6771044"/>
          </a:xfrm>
          <a:prstGeom prst="rect">
            <a:avLst/>
          </a:prstGeom>
        </p:spPr>
      </p:pic>
      <p:pic>
        <p:nvPicPr>
          <p:cNvPr id="15" name="Picture 4" descr="Afficher l’image source">
            <a:extLst>
              <a:ext uri="{FF2B5EF4-FFF2-40B4-BE49-F238E27FC236}">
                <a16:creationId xmlns:a16="http://schemas.microsoft.com/office/drawing/2014/main" id="{EA14EE3D-B030-4C80-A156-B04DAE0FBA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4494" y="125704"/>
            <a:ext cx="1180233" cy="633203"/>
          </a:xfrm>
          <a:prstGeom prst="rect">
            <a:avLst/>
          </a:prstGeom>
          <a:solidFill>
            <a:schemeClr val="bg1"/>
          </a:solidFill>
        </p:spPr>
      </p:pic>
      <p:pic>
        <p:nvPicPr>
          <p:cNvPr id="16" name="Picture 2" descr="ED 497 NBISE">
            <a:extLst>
              <a:ext uri="{FF2B5EF4-FFF2-40B4-BE49-F238E27FC236}">
                <a16:creationId xmlns:a16="http://schemas.microsoft.com/office/drawing/2014/main" id="{ADDA9FE6-2805-4E69-ADA6-5ACDC38B4F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92615" y="124370"/>
            <a:ext cx="773036" cy="633203"/>
          </a:xfrm>
          <a:prstGeom prst="rect">
            <a:avLst/>
          </a:prstGeom>
          <a:solidFill>
            <a:schemeClr val="bg1"/>
          </a:solidFill>
        </p:spPr>
      </p:pic>
      <p:pic>
        <p:nvPicPr>
          <p:cNvPr id="24" name="Image 23">
            <a:extLst>
              <a:ext uri="{FF2B5EF4-FFF2-40B4-BE49-F238E27FC236}">
                <a16:creationId xmlns:a16="http://schemas.microsoft.com/office/drawing/2014/main" id="{96FCEC47-DBB5-4909-9C93-15542052244B}"/>
              </a:ext>
            </a:extLst>
          </p:cNvPr>
          <p:cNvPicPr>
            <a:picLocks noChangeAspect="1"/>
          </p:cNvPicPr>
          <p:nvPr/>
        </p:nvPicPr>
        <p:blipFill>
          <a:blip r:embed="rId8"/>
          <a:stretch>
            <a:fillRect/>
          </a:stretch>
        </p:blipFill>
        <p:spPr>
          <a:xfrm>
            <a:off x="187613" y="136524"/>
            <a:ext cx="1548993" cy="633203"/>
          </a:xfrm>
          <a:prstGeom prst="rect">
            <a:avLst/>
          </a:prstGeom>
        </p:spPr>
      </p:pic>
      <p:pic>
        <p:nvPicPr>
          <p:cNvPr id="26" name="Picture 2" descr="Afficher l’image source">
            <a:extLst>
              <a:ext uri="{FF2B5EF4-FFF2-40B4-BE49-F238E27FC236}">
                <a16:creationId xmlns:a16="http://schemas.microsoft.com/office/drawing/2014/main" id="{7EC9E649-231B-4447-AAC0-1537F68C6D9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68692" y="6099091"/>
            <a:ext cx="1732038" cy="622384"/>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 26">
            <a:extLst>
              <a:ext uri="{FF2B5EF4-FFF2-40B4-BE49-F238E27FC236}">
                <a16:creationId xmlns:a16="http://schemas.microsoft.com/office/drawing/2014/main" id="{56B95073-67A5-4685-9CD3-F062FA9B5935}"/>
              </a:ext>
            </a:extLst>
          </p:cNvPr>
          <p:cNvPicPr>
            <a:picLocks noChangeAspect="1"/>
          </p:cNvPicPr>
          <p:nvPr/>
        </p:nvPicPr>
        <p:blipFill>
          <a:blip r:embed="rId10"/>
          <a:stretch>
            <a:fillRect/>
          </a:stretch>
        </p:blipFill>
        <p:spPr>
          <a:xfrm>
            <a:off x="1786688" y="6152505"/>
            <a:ext cx="1106461" cy="633205"/>
          </a:xfrm>
          <a:prstGeom prst="rect">
            <a:avLst/>
          </a:prstGeom>
        </p:spPr>
      </p:pic>
      <p:pic>
        <p:nvPicPr>
          <p:cNvPr id="28" name="Image 27">
            <a:extLst>
              <a:ext uri="{FF2B5EF4-FFF2-40B4-BE49-F238E27FC236}">
                <a16:creationId xmlns:a16="http://schemas.microsoft.com/office/drawing/2014/main" id="{67339031-2DEA-47A0-AE7E-2E9A94B71A52}"/>
              </a:ext>
            </a:extLst>
          </p:cNvPr>
          <p:cNvPicPr>
            <a:picLocks noChangeAspect="1"/>
          </p:cNvPicPr>
          <p:nvPr/>
        </p:nvPicPr>
        <p:blipFill>
          <a:blip r:embed="rId11"/>
          <a:stretch>
            <a:fillRect/>
          </a:stretch>
        </p:blipFill>
        <p:spPr>
          <a:xfrm>
            <a:off x="106262" y="6152505"/>
            <a:ext cx="1791712" cy="633205"/>
          </a:xfrm>
          <a:prstGeom prst="rect">
            <a:avLst/>
          </a:prstGeom>
        </p:spPr>
      </p:pic>
      <p:pic>
        <p:nvPicPr>
          <p:cNvPr id="29" name="Image 28">
            <a:extLst>
              <a:ext uri="{FF2B5EF4-FFF2-40B4-BE49-F238E27FC236}">
                <a16:creationId xmlns:a16="http://schemas.microsoft.com/office/drawing/2014/main" id="{C1F89612-0189-4635-B7B9-31B884BF00AD}"/>
              </a:ext>
            </a:extLst>
          </p:cNvPr>
          <p:cNvPicPr>
            <a:picLocks noChangeAspect="1"/>
          </p:cNvPicPr>
          <p:nvPr/>
        </p:nvPicPr>
        <p:blipFill>
          <a:blip r:embed="rId12"/>
          <a:stretch>
            <a:fillRect/>
          </a:stretch>
        </p:blipFill>
        <p:spPr>
          <a:xfrm>
            <a:off x="9648118" y="6099091"/>
            <a:ext cx="647430" cy="622384"/>
          </a:xfrm>
          <a:prstGeom prst="rect">
            <a:avLst/>
          </a:prstGeom>
        </p:spPr>
      </p:pic>
      <p:sp>
        <p:nvSpPr>
          <p:cNvPr id="30" name="ZoneTexte 29">
            <a:extLst>
              <a:ext uri="{FF2B5EF4-FFF2-40B4-BE49-F238E27FC236}">
                <a16:creationId xmlns:a16="http://schemas.microsoft.com/office/drawing/2014/main" id="{DBE8E16C-9670-4C3B-81E4-7C34B8D78137}"/>
              </a:ext>
            </a:extLst>
          </p:cNvPr>
          <p:cNvSpPr txBox="1"/>
          <p:nvPr/>
        </p:nvSpPr>
        <p:spPr>
          <a:xfrm>
            <a:off x="-68079" y="5749258"/>
            <a:ext cx="3089559" cy="307777"/>
          </a:xfrm>
          <a:prstGeom prst="rect">
            <a:avLst/>
          </a:prstGeom>
          <a:noFill/>
        </p:spPr>
        <p:txBody>
          <a:bodyPr wrap="square" rtlCol="0">
            <a:spAutoFit/>
          </a:bodyPr>
          <a:lstStyle/>
          <a:p>
            <a:pPr algn="ctr"/>
            <a:r>
              <a:rPr lang="fr-FR" sz="1400" b="1" dirty="0">
                <a:solidFill>
                  <a:schemeClr val="bg1"/>
                </a:solidFill>
                <a:latin typeface="Segoe UI Emoji" panose="020B0502040204020203" pitchFamily="34" charset="0"/>
                <a:ea typeface="Segoe UI Emoji" panose="020B0502040204020203" pitchFamily="34" charset="0"/>
              </a:rPr>
              <a:t>SPADYN project</a:t>
            </a:r>
          </a:p>
        </p:txBody>
      </p:sp>
      <p:sp>
        <p:nvSpPr>
          <p:cNvPr id="31" name="ZoneTexte 30">
            <a:extLst>
              <a:ext uri="{FF2B5EF4-FFF2-40B4-BE49-F238E27FC236}">
                <a16:creationId xmlns:a16="http://schemas.microsoft.com/office/drawing/2014/main" id="{9BA66A76-9787-437D-94E8-C66A814737D8}"/>
              </a:ext>
            </a:extLst>
          </p:cNvPr>
          <p:cNvSpPr txBox="1"/>
          <p:nvPr/>
        </p:nvSpPr>
        <p:spPr>
          <a:xfrm>
            <a:off x="2876676" y="6082344"/>
            <a:ext cx="6665228" cy="677108"/>
          </a:xfrm>
          <a:prstGeom prst="rect">
            <a:avLst/>
          </a:prstGeom>
          <a:noFill/>
        </p:spPr>
        <p:txBody>
          <a:bodyPr wrap="square" rtlCol="0">
            <a:spAutoFit/>
          </a:bodyPr>
          <a:lstStyle/>
          <a:p>
            <a:pPr algn="ctr"/>
            <a:r>
              <a:rPr lang="fr-FR" dirty="0">
                <a:solidFill>
                  <a:schemeClr val="bg1"/>
                </a:solidFill>
              </a:rPr>
              <a:t>Anna Marcout, PhD </a:t>
            </a:r>
            <a:r>
              <a:rPr lang="fr-FR" dirty="0" err="1">
                <a:solidFill>
                  <a:schemeClr val="bg1"/>
                </a:solidFill>
              </a:rPr>
              <a:t>Student</a:t>
            </a:r>
            <a:r>
              <a:rPr lang="fr-FR" dirty="0">
                <a:solidFill>
                  <a:schemeClr val="bg1"/>
                </a:solidFill>
              </a:rPr>
              <a:t> ;  </a:t>
            </a:r>
            <a:r>
              <a:rPr lang="fr-FR" dirty="0" err="1">
                <a:solidFill>
                  <a:schemeClr val="bg1"/>
                </a:solidFill>
              </a:rPr>
              <a:t>Supervisor</a:t>
            </a:r>
            <a:r>
              <a:rPr lang="fr-FR" dirty="0">
                <a:solidFill>
                  <a:schemeClr val="bg1"/>
                </a:solidFill>
              </a:rPr>
              <a:t>: Jean-Paul Robin</a:t>
            </a:r>
          </a:p>
          <a:p>
            <a:pPr algn="ctr"/>
            <a:r>
              <a:rPr lang="fr-FR" sz="2000" b="1" dirty="0">
                <a:solidFill>
                  <a:schemeClr val="bg1"/>
                </a:solidFill>
              </a:rPr>
              <a:t>anna.marcout@unicaen.fr</a:t>
            </a:r>
          </a:p>
        </p:txBody>
      </p:sp>
      <p:sp>
        <p:nvSpPr>
          <p:cNvPr id="3" name="ZoneTexte 2">
            <a:extLst>
              <a:ext uri="{FF2B5EF4-FFF2-40B4-BE49-F238E27FC236}">
                <a16:creationId xmlns:a16="http://schemas.microsoft.com/office/drawing/2014/main" id="{5515E57A-9BFD-4B60-82FE-992AD1EE2178}"/>
              </a:ext>
            </a:extLst>
          </p:cNvPr>
          <p:cNvSpPr txBox="1"/>
          <p:nvPr/>
        </p:nvSpPr>
        <p:spPr>
          <a:xfrm>
            <a:off x="0" y="4869622"/>
            <a:ext cx="1584303" cy="369332"/>
          </a:xfrm>
          <a:prstGeom prst="rect">
            <a:avLst/>
          </a:prstGeom>
          <a:noFill/>
        </p:spPr>
        <p:txBody>
          <a:bodyPr wrap="square" rtlCol="0">
            <a:spAutoFit/>
          </a:bodyPr>
          <a:lstStyle/>
          <a:p>
            <a:r>
              <a:rPr lang="fr-FR" i="1" dirty="0">
                <a:solidFill>
                  <a:schemeClr val="bg1"/>
                </a:solidFill>
                <a:latin typeface="Sitka Display" panose="02000505000000020004" pitchFamily="2" charset="0"/>
              </a:rPr>
              <a:t>Loligo forbesii</a:t>
            </a:r>
          </a:p>
        </p:txBody>
      </p:sp>
      <p:sp>
        <p:nvSpPr>
          <p:cNvPr id="38" name="ZoneTexte 37">
            <a:extLst>
              <a:ext uri="{FF2B5EF4-FFF2-40B4-BE49-F238E27FC236}">
                <a16:creationId xmlns:a16="http://schemas.microsoft.com/office/drawing/2014/main" id="{FCD83715-01E7-412C-A9CB-70EC345A3DA1}"/>
              </a:ext>
            </a:extLst>
          </p:cNvPr>
          <p:cNvSpPr txBox="1"/>
          <p:nvPr/>
        </p:nvSpPr>
        <p:spPr>
          <a:xfrm>
            <a:off x="10728960" y="5238954"/>
            <a:ext cx="1584303" cy="369332"/>
          </a:xfrm>
          <a:prstGeom prst="rect">
            <a:avLst/>
          </a:prstGeom>
          <a:noFill/>
        </p:spPr>
        <p:txBody>
          <a:bodyPr wrap="square" rtlCol="0">
            <a:spAutoFit/>
          </a:bodyPr>
          <a:lstStyle/>
          <a:p>
            <a:r>
              <a:rPr lang="fr-FR" i="1" dirty="0">
                <a:solidFill>
                  <a:schemeClr val="bg1"/>
                </a:solidFill>
                <a:latin typeface="Sitka Display" panose="02000505000000020004" pitchFamily="2" charset="0"/>
              </a:rPr>
              <a:t>Loligo vulgaris</a:t>
            </a:r>
          </a:p>
        </p:txBody>
      </p:sp>
      <p:sp>
        <p:nvSpPr>
          <p:cNvPr id="4" name="Espace réservé du numéro de diapositive 3">
            <a:extLst>
              <a:ext uri="{FF2B5EF4-FFF2-40B4-BE49-F238E27FC236}">
                <a16:creationId xmlns:a16="http://schemas.microsoft.com/office/drawing/2014/main" id="{F88B091C-FD45-48BE-9DCE-7DD7DA43BA0F}"/>
              </a:ext>
            </a:extLst>
          </p:cNvPr>
          <p:cNvSpPr>
            <a:spLocks noGrp="1"/>
          </p:cNvSpPr>
          <p:nvPr>
            <p:ph type="sldNum" sz="quarter" idx="12"/>
          </p:nvPr>
        </p:nvSpPr>
        <p:spPr/>
        <p:txBody>
          <a:bodyPr/>
          <a:lstStyle/>
          <a:p>
            <a:fld id="{C5886224-B01C-4274-B51C-7F9C5530A804}" type="slidenum">
              <a:rPr lang="fr-FR" smtClean="0"/>
              <a:t>1</a:t>
            </a:fld>
            <a:endParaRPr lang="fr-FR" dirty="0"/>
          </a:p>
        </p:txBody>
      </p:sp>
    </p:spTree>
    <p:extLst>
      <p:ext uri="{BB962C8B-B14F-4D97-AF65-F5344CB8AC3E}">
        <p14:creationId xmlns:p14="http://schemas.microsoft.com/office/powerpoint/2010/main" val="1320476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2D78BDF5-3559-4541-912E-DA9581059759}"/>
              </a:ext>
            </a:extLst>
          </p:cNvPr>
          <p:cNvPicPr>
            <a:picLocks noChangeAspect="1"/>
          </p:cNvPicPr>
          <p:nvPr/>
        </p:nvPicPr>
        <p:blipFill rotWithShape="1">
          <a:blip r:embed="rId2">
            <a:extLst>
              <a:ext uri="{28A0092B-C50C-407E-A947-70E740481C1C}">
                <a14:useLocalDpi xmlns:a14="http://schemas.microsoft.com/office/drawing/2010/main" val="0"/>
              </a:ext>
            </a:extLst>
          </a:blip>
          <a:srcRect l="60306"/>
          <a:stretch/>
        </p:blipFill>
        <p:spPr>
          <a:xfrm>
            <a:off x="195871" y="751251"/>
            <a:ext cx="1484850" cy="3384503"/>
          </a:xfrm>
          <a:prstGeom prst="rect">
            <a:avLst/>
          </a:prstGeom>
        </p:spPr>
      </p:pic>
      <p:sp>
        <p:nvSpPr>
          <p:cNvPr id="15" name="ZoneTexte 14">
            <a:extLst>
              <a:ext uri="{FF2B5EF4-FFF2-40B4-BE49-F238E27FC236}">
                <a16:creationId xmlns:a16="http://schemas.microsoft.com/office/drawing/2014/main" id="{76A9BCF1-3DAC-44AC-A237-20B1DBE53B0C}"/>
              </a:ext>
            </a:extLst>
          </p:cNvPr>
          <p:cNvSpPr txBox="1"/>
          <p:nvPr/>
        </p:nvSpPr>
        <p:spPr>
          <a:xfrm>
            <a:off x="0" y="554127"/>
            <a:ext cx="6095994" cy="523220"/>
          </a:xfrm>
          <a:prstGeom prst="rect">
            <a:avLst/>
          </a:prstGeom>
          <a:noFill/>
        </p:spPr>
        <p:txBody>
          <a:bodyPr wrap="square" rtlCol="0">
            <a:spAutoFit/>
          </a:bodyPr>
          <a:lstStyle/>
          <a:p>
            <a:pPr algn="ctr"/>
            <a:r>
              <a:rPr lang="fr-FR" sz="2800" i="1" dirty="0">
                <a:solidFill>
                  <a:schemeClr val="bg1"/>
                </a:solidFill>
                <a:latin typeface="Sitka Display" panose="02000505000000020004" pitchFamily="2" charset="0"/>
              </a:rPr>
              <a:t>Loligo forbesii</a:t>
            </a:r>
          </a:p>
        </p:txBody>
      </p:sp>
      <p:sp>
        <p:nvSpPr>
          <p:cNvPr id="29" name="Rectangle 28">
            <a:extLst>
              <a:ext uri="{FF2B5EF4-FFF2-40B4-BE49-F238E27FC236}">
                <a16:creationId xmlns:a16="http://schemas.microsoft.com/office/drawing/2014/main" id="{96DAFBE0-4518-4D69-8867-ADCC72765BCD}"/>
              </a:ext>
            </a:extLst>
          </p:cNvPr>
          <p:cNvSpPr/>
          <p:nvPr/>
        </p:nvSpPr>
        <p:spPr>
          <a:xfrm>
            <a:off x="0" y="0"/>
            <a:ext cx="12192000" cy="553879"/>
          </a:xfrm>
          <a:prstGeom prst="rect">
            <a:avLst/>
          </a:prstGeom>
          <a:solidFill>
            <a:srgbClr val="DBEDE1"/>
          </a:solidFill>
          <a:ln>
            <a:solidFill>
              <a:srgbClr val="DBE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latin typeface="Sitka Display" panose="02000505000000020004" pitchFamily="2" charset="0"/>
              </a:rPr>
              <a:t>Rôle de la latitude et de la longitude</a:t>
            </a:r>
          </a:p>
        </p:txBody>
      </p:sp>
      <p:sp>
        <p:nvSpPr>
          <p:cNvPr id="7" name="ZoneTexte 6">
            <a:extLst>
              <a:ext uri="{FF2B5EF4-FFF2-40B4-BE49-F238E27FC236}">
                <a16:creationId xmlns:a16="http://schemas.microsoft.com/office/drawing/2014/main" id="{8853BBF6-14DF-40A8-B671-BC8E2EB99BBF}"/>
              </a:ext>
            </a:extLst>
          </p:cNvPr>
          <p:cNvSpPr txBox="1"/>
          <p:nvPr/>
        </p:nvSpPr>
        <p:spPr>
          <a:xfrm>
            <a:off x="110576" y="4880956"/>
            <a:ext cx="3116076" cy="1077218"/>
          </a:xfrm>
          <a:prstGeom prst="rect">
            <a:avLst/>
          </a:prstGeom>
          <a:noFill/>
        </p:spPr>
        <p:txBody>
          <a:bodyPr wrap="square" rtlCol="0">
            <a:spAutoFit/>
          </a:bodyPr>
          <a:lstStyle/>
          <a:p>
            <a:pPr marL="285750" indent="-285750" algn="ctr">
              <a:buFont typeface="Arial" panose="020B0604020202020204" pitchFamily="34" charset="0"/>
              <a:buChar char="•"/>
            </a:pPr>
            <a:r>
              <a:rPr lang="fr-FR" sz="1600" dirty="0">
                <a:solidFill>
                  <a:schemeClr val="bg1"/>
                </a:solidFill>
                <a:latin typeface="Sitka Display" panose="02000505000000020004" pitchFamily="2" charset="0"/>
              </a:rPr>
              <a:t>Recrutement important à l’Ouest</a:t>
            </a:r>
          </a:p>
          <a:p>
            <a:pPr marL="285750" indent="-285750" algn="ctr">
              <a:buFont typeface="Arial" panose="020B0604020202020204" pitchFamily="34" charset="0"/>
              <a:buChar char="•"/>
            </a:pPr>
            <a:r>
              <a:rPr lang="fr-FR" sz="1600" dirty="0">
                <a:solidFill>
                  <a:schemeClr val="bg1"/>
                </a:solidFill>
                <a:latin typeface="Sitka Display" panose="02000505000000020004" pitchFamily="2" charset="0"/>
              </a:rPr>
              <a:t>Distribution plus profonde (</a:t>
            </a:r>
            <a:r>
              <a:rPr lang="en-US" sz="1600" dirty="0" err="1">
                <a:solidFill>
                  <a:schemeClr val="bg1"/>
                </a:solidFill>
                <a:latin typeface="Sitka Display" panose="02000505000000020004" pitchFamily="2" charset="0"/>
              </a:rPr>
              <a:t>Lordan</a:t>
            </a:r>
            <a:r>
              <a:rPr lang="en-US" sz="1600" dirty="0">
                <a:solidFill>
                  <a:schemeClr val="bg1"/>
                </a:solidFill>
                <a:latin typeface="Sitka Display" panose="02000505000000020004" pitchFamily="2" charset="0"/>
              </a:rPr>
              <a:t>, 1999; Hastie, 2009</a:t>
            </a:r>
            <a:r>
              <a:rPr lang="fr-FR" sz="1600" dirty="0">
                <a:solidFill>
                  <a:schemeClr val="bg1"/>
                </a:solidFill>
                <a:latin typeface="Sitka Display" panose="02000505000000020004" pitchFamily="2" charset="0"/>
              </a:rPr>
              <a:t>)</a:t>
            </a:r>
          </a:p>
          <a:p>
            <a:pPr algn="ctr"/>
            <a:endParaRPr lang="fr-FR" sz="1600" dirty="0">
              <a:solidFill>
                <a:schemeClr val="bg1"/>
              </a:solidFill>
              <a:latin typeface="Sitka Display" panose="02000505000000020004" pitchFamily="2" charset="0"/>
            </a:endParaRPr>
          </a:p>
        </p:txBody>
      </p:sp>
      <p:sp>
        <p:nvSpPr>
          <p:cNvPr id="49" name="ZoneTexte 48">
            <a:extLst>
              <a:ext uri="{FF2B5EF4-FFF2-40B4-BE49-F238E27FC236}">
                <a16:creationId xmlns:a16="http://schemas.microsoft.com/office/drawing/2014/main" id="{FC9883DB-9388-4A25-948B-B181893AD22D}"/>
              </a:ext>
            </a:extLst>
          </p:cNvPr>
          <p:cNvSpPr txBox="1"/>
          <p:nvPr/>
        </p:nvSpPr>
        <p:spPr>
          <a:xfrm>
            <a:off x="6096000" y="572403"/>
            <a:ext cx="6096000" cy="523220"/>
          </a:xfrm>
          <a:prstGeom prst="rect">
            <a:avLst/>
          </a:prstGeom>
          <a:noFill/>
        </p:spPr>
        <p:txBody>
          <a:bodyPr wrap="square" rtlCol="0">
            <a:spAutoFit/>
          </a:bodyPr>
          <a:lstStyle/>
          <a:p>
            <a:pPr algn="ctr"/>
            <a:r>
              <a:rPr lang="fr-FR" sz="2800" i="1" dirty="0">
                <a:solidFill>
                  <a:schemeClr val="bg1"/>
                </a:solidFill>
                <a:latin typeface="Sitka Display" panose="02000505000000020004" pitchFamily="2" charset="0"/>
              </a:rPr>
              <a:t>Loligo vulgaris</a:t>
            </a:r>
          </a:p>
        </p:txBody>
      </p:sp>
      <p:cxnSp>
        <p:nvCxnSpPr>
          <p:cNvPr id="16" name="Connecteur droit 15">
            <a:extLst>
              <a:ext uri="{FF2B5EF4-FFF2-40B4-BE49-F238E27FC236}">
                <a16:creationId xmlns:a16="http://schemas.microsoft.com/office/drawing/2014/main" id="{2E5E742D-E216-4F69-8339-0FD15DF9AE78}"/>
              </a:ext>
            </a:extLst>
          </p:cNvPr>
          <p:cNvCxnSpPr>
            <a:stCxn id="29" idx="2"/>
          </p:cNvCxnSpPr>
          <p:nvPr/>
        </p:nvCxnSpPr>
        <p:spPr>
          <a:xfrm>
            <a:off x="6096000" y="553879"/>
            <a:ext cx="0" cy="6304121"/>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pic>
        <p:nvPicPr>
          <p:cNvPr id="50" name="Image 49">
            <a:extLst>
              <a:ext uri="{FF2B5EF4-FFF2-40B4-BE49-F238E27FC236}">
                <a16:creationId xmlns:a16="http://schemas.microsoft.com/office/drawing/2014/main" id="{D7FE7AEE-2426-4B73-B2C8-7045B128D174}"/>
              </a:ext>
            </a:extLst>
          </p:cNvPr>
          <p:cNvPicPr>
            <a:picLocks noChangeAspect="1"/>
          </p:cNvPicPr>
          <p:nvPr/>
        </p:nvPicPr>
        <p:blipFill rotWithShape="1">
          <a:blip r:embed="rId2">
            <a:extLst>
              <a:ext uri="{28A0092B-C50C-407E-A947-70E740481C1C}">
                <a14:useLocalDpi xmlns:a14="http://schemas.microsoft.com/office/drawing/2010/main" val="0"/>
              </a:ext>
            </a:extLst>
          </a:blip>
          <a:srcRect l="20612" r="44874"/>
          <a:stretch/>
        </p:blipFill>
        <p:spPr>
          <a:xfrm>
            <a:off x="6345326" y="475878"/>
            <a:ext cx="1380614" cy="3619217"/>
          </a:xfrm>
          <a:prstGeom prst="rect">
            <a:avLst/>
          </a:prstGeom>
        </p:spPr>
      </p:pic>
      <p:sp>
        <p:nvSpPr>
          <p:cNvPr id="51" name="ZoneTexte 50">
            <a:extLst>
              <a:ext uri="{FF2B5EF4-FFF2-40B4-BE49-F238E27FC236}">
                <a16:creationId xmlns:a16="http://schemas.microsoft.com/office/drawing/2014/main" id="{74207DF8-327E-4F0D-A811-2B519D7021DE}"/>
              </a:ext>
            </a:extLst>
          </p:cNvPr>
          <p:cNvSpPr txBox="1"/>
          <p:nvPr/>
        </p:nvSpPr>
        <p:spPr>
          <a:xfrm>
            <a:off x="8922321" y="4803735"/>
            <a:ext cx="3331628" cy="830997"/>
          </a:xfrm>
          <a:prstGeom prst="rect">
            <a:avLst/>
          </a:prstGeom>
          <a:noFill/>
        </p:spPr>
        <p:txBody>
          <a:bodyPr wrap="square" rtlCol="0">
            <a:spAutoFit/>
          </a:bodyPr>
          <a:lstStyle/>
          <a:p>
            <a:pPr marL="285750" indent="-285750">
              <a:buFont typeface="Arial" panose="020B0604020202020204" pitchFamily="34" charset="0"/>
              <a:buChar char="•"/>
            </a:pPr>
            <a:r>
              <a:rPr lang="fr-FR" sz="1600" dirty="0">
                <a:solidFill>
                  <a:schemeClr val="bg1"/>
                </a:solidFill>
                <a:latin typeface="Sitka Display" panose="02000505000000020004" pitchFamily="2" charset="0"/>
              </a:rPr>
              <a:t>Recrutement important à l’Est </a:t>
            </a:r>
          </a:p>
          <a:p>
            <a:pPr marL="285750" indent="-285750" algn="ctr">
              <a:buFont typeface="Arial" panose="020B0604020202020204" pitchFamily="34" charset="0"/>
              <a:buChar char="•"/>
            </a:pPr>
            <a:r>
              <a:rPr lang="fr-FR" sz="1600" dirty="0">
                <a:solidFill>
                  <a:schemeClr val="bg1"/>
                </a:solidFill>
                <a:latin typeface="Sitka Display" panose="02000505000000020004" pitchFamily="2" charset="0"/>
              </a:rPr>
              <a:t>Distribution peu profonde </a:t>
            </a:r>
          </a:p>
          <a:p>
            <a:pPr algn="ctr"/>
            <a:r>
              <a:rPr lang="fr-FR" sz="1600" dirty="0">
                <a:solidFill>
                  <a:schemeClr val="bg1"/>
                </a:solidFill>
                <a:latin typeface="Sitka Display" panose="02000505000000020004" pitchFamily="2" charset="0"/>
              </a:rPr>
              <a:t>(</a:t>
            </a:r>
            <a:r>
              <a:rPr lang="en-US" sz="1600" dirty="0" err="1">
                <a:solidFill>
                  <a:schemeClr val="bg1"/>
                </a:solidFill>
                <a:latin typeface="Sitka Display" panose="02000505000000020004" pitchFamily="2" charset="0"/>
              </a:rPr>
              <a:t>Lordan</a:t>
            </a:r>
            <a:r>
              <a:rPr lang="en-US" sz="1600" dirty="0">
                <a:solidFill>
                  <a:schemeClr val="bg1"/>
                </a:solidFill>
                <a:latin typeface="Sitka Display" panose="02000505000000020004" pitchFamily="2" charset="0"/>
              </a:rPr>
              <a:t>, 1999; Hastie, 2009</a:t>
            </a:r>
            <a:r>
              <a:rPr lang="fr-FR" sz="1600" dirty="0">
                <a:solidFill>
                  <a:schemeClr val="bg1"/>
                </a:solidFill>
                <a:latin typeface="Sitka Display" panose="02000505000000020004" pitchFamily="2" charset="0"/>
              </a:rPr>
              <a:t>)</a:t>
            </a:r>
          </a:p>
        </p:txBody>
      </p:sp>
      <p:pic>
        <p:nvPicPr>
          <p:cNvPr id="2" name="Image 1">
            <a:extLst>
              <a:ext uri="{FF2B5EF4-FFF2-40B4-BE49-F238E27FC236}">
                <a16:creationId xmlns:a16="http://schemas.microsoft.com/office/drawing/2014/main" id="{41326650-458F-4910-A85C-A93BB6B0D20D}"/>
              </a:ext>
            </a:extLst>
          </p:cNvPr>
          <p:cNvPicPr>
            <a:picLocks noChangeAspect="1"/>
          </p:cNvPicPr>
          <p:nvPr/>
        </p:nvPicPr>
        <p:blipFill rotWithShape="1">
          <a:blip r:embed="rId3"/>
          <a:srcRect t="11606"/>
          <a:stretch/>
        </p:blipFill>
        <p:spPr>
          <a:xfrm>
            <a:off x="1834368" y="1619250"/>
            <a:ext cx="4012307" cy="2086689"/>
          </a:xfrm>
          <a:prstGeom prst="rect">
            <a:avLst/>
          </a:prstGeom>
        </p:spPr>
      </p:pic>
      <p:pic>
        <p:nvPicPr>
          <p:cNvPr id="3" name="Image 2">
            <a:extLst>
              <a:ext uri="{FF2B5EF4-FFF2-40B4-BE49-F238E27FC236}">
                <a16:creationId xmlns:a16="http://schemas.microsoft.com/office/drawing/2014/main" id="{BC3A7E52-4F40-4310-BAC9-CD0E563DE2FC}"/>
              </a:ext>
            </a:extLst>
          </p:cNvPr>
          <p:cNvPicPr>
            <a:picLocks noChangeAspect="1"/>
          </p:cNvPicPr>
          <p:nvPr/>
        </p:nvPicPr>
        <p:blipFill rotWithShape="1">
          <a:blip r:embed="rId4"/>
          <a:srcRect t="9896" r="10260" b="2073"/>
          <a:stretch/>
        </p:blipFill>
        <p:spPr>
          <a:xfrm>
            <a:off x="7837974" y="1619250"/>
            <a:ext cx="4020396" cy="2086689"/>
          </a:xfrm>
          <a:prstGeom prst="rect">
            <a:avLst/>
          </a:prstGeom>
        </p:spPr>
      </p:pic>
      <p:sp>
        <p:nvSpPr>
          <p:cNvPr id="17" name="ZoneTexte 16">
            <a:extLst>
              <a:ext uri="{FF2B5EF4-FFF2-40B4-BE49-F238E27FC236}">
                <a16:creationId xmlns:a16="http://schemas.microsoft.com/office/drawing/2014/main" id="{6900BE92-43F6-4C15-92A4-180BF6886B88}"/>
              </a:ext>
            </a:extLst>
          </p:cNvPr>
          <p:cNvSpPr txBox="1"/>
          <p:nvPr/>
        </p:nvSpPr>
        <p:spPr>
          <a:xfrm>
            <a:off x="11169449" y="3336607"/>
            <a:ext cx="912405" cy="369332"/>
          </a:xfrm>
          <a:prstGeom prst="rect">
            <a:avLst/>
          </a:prstGeom>
          <a:noFill/>
        </p:spPr>
        <p:txBody>
          <a:bodyPr wrap="square" rtlCol="0">
            <a:spAutoFit/>
          </a:bodyPr>
          <a:lstStyle/>
          <a:p>
            <a:r>
              <a:rPr lang="fr-FR" dirty="0"/>
              <a:t>23.1% </a:t>
            </a:r>
          </a:p>
        </p:txBody>
      </p:sp>
      <p:sp>
        <p:nvSpPr>
          <p:cNvPr id="18" name="ZoneTexte 17">
            <a:extLst>
              <a:ext uri="{FF2B5EF4-FFF2-40B4-BE49-F238E27FC236}">
                <a16:creationId xmlns:a16="http://schemas.microsoft.com/office/drawing/2014/main" id="{1795D702-1DB1-4295-A31C-A41C21ED8149}"/>
              </a:ext>
            </a:extLst>
          </p:cNvPr>
          <p:cNvSpPr txBox="1"/>
          <p:nvPr/>
        </p:nvSpPr>
        <p:spPr>
          <a:xfrm>
            <a:off x="5121643" y="3336607"/>
            <a:ext cx="912405" cy="369332"/>
          </a:xfrm>
          <a:prstGeom prst="rect">
            <a:avLst/>
          </a:prstGeom>
          <a:noFill/>
        </p:spPr>
        <p:txBody>
          <a:bodyPr wrap="square" rtlCol="0">
            <a:spAutoFit/>
          </a:bodyPr>
          <a:lstStyle/>
          <a:p>
            <a:r>
              <a:rPr lang="fr-FR" dirty="0"/>
              <a:t>33.9% </a:t>
            </a:r>
          </a:p>
        </p:txBody>
      </p:sp>
      <p:pic>
        <p:nvPicPr>
          <p:cNvPr id="5" name="Image 4">
            <a:extLst>
              <a:ext uri="{FF2B5EF4-FFF2-40B4-BE49-F238E27FC236}">
                <a16:creationId xmlns:a16="http://schemas.microsoft.com/office/drawing/2014/main" id="{57ABFD62-AC77-49BD-B5A2-3E157542D2C6}"/>
              </a:ext>
            </a:extLst>
          </p:cNvPr>
          <p:cNvPicPr>
            <a:picLocks noChangeAspect="1"/>
          </p:cNvPicPr>
          <p:nvPr/>
        </p:nvPicPr>
        <p:blipFill rotWithShape="1">
          <a:blip r:embed="rId5"/>
          <a:srcRect t="7149" b="916"/>
          <a:stretch/>
        </p:blipFill>
        <p:spPr>
          <a:xfrm>
            <a:off x="3269666" y="4158537"/>
            <a:ext cx="5652655" cy="2480647"/>
          </a:xfrm>
          <a:prstGeom prst="rect">
            <a:avLst/>
          </a:prstGeom>
          <a:ln w="38100">
            <a:solidFill>
              <a:schemeClr val="tx1"/>
            </a:solidFill>
          </a:ln>
        </p:spPr>
      </p:pic>
      <p:sp>
        <p:nvSpPr>
          <p:cNvPr id="6" name="Ellipse 5">
            <a:extLst>
              <a:ext uri="{FF2B5EF4-FFF2-40B4-BE49-F238E27FC236}">
                <a16:creationId xmlns:a16="http://schemas.microsoft.com/office/drawing/2014/main" id="{B7840168-8FE5-4969-A902-113FDD3C1F82}"/>
              </a:ext>
            </a:extLst>
          </p:cNvPr>
          <p:cNvSpPr/>
          <p:nvPr/>
        </p:nvSpPr>
        <p:spPr>
          <a:xfrm>
            <a:off x="3604033" y="1550727"/>
            <a:ext cx="814111" cy="76644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 name="Connecteur droit 8">
            <a:extLst>
              <a:ext uri="{FF2B5EF4-FFF2-40B4-BE49-F238E27FC236}">
                <a16:creationId xmlns:a16="http://schemas.microsoft.com/office/drawing/2014/main" id="{19319F83-9009-4D03-8BBD-514EB1020C90}"/>
              </a:ext>
            </a:extLst>
          </p:cNvPr>
          <p:cNvCxnSpPr>
            <a:cxnSpLocks/>
            <a:endCxn id="11" idx="0"/>
          </p:cNvCxnSpPr>
          <p:nvPr/>
        </p:nvCxnSpPr>
        <p:spPr>
          <a:xfrm>
            <a:off x="4042064" y="2317173"/>
            <a:ext cx="1407342" cy="271202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Ellipse 10">
            <a:extLst>
              <a:ext uri="{FF2B5EF4-FFF2-40B4-BE49-F238E27FC236}">
                <a16:creationId xmlns:a16="http://schemas.microsoft.com/office/drawing/2014/main" id="{AD5C4461-6D74-469E-B65E-8E24D3C2608C}"/>
              </a:ext>
            </a:extLst>
          </p:cNvPr>
          <p:cNvSpPr/>
          <p:nvPr/>
        </p:nvSpPr>
        <p:spPr>
          <a:xfrm>
            <a:off x="4976000" y="5029200"/>
            <a:ext cx="946811" cy="394096"/>
          </a:xfrm>
          <a:prstGeom prst="ellipse">
            <a:avLst/>
          </a:prstGeom>
          <a:solidFill>
            <a:srgbClr val="FF80FF"/>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B9CA303E-DF29-4F1C-A361-9D35CA2B476B}"/>
              </a:ext>
            </a:extLst>
          </p:cNvPr>
          <p:cNvSpPr/>
          <p:nvPr/>
        </p:nvSpPr>
        <p:spPr>
          <a:xfrm>
            <a:off x="11267743" y="1472365"/>
            <a:ext cx="814111" cy="76644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3" name="Connecteur droit 22">
            <a:extLst>
              <a:ext uri="{FF2B5EF4-FFF2-40B4-BE49-F238E27FC236}">
                <a16:creationId xmlns:a16="http://schemas.microsoft.com/office/drawing/2014/main" id="{1B237A21-242C-43AE-B9F4-4DC28F208268}"/>
              </a:ext>
            </a:extLst>
          </p:cNvPr>
          <p:cNvCxnSpPr>
            <a:cxnSpLocks/>
          </p:cNvCxnSpPr>
          <p:nvPr/>
        </p:nvCxnSpPr>
        <p:spPr>
          <a:xfrm flipH="1">
            <a:off x="7657103" y="1855588"/>
            <a:ext cx="3609339" cy="302155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Ellipse 25">
            <a:extLst>
              <a:ext uri="{FF2B5EF4-FFF2-40B4-BE49-F238E27FC236}">
                <a16:creationId xmlns:a16="http://schemas.microsoft.com/office/drawing/2014/main" id="{C061D034-A078-4808-94FF-DF547F67B81D}"/>
              </a:ext>
            </a:extLst>
          </p:cNvPr>
          <p:cNvSpPr/>
          <p:nvPr/>
        </p:nvSpPr>
        <p:spPr>
          <a:xfrm>
            <a:off x="7127262" y="4855060"/>
            <a:ext cx="767074" cy="485036"/>
          </a:xfrm>
          <a:prstGeom prst="ellipse">
            <a:avLst/>
          </a:prstGeom>
          <a:solidFill>
            <a:srgbClr val="FF80FF"/>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Espace réservé du numéro de diapositive 11">
            <a:extLst>
              <a:ext uri="{FF2B5EF4-FFF2-40B4-BE49-F238E27FC236}">
                <a16:creationId xmlns:a16="http://schemas.microsoft.com/office/drawing/2014/main" id="{BD77BCBF-B583-44A3-A187-8FB9EE9FCC11}"/>
              </a:ext>
            </a:extLst>
          </p:cNvPr>
          <p:cNvSpPr>
            <a:spLocks noGrp="1"/>
          </p:cNvSpPr>
          <p:nvPr>
            <p:ph type="sldNum" sz="quarter" idx="12"/>
          </p:nvPr>
        </p:nvSpPr>
        <p:spPr>
          <a:xfrm>
            <a:off x="9312275" y="6342442"/>
            <a:ext cx="2743200" cy="365125"/>
          </a:xfrm>
        </p:spPr>
        <p:txBody>
          <a:bodyPr/>
          <a:lstStyle/>
          <a:p>
            <a:r>
              <a:rPr lang="fr-FR" sz="2000" dirty="0">
                <a:solidFill>
                  <a:schemeClr val="bg1"/>
                </a:solidFill>
                <a:latin typeface="Sitka Display" panose="02000505000000020004" pitchFamily="2" charset="0"/>
              </a:rPr>
              <a:t>8</a:t>
            </a:r>
          </a:p>
        </p:txBody>
      </p:sp>
    </p:spTree>
    <p:extLst>
      <p:ext uri="{BB962C8B-B14F-4D97-AF65-F5344CB8AC3E}">
        <p14:creationId xmlns:p14="http://schemas.microsoft.com/office/powerpoint/2010/main" val="2713759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CDF816B-6E4D-40CF-9583-D7DBF0C726BE}"/>
              </a:ext>
            </a:extLst>
          </p:cNvPr>
          <p:cNvSpPr/>
          <p:nvPr/>
        </p:nvSpPr>
        <p:spPr>
          <a:xfrm>
            <a:off x="3092006" y="940523"/>
            <a:ext cx="391050" cy="53149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4" name="Image 13">
            <a:extLst>
              <a:ext uri="{FF2B5EF4-FFF2-40B4-BE49-F238E27FC236}">
                <a16:creationId xmlns:a16="http://schemas.microsoft.com/office/drawing/2014/main" id="{2D78BDF5-3559-4541-912E-DA9581059759}"/>
              </a:ext>
            </a:extLst>
          </p:cNvPr>
          <p:cNvPicPr>
            <a:picLocks noChangeAspect="1"/>
          </p:cNvPicPr>
          <p:nvPr/>
        </p:nvPicPr>
        <p:blipFill rotWithShape="1">
          <a:blip r:embed="rId2">
            <a:extLst>
              <a:ext uri="{28A0092B-C50C-407E-A947-70E740481C1C}">
                <a14:useLocalDpi xmlns:a14="http://schemas.microsoft.com/office/drawing/2010/main" val="0"/>
              </a:ext>
            </a:extLst>
          </a:blip>
          <a:srcRect l="60306"/>
          <a:stretch/>
        </p:blipFill>
        <p:spPr>
          <a:xfrm>
            <a:off x="851928" y="1433489"/>
            <a:ext cx="1484850" cy="3384503"/>
          </a:xfrm>
          <a:prstGeom prst="rect">
            <a:avLst/>
          </a:prstGeom>
        </p:spPr>
      </p:pic>
      <p:sp>
        <p:nvSpPr>
          <p:cNvPr id="15" name="ZoneTexte 14">
            <a:extLst>
              <a:ext uri="{FF2B5EF4-FFF2-40B4-BE49-F238E27FC236}">
                <a16:creationId xmlns:a16="http://schemas.microsoft.com/office/drawing/2014/main" id="{76A9BCF1-3DAC-44AC-A237-20B1DBE53B0C}"/>
              </a:ext>
            </a:extLst>
          </p:cNvPr>
          <p:cNvSpPr txBox="1"/>
          <p:nvPr/>
        </p:nvSpPr>
        <p:spPr>
          <a:xfrm>
            <a:off x="656403" y="4817992"/>
            <a:ext cx="1875900" cy="400110"/>
          </a:xfrm>
          <a:prstGeom prst="rect">
            <a:avLst/>
          </a:prstGeom>
          <a:noFill/>
        </p:spPr>
        <p:txBody>
          <a:bodyPr wrap="square" rtlCol="0">
            <a:spAutoFit/>
          </a:bodyPr>
          <a:lstStyle/>
          <a:p>
            <a:pPr algn="ctr"/>
            <a:r>
              <a:rPr lang="fr-FR" sz="2000" i="1" dirty="0">
                <a:solidFill>
                  <a:schemeClr val="bg1"/>
                </a:solidFill>
                <a:latin typeface="Sitka Display" panose="02000505000000020004" pitchFamily="2" charset="0"/>
              </a:rPr>
              <a:t>Loligo forbesii</a:t>
            </a:r>
          </a:p>
        </p:txBody>
      </p:sp>
      <p:pic>
        <p:nvPicPr>
          <p:cNvPr id="3" name="Image 2">
            <a:extLst>
              <a:ext uri="{FF2B5EF4-FFF2-40B4-BE49-F238E27FC236}">
                <a16:creationId xmlns:a16="http://schemas.microsoft.com/office/drawing/2014/main" id="{74325C38-38B8-4285-B844-D0EE2F02E8DA}"/>
              </a:ext>
            </a:extLst>
          </p:cNvPr>
          <p:cNvPicPr>
            <a:picLocks noChangeAspect="1"/>
          </p:cNvPicPr>
          <p:nvPr/>
        </p:nvPicPr>
        <p:blipFill rotWithShape="1">
          <a:blip r:embed="rId3"/>
          <a:srcRect t="5661"/>
          <a:stretch/>
        </p:blipFill>
        <p:spPr>
          <a:xfrm>
            <a:off x="3287531" y="940523"/>
            <a:ext cx="8371069" cy="5314933"/>
          </a:xfrm>
          <a:prstGeom prst="rect">
            <a:avLst/>
          </a:prstGeom>
        </p:spPr>
      </p:pic>
      <p:sp>
        <p:nvSpPr>
          <p:cNvPr id="5" name="Rectangle 4">
            <a:extLst>
              <a:ext uri="{FF2B5EF4-FFF2-40B4-BE49-F238E27FC236}">
                <a16:creationId xmlns:a16="http://schemas.microsoft.com/office/drawing/2014/main" id="{A4184078-A7B2-4C06-8AAC-712492D658E9}"/>
              </a:ext>
            </a:extLst>
          </p:cNvPr>
          <p:cNvSpPr/>
          <p:nvPr/>
        </p:nvSpPr>
        <p:spPr>
          <a:xfrm>
            <a:off x="3724275" y="3125740"/>
            <a:ext cx="2114550" cy="255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Sitka Display" panose="02000505000000020004" pitchFamily="2" charset="0"/>
              </a:rPr>
              <a:t>Production primaire (Janvier)</a:t>
            </a:r>
          </a:p>
        </p:txBody>
      </p:sp>
      <p:sp>
        <p:nvSpPr>
          <p:cNvPr id="17" name="Rectangle 16">
            <a:extLst>
              <a:ext uri="{FF2B5EF4-FFF2-40B4-BE49-F238E27FC236}">
                <a16:creationId xmlns:a16="http://schemas.microsoft.com/office/drawing/2014/main" id="{A7FB0B70-90B3-4B5C-A26C-BD16182632F6}"/>
              </a:ext>
            </a:extLst>
          </p:cNvPr>
          <p:cNvSpPr/>
          <p:nvPr/>
        </p:nvSpPr>
        <p:spPr>
          <a:xfrm>
            <a:off x="6594053" y="3125740"/>
            <a:ext cx="2114550" cy="255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Sitka Display" panose="02000505000000020004" pitchFamily="2" charset="0"/>
              </a:rPr>
              <a:t>Température de fond (Janvier)</a:t>
            </a:r>
          </a:p>
        </p:txBody>
      </p:sp>
      <p:sp>
        <p:nvSpPr>
          <p:cNvPr id="18" name="Rectangle 17">
            <a:extLst>
              <a:ext uri="{FF2B5EF4-FFF2-40B4-BE49-F238E27FC236}">
                <a16:creationId xmlns:a16="http://schemas.microsoft.com/office/drawing/2014/main" id="{B8D6757C-2D71-4BF6-9EEE-8FF4BB42ABD5}"/>
              </a:ext>
            </a:extLst>
          </p:cNvPr>
          <p:cNvSpPr/>
          <p:nvPr/>
        </p:nvSpPr>
        <p:spPr>
          <a:xfrm>
            <a:off x="9356303" y="3125739"/>
            <a:ext cx="2114550" cy="255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Sitka Display" panose="02000505000000020004" pitchFamily="2" charset="0"/>
              </a:rPr>
              <a:t>Courant vers l’Est (Janvier)</a:t>
            </a:r>
          </a:p>
        </p:txBody>
      </p:sp>
      <p:sp>
        <p:nvSpPr>
          <p:cNvPr id="19" name="Rectangle 18">
            <a:extLst>
              <a:ext uri="{FF2B5EF4-FFF2-40B4-BE49-F238E27FC236}">
                <a16:creationId xmlns:a16="http://schemas.microsoft.com/office/drawing/2014/main" id="{EC7AB98D-A99D-479C-90F4-C707E8C94814}"/>
              </a:ext>
            </a:extLst>
          </p:cNvPr>
          <p:cNvSpPr/>
          <p:nvPr/>
        </p:nvSpPr>
        <p:spPr>
          <a:xfrm>
            <a:off x="3724275" y="5885522"/>
            <a:ext cx="2114550" cy="255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Sitka Display" panose="02000505000000020004" pitchFamily="2" charset="0"/>
              </a:rPr>
              <a:t>Courant vers le Nord (Janvier)</a:t>
            </a:r>
          </a:p>
        </p:txBody>
      </p:sp>
      <p:sp>
        <p:nvSpPr>
          <p:cNvPr id="20" name="Rectangle 19">
            <a:extLst>
              <a:ext uri="{FF2B5EF4-FFF2-40B4-BE49-F238E27FC236}">
                <a16:creationId xmlns:a16="http://schemas.microsoft.com/office/drawing/2014/main" id="{2CE61FC4-BAB3-4CF6-8D07-3F58EFA78BE6}"/>
              </a:ext>
            </a:extLst>
          </p:cNvPr>
          <p:cNvSpPr/>
          <p:nvPr/>
        </p:nvSpPr>
        <p:spPr>
          <a:xfrm>
            <a:off x="6218913" y="5885522"/>
            <a:ext cx="2743200" cy="255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Sitka Display" panose="02000505000000020004" pitchFamily="2" charset="0"/>
              </a:rPr>
              <a:t>Concentration en Phosphate (Janvier)</a:t>
            </a:r>
          </a:p>
        </p:txBody>
      </p:sp>
      <p:sp>
        <p:nvSpPr>
          <p:cNvPr id="21" name="Rectangle 20">
            <a:extLst>
              <a:ext uri="{FF2B5EF4-FFF2-40B4-BE49-F238E27FC236}">
                <a16:creationId xmlns:a16="http://schemas.microsoft.com/office/drawing/2014/main" id="{493007B7-D218-45C7-A97E-B3CFF3384E6C}"/>
              </a:ext>
            </a:extLst>
          </p:cNvPr>
          <p:cNvSpPr/>
          <p:nvPr/>
        </p:nvSpPr>
        <p:spPr>
          <a:xfrm>
            <a:off x="9506237" y="5885520"/>
            <a:ext cx="1964616" cy="317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Sitka Display" panose="02000505000000020004" pitchFamily="2" charset="0"/>
              </a:rPr>
              <a:t>Salinité (Janvier)</a:t>
            </a:r>
          </a:p>
        </p:txBody>
      </p:sp>
      <p:sp>
        <p:nvSpPr>
          <p:cNvPr id="22" name="Rectangle 21">
            <a:extLst>
              <a:ext uri="{FF2B5EF4-FFF2-40B4-BE49-F238E27FC236}">
                <a16:creationId xmlns:a16="http://schemas.microsoft.com/office/drawing/2014/main" id="{00C3670D-E0D7-476E-AB2D-95EC7581DC29}"/>
              </a:ext>
            </a:extLst>
          </p:cNvPr>
          <p:cNvSpPr/>
          <p:nvPr/>
        </p:nvSpPr>
        <p:spPr>
          <a:xfrm rot="16200000">
            <a:off x="2299234" y="1863072"/>
            <a:ext cx="1976596" cy="255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Sitka Display" panose="02000505000000020004" pitchFamily="2" charset="0"/>
              </a:rPr>
              <a:t>Indices de biomasse (Juin)</a:t>
            </a:r>
          </a:p>
        </p:txBody>
      </p:sp>
      <p:sp>
        <p:nvSpPr>
          <p:cNvPr id="23" name="Rectangle 22">
            <a:extLst>
              <a:ext uri="{FF2B5EF4-FFF2-40B4-BE49-F238E27FC236}">
                <a16:creationId xmlns:a16="http://schemas.microsoft.com/office/drawing/2014/main" id="{B31F37B3-610A-457C-9190-E44744F34E24}"/>
              </a:ext>
            </a:extLst>
          </p:cNvPr>
          <p:cNvSpPr/>
          <p:nvPr/>
        </p:nvSpPr>
        <p:spPr>
          <a:xfrm rot="16200000">
            <a:off x="2264231" y="4690175"/>
            <a:ext cx="2114550" cy="255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Sitka Display" panose="02000505000000020004" pitchFamily="2" charset="0"/>
              </a:rPr>
              <a:t>Indices de biomasse (Juin)</a:t>
            </a:r>
          </a:p>
        </p:txBody>
      </p:sp>
      <p:sp>
        <p:nvSpPr>
          <p:cNvPr id="24" name="Rectangle 23">
            <a:extLst>
              <a:ext uri="{FF2B5EF4-FFF2-40B4-BE49-F238E27FC236}">
                <a16:creationId xmlns:a16="http://schemas.microsoft.com/office/drawing/2014/main" id="{3FE882D2-21B4-4E3D-93B8-8C180E669242}"/>
              </a:ext>
            </a:extLst>
          </p:cNvPr>
          <p:cNvSpPr/>
          <p:nvPr/>
        </p:nvSpPr>
        <p:spPr>
          <a:xfrm rot="16200000">
            <a:off x="5090059" y="4586130"/>
            <a:ext cx="2114550" cy="255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Sitka Display" panose="02000505000000020004" pitchFamily="2" charset="0"/>
              </a:rPr>
              <a:t>Indices de biomasse (Juin)</a:t>
            </a:r>
          </a:p>
        </p:txBody>
      </p:sp>
      <p:sp>
        <p:nvSpPr>
          <p:cNvPr id="25" name="Rectangle 24">
            <a:extLst>
              <a:ext uri="{FF2B5EF4-FFF2-40B4-BE49-F238E27FC236}">
                <a16:creationId xmlns:a16="http://schemas.microsoft.com/office/drawing/2014/main" id="{2217BC98-F2EF-4F96-A48A-A3A4E4619C4B}"/>
              </a:ext>
            </a:extLst>
          </p:cNvPr>
          <p:cNvSpPr/>
          <p:nvPr/>
        </p:nvSpPr>
        <p:spPr>
          <a:xfrm rot="16200000">
            <a:off x="5071611" y="1912999"/>
            <a:ext cx="2076448" cy="255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Sitka Display" panose="02000505000000020004" pitchFamily="2" charset="0"/>
              </a:rPr>
              <a:t>Indices de biomasse (Juin)</a:t>
            </a:r>
          </a:p>
        </p:txBody>
      </p:sp>
      <p:sp>
        <p:nvSpPr>
          <p:cNvPr id="26" name="Rectangle 25">
            <a:extLst>
              <a:ext uri="{FF2B5EF4-FFF2-40B4-BE49-F238E27FC236}">
                <a16:creationId xmlns:a16="http://schemas.microsoft.com/office/drawing/2014/main" id="{C5D9B2E4-E480-4F37-9A62-35B77591A05F}"/>
              </a:ext>
            </a:extLst>
          </p:cNvPr>
          <p:cNvSpPr/>
          <p:nvPr/>
        </p:nvSpPr>
        <p:spPr>
          <a:xfrm rot="16200000">
            <a:off x="7884667" y="1932051"/>
            <a:ext cx="2038344" cy="255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Sitka Display" panose="02000505000000020004" pitchFamily="2" charset="0"/>
              </a:rPr>
              <a:t>Indices de biomasse (Juin)</a:t>
            </a:r>
          </a:p>
        </p:txBody>
      </p:sp>
      <p:sp>
        <p:nvSpPr>
          <p:cNvPr id="27" name="Rectangle 26">
            <a:extLst>
              <a:ext uri="{FF2B5EF4-FFF2-40B4-BE49-F238E27FC236}">
                <a16:creationId xmlns:a16="http://schemas.microsoft.com/office/drawing/2014/main" id="{BCEEE61C-168D-4FF9-9D61-0355643E44B3}"/>
              </a:ext>
            </a:extLst>
          </p:cNvPr>
          <p:cNvSpPr/>
          <p:nvPr/>
        </p:nvSpPr>
        <p:spPr>
          <a:xfrm rot="16200000">
            <a:off x="7870893" y="4700428"/>
            <a:ext cx="2114550" cy="255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Sitka Display" panose="02000505000000020004" pitchFamily="2" charset="0"/>
              </a:rPr>
              <a:t>Indices de biomasse (Juin)</a:t>
            </a:r>
          </a:p>
        </p:txBody>
      </p:sp>
      <p:sp>
        <p:nvSpPr>
          <p:cNvPr id="29" name="Rectangle 28">
            <a:extLst>
              <a:ext uri="{FF2B5EF4-FFF2-40B4-BE49-F238E27FC236}">
                <a16:creationId xmlns:a16="http://schemas.microsoft.com/office/drawing/2014/main" id="{96DAFBE0-4518-4D69-8867-ADCC72765BCD}"/>
              </a:ext>
            </a:extLst>
          </p:cNvPr>
          <p:cNvSpPr/>
          <p:nvPr/>
        </p:nvSpPr>
        <p:spPr>
          <a:xfrm>
            <a:off x="0" y="0"/>
            <a:ext cx="12192000" cy="553879"/>
          </a:xfrm>
          <a:prstGeom prst="rect">
            <a:avLst/>
          </a:prstGeom>
          <a:solidFill>
            <a:srgbClr val="DBEDE1"/>
          </a:solidFill>
          <a:ln>
            <a:solidFill>
              <a:srgbClr val="DBE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latin typeface="Sitka Display" panose="02000505000000020004" pitchFamily="2" charset="0"/>
              </a:rPr>
              <a:t>Rôle des paramètres environnementaux – </a:t>
            </a:r>
            <a:r>
              <a:rPr lang="fr-FR" sz="2800" i="1" dirty="0">
                <a:solidFill>
                  <a:schemeClr val="tx1"/>
                </a:solidFill>
                <a:latin typeface="Sitka Display" panose="02000505000000020004" pitchFamily="2" charset="0"/>
              </a:rPr>
              <a:t>L. forbesii  </a:t>
            </a:r>
          </a:p>
        </p:txBody>
      </p:sp>
      <p:pic>
        <p:nvPicPr>
          <p:cNvPr id="31" name="Graphique 30" descr="Thermomètre avec un remplissage uni">
            <a:extLst>
              <a:ext uri="{FF2B5EF4-FFF2-40B4-BE49-F238E27FC236}">
                <a16:creationId xmlns:a16="http://schemas.microsoft.com/office/drawing/2014/main" id="{9719C830-3D73-4B8E-8CBF-A4A4F4C192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36103" y="2220673"/>
            <a:ext cx="474497" cy="474497"/>
          </a:xfrm>
          <a:prstGeom prst="rect">
            <a:avLst/>
          </a:prstGeom>
        </p:spPr>
      </p:pic>
      <p:pic>
        <p:nvPicPr>
          <p:cNvPr id="33" name="Graphique 32" descr="Vague avec un remplissage uni">
            <a:extLst>
              <a:ext uri="{FF2B5EF4-FFF2-40B4-BE49-F238E27FC236}">
                <a16:creationId xmlns:a16="http://schemas.microsoft.com/office/drawing/2014/main" id="{8EFEDC09-0F7C-472D-A011-3CA51082D0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11719" y="2264598"/>
            <a:ext cx="474497" cy="474497"/>
          </a:xfrm>
          <a:prstGeom prst="rect">
            <a:avLst/>
          </a:prstGeom>
        </p:spPr>
      </p:pic>
      <p:pic>
        <p:nvPicPr>
          <p:cNvPr id="34" name="Graphique 33" descr="Vague avec un remplissage uni">
            <a:extLst>
              <a:ext uri="{FF2B5EF4-FFF2-40B4-BE49-F238E27FC236}">
                <a16:creationId xmlns:a16="http://schemas.microsoft.com/office/drawing/2014/main" id="{9E9ADF4D-57BB-40E1-9D0C-106CCFB5FF2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06509" y="5092095"/>
            <a:ext cx="474497" cy="474497"/>
          </a:xfrm>
          <a:prstGeom prst="rect">
            <a:avLst/>
          </a:prstGeom>
        </p:spPr>
      </p:pic>
      <p:pic>
        <p:nvPicPr>
          <p:cNvPr id="36" name="Graphique 35" descr="Plante avec un remplissage uni">
            <a:extLst>
              <a:ext uri="{FF2B5EF4-FFF2-40B4-BE49-F238E27FC236}">
                <a16:creationId xmlns:a16="http://schemas.microsoft.com/office/drawing/2014/main" id="{9CF17096-0BEC-4567-996B-EF348FAFC28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06508" y="2266137"/>
            <a:ext cx="474497" cy="474497"/>
          </a:xfrm>
          <a:prstGeom prst="rect">
            <a:avLst/>
          </a:prstGeom>
        </p:spPr>
      </p:pic>
      <p:sp>
        <p:nvSpPr>
          <p:cNvPr id="39" name="ZoneTexte 38">
            <a:extLst>
              <a:ext uri="{FF2B5EF4-FFF2-40B4-BE49-F238E27FC236}">
                <a16:creationId xmlns:a16="http://schemas.microsoft.com/office/drawing/2014/main" id="{CD9289F0-3575-4C6B-98C9-D6886E5C2E55}"/>
              </a:ext>
            </a:extLst>
          </p:cNvPr>
          <p:cNvSpPr txBox="1"/>
          <p:nvPr/>
        </p:nvSpPr>
        <p:spPr>
          <a:xfrm>
            <a:off x="8109537" y="5178403"/>
            <a:ext cx="781050" cy="369332"/>
          </a:xfrm>
          <a:prstGeom prst="rect">
            <a:avLst/>
          </a:prstGeom>
          <a:noFill/>
        </p:spPr>
        <p:txBody>
          <a:bodyPr wrap="square" rtlCol="0">
            <a:spAutoFit/>
          </a:bodyPr>
          <a:lstStyle/>
          <a:p>
            <a:r>
              <a:rPr lang="fr-FR" dirty="0"/>
              <a:t>PO</a:t>
            </a:r>
            <a:r>
              <a:rPr lang="fr-FR" baseline="-25000" dirty="0"/>
              <a:t>4</a:t>
            </a:r>
          </a:p>
        </p:txBody>
      </p:sp>
      <p:pic>
        <p:nvPicPr>
          <p:cNvPr id="40" name="Image 39">
            <a:extLst>
              <a:ext uri="{FF2B5EF4-FFF2-40B4-BE49-F238E27FC236}">
                <a16:creationId xmlns:a16="http://schemas.microsoft.com/office/drawing/2014/main" id="{0D7B8836-C804-41DA-B06C-6AC6B726AA57}"/>
              </a:ext>
            </a:extLst>
          </p:cNvPr>
          <p:cNvPicPr>
            <a:picLocks noChangeAspect="1"/>
          </p:cNvPicPr>
          <p:nvPr/>
        </p:nvPicPr>
        <p:blipFill>
          <a:blip r:embed="rId10"/>
          <a:stretch>
            <a:fillRect/>
          </a:stretch>
        </p:blipFill>
        <p:spPr>
          <a:xfrm>
            <a:off x="10966970" y="5018047"/>
            <a:ext cx="386830" cy="518629"/>
          </a:xfrm>
          <a:prstGeom prst="rect">
            <a:avLst/>
          </a:prstGeom>
        </p:spPr>
      </p:pic>
      <p:sp>
        <p:nvSpPr>
          <p:cNvPr id="42" name="ZoneTexte 41">
            <a:extLst>
              <a:ext uri="{FF2B5EF4-FFF2-40B4-BE49-F238E27FC236}">
                <a16:creationId xmlns:a16="http://schemas.microsoft.com/office/drawing/2014/main" id="{99EC3A94-04DB-46FB-AAC2-5CDF0FC7F055}"/>
              </a:ext>
            </a:extLst>
          </p:cNvPr>
          <p:cNvSpPr txBox="1"/>
          <p:nvPr/>
        </p:nvSpPr>
        <p:spPr>
          <a:xfrm>
            <a:off x="7917148" y="1081270"/>
            <a:ext cx="912405" cy="369332"/>
          </a:xfrm>
          <a:prstGeom prst="rect">
            <a:avLst/>
          </a:prstGeom>
          <a:noFill/>
        </p:spPr>
        <p:txBody>
          <a:bodyPr wrap="square" rtlCol="0">
            <a:spAutoFit/>
          </a:bodyPr>
          <a:lstStyle/>
          <a:p>
            <a:r>
              <a:rPr lang="fr-FR" dirty="0"/>
              <a:t>9.62% </a:t>
            </a:r>
          </a:p>
        </p:txBody>
      </p:sp>
      <p:sp>
        <p:nvSpPr>
          <p:cNvPr id="43" name="ZoneTexte 42">
            <a:extLst>
              <a:ext uri="{FF2B5EF4-FFF2-40B4-BE49-F238E27FC236}">
                <a16:creationId xmlns:a16="http://schemas.microsoft.com/office/drawing/2014/main" id="{7730D2D7-7970-4465-A543-58A7C90848F4}"/>
              </a:ext>
            </a:extLst>
          </p:cNvPr>
          <p:cNvSpPr txBox="1"/>
          <p:nvPr/>
        </p:nvSpPr>
        <p:spPr>
          <a:xfrm>
            <a:off x="10725018" y="3867403"/>
            <a:ext cx="912405" cy="369332"/>
          </a:xfrm>
          <a:prstGeom prst="rect">
            <a:avLst/>
          </a:prstGeom>
          <a:noFill/>
        </p:spPr>
        <p:txBody>
          <a:bodyPr wrap="square" rtlCol="0">
            <a:spAutoFit/>
          </a:bodyPr>
          <a:lstStyle/>
          <a:p>
            <a:r>
              <a:rPr lang="fr-FR" dirty="0"/>
              <a:t>7.68% </a:t>
            </a:r>
          </a:p>
        </p:txBody>
      </p:sp>
      <p:sp>
        <p:nvSpPr>
          <p:cNvPr id="44" name="ZoneTexte 43">
            <a:extLst>
              <a:ext uri="{FF2B5EF4-FFF2-40B4-BE49-F238E27FC236}">
                <a16:creationId xmlns:a16="http://schemas.microsoft.com/office/drawing/2014/main" id="{D12A0197-3800-456C-88C2-63006C83E401}"/>
              </a:ext>
            </a:extLst>
          </p:cNvPr>
          <p:cNvSpPr txBox="1"/>
          <p:nvPr/>
        </p:nvSpPr>
        <p:spPr>
          <a:xfrm>
            <a:off x="10839007" y="1081270"/>
            <a:ext cx="912405" cy="369332"/>
          </a:xfrm>
          <a:prstGeom prst="rect">
            <a:avLst/>
          </a:prstGeom>
          <a:noFill/>
        </p:spPr>
        <p:txBody>
          <a:bodyPr wrap="square" rtlCol="0">
            <a:spAutoFit/>
          </a:bodyPr>
          <a:lstStyle/>
          <a:p>
            <a:r>
              <a:rPr lang="fr-FR" dirty="0"/>
              <a:t>4.3% </a:t>
            </a:r>
          </a:p>
        </p:txBody>
      </p:sp>
      <p:sp>
        <p:nvSpPr>
          <p:cNvPr id="45" name="ZoneTexte 44">
            <a:extLst>
              <a:ext uri="{FF2B5EF4-FFF2-40B4-BE49-F238E27FC236}">
                <a16:creationId xmlns:a16="http://schemas.microsoft.com/office/drawing/2014/main" id="{AE785749-3B93-4BE8-8F28-B9DE280C1B01}"/>
              </a:ext>
            </a:extLst>
          </p:cNvPr>
          <p:cNvSpPr txBox="1"/>
          <p:nvPr/>
        </p:nvSpPr>
        <p:spPr>
          <a:xfrm>
            <a:off x="5234929" y="1081270"/>
            <a:ext cx="912405" cy="369332"/>
          </a:xfrm>
          <a:prstGeom prst="rect">
            <a:avLst/>
          </a:prstGeom>
          <a:noFill/>
        </p:spPr>
        <p:txBody>
          <a:bodyPr wrap="square" rtlCol="0">
            <a:spAutoFit/>
          </a:bodyPr>
          <a:lstStyle/>
          <a:p>
            <a:r>
              <a:rPr lang="fr-FR" dirty="0"/>
              <a:t>6.3% </a:t>
            </a:r>
          </a:p>
        </p:txBody>
      </p:sp>
      <p:sp>
        <p:nvSpPr>
          <p:cNvPr id="46" name="ZoneTexte 45">
            <a:extLst>
              <a:ext uri="{FF2B5EF4-FFF2-40B4-BE49-F238E27FC236}">
                <a16:creationId xmlns:a16="http://schemas.microsoft.com/office/drawing/2014/main" id="{F11D939C-0227-44F2-9B44-7ABB8538653D}"/>
              </a:ext>
            </a:extLst>
          </p:cNvPr>
          <p:cNvSpPr txBox="1"/>
          <p:nvPr/>
        </p:nvSpPr>
        <p:spPr>
          <a:xfrm>
            <a:off x="8054470" y="3867403"/>
            <a:ext cx="912405" cy="369332"/>
          </a:xfrm>
          <a:prstGeom prst="rect">
            <a:avLst/>
          </a:prstGeom>
          <a:noFill/>
        </p:spPr>
        <p:txBody>
          <a:bodyPr wrap="square" rtlCol="0">
            <a:spAutoFit/>
          </a:bodyPr>
          <a:lstStyle/>
          <a:p>
            <a:r>
              <a:rPr lang="fr-FR" dirty="0"/>
              <a:t>2.8% </a:t>
            </a:r>
          </a:p>
        </p:txBody>
      </p:sp>
      <p:sp>
        <p:nvSpPr>
          <p:cNvPr id="47" name="ZoneTexte 46">
            <a:extLst>
              <a:ext uri="{FF2B5EF4-FFF2-40B4-BE49-F238E27FC236}">
                <a16:creationId xmlns:a16="http://schemas.microsoft.com/office/drawing/2014/main" id="{B4EFB6C9-A7A5-48B8-80C7-856F97F06250}"/>
              </a:ext>
            </a:extLst>
          </p:cNvPr>
          <p:cNvSpPr txBox="1"/>
          <p:nvPr/>
        </p:nvSpPr>
        <p:spPr>
          <a:xfrm>
            <a:off x="5285331" y="3867403"/>
            <a:ext cx="912405" cy="369332"/>
          </a:xfrm>
          <a:prstGeom prst="rect">
            <a:avLst/>
          </a:prstGeom>
          <a:noFill/>
        </p:spPr>
        <p:txBody>
          <a:bodyPr wrap="square" rtlCol="0">
            <a:spAutoFit/>
          </a:bodyPr>
          <a:lstStyle/>
          <a:p>
            <a:r>
              <a:rPr lang="fr-FR" dirty="0"/>
              <a:t>1.2% </a:t>
            </a:r>
          </a:p>
        </p:txBody>
      </p:sp>
      <p:sp>
        <p:nvSpPr>
          <p:cNvPr id="32" name="Espace réservé du numéro de diapositive 11">
            <a:extLst>
              <a:ext uri="{FF2B5EF4-FFF2-40B4-BE49-F238E27FC236}">
                <a16:creationId xmlns:a16="http://schemas.microsoft.com/office/drawing/2014/main" id="{EBF395C6-85B2-4E56-9CAA-8C6737254E15}"/>
              </a:ext>
            </a:extLst>
          </p:cNvPr>
          <p:cNvSpPr txBox="1">
            <a:spLocks/>
          </p:cNvSpPr>
          <p:nvPr/>
        </p:nvSpPr>
        <p:spPr>
          <a:xfrm>
            <a:off x="9312275" y="6342442"/>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000" dirty="0">
                <a:solidFill>
                  <a:schemeClr val="bg1"/>
                </a:solidFill>
                <a:latin typeface="Sitka Display" panose="02000505000000020004" pitchFamily="2" charset="0"/>
              </a:rPr>
              <a:t>9</a:t>
            </a:r>
          </a:p>
        </p:txBody>
      </p:sp>
    </p:spTree>
    <p:extLst>
      <p:ext uri="{BB962C8B-B14F-4D97-AF65-F5344CB8AC3E}">
        <p14:creationId xmlns:p14="http://schemas.microsoft.com/office/powerpoint/2010/main" val="198599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CDF816B-6E4D-40CF-9583-D7DBF0C726BE}"/>
              </a:ext>
            </a:extLst>
          </p:cNvPr>
          <p:cNvSpPr/>
          <p:nvPr/>
        </p:nvSpPr>
        <p:spPr>
          <a:xfrm>
            <a:off x="3092006" y="940523"/>
            <a:ext cx="391050" cy="53149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0" name="Image 29">
            <a:extLst>
              <a:ext uri="{FF2B5EF4-FFF2-40B4-BE49-F238E27FC236}">
                <a16:creationId xmlns:a16="http://schemas.microsoft.com/office/drawing/2014/main" id="{E861AA15-D989-4004-BD4B-E4F791144A84}"/>
              </a:ext>
            </a:extLst>
          </p:cNvPr>
          <p:cNvPicPr/>
          <p:nvPr/>
        </p:nvPicPr>
        <p:blipFill>
          <a:blip r:embed="rId2"/>
          <a:stretch>
            <a:fillRect/>
          </a:stretch>
        </p:blipFill>
        <p:spPr>
          <a:xfrm>
            <a:off x="3092006" y="880552"/>
            <a:ext cx="8842819" cy="5374903"/>
          </a:xfrm>
          <a:prstGeom prst="rect">
            <a:avLst/>
          </a:prstGeom>
        </p:spPr>
      </p:pic>
      <p:sp>
        <p:nvSpPr>
          <p:cNvPr id="15" name="ZoneTexte 14">
            <a:extLst>
              <a:ext uri="{FF2B5EF4-FFF2-40B4-BE49-F238E27FC236}">
                <a16:creationId xmlns:a16="http://schemas.microsoft.com/office/drawing/2014/main" id="{76A9BCF1-3DAC-44AC-A237-20B1DBE53B0C}"/>
              </a:ext>
            </a:extLst>
          </p:cNvPr>
          <p:cNvSpPr txBox="1"/>
          <p:nvPr/>
        </p:nvSpPr>
        <p:spPr>
          <a:xfrm>
            <a:off x="656403" y="4817992"/>
            <a:ext cx="1875900" cy="400110"/>
          </a:xfrm>
          <a:prstGeom prst="rect">
            <a:avLst/>
          </a:prstGeom>
          <a:noFill/>
        </p:spPr>
        <p:txBody>
          <a:bodyPr wrap="square" rtlCol="0">
            <a:spAutoFit/>
          </a:bodyPr>
          <a:lstStyle/>
          <a:p>
            <a:pPr algn="ctr"/>
            <a:r>
              <a:rPr lang="fr-FR" sz="2000" i="1" dirty="0">
                <a:solidFill>
                  <a:schemeClr val="bg1"/>
                </a:solidFill>
                <a:latin typeface="Sitka Display" panose="02000505000000020004" pitchFamily="2" charset="0"/>
              </a:rPr>
              <a:t>Loligo vulgaris</a:t>
            </a:r>
          </a:p>
        </p:txBody>
      </p:sp>
      <p:sp>
        <p:nvSpPr>
          <p:cNvPr id="5" name="Rectangle 4">
            <a:extLst>
              <a:ext uri="{FF2B5EF4-FFF2-40B4-BE49-F238E27FC236}">
                <a16:creationId xmlns:a16="http://schemas.microsoft.com/office/drawing/2014/main" id="{A4184078-A7B2-4C06-8AAC-712492D658E9}"/>
              </a:ext>
            </a:extLst>
          </p:cNvPr>
          <p:cNvSpPr/>
          <p:nvPr/>
        </p:nvSpPr>
        <p:spPr>
          <a:xfrm>
            <a:off x="6599760" y="5880601"/>
            <a:ext cx="2114550" cy="255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Sitka Display" panose="02000505000000020004" pitchFamily="2" charset="0"/>
              </a:rPr>
              <a:t>Production primaire (Janvier)</a:t>
            </a:r>
          </a:p>
        </p:txBody>
      </p:sp>
      <p:sp>
        <p:nvSpPr>
          <p:cNvPr id="17" name="Rectangle 16">
            <a:extLst>
              <a:ext uri="{FF2B5EF4-FFF2-40B4-BE49-F238E27FC236}">
                <a16:creationId xmlns:a16="http://schemas.microsoft.com/office/drawing/2014/main" id="{A7FB0B70-90B3-4B5C-A26C-BD16182632F6}"/>
              </a:ext>
            </a:extLst>
          </p:cNvPr>
          <p:cNvSpPr/>
          <p:nvPr/>
        </p:nvSpPr>
        <p:spPr>
          <a:xfrm>
            <a:off x="3748289" y="2997929"/>
            <a:ext cx="2114550" cy="255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Sitka Display" panose="02000505000000020004" pitchFamily="2" charset="0"/>
              </a:rPr>
              <a:t>Température de fond (Juillet)</a:t>
            </a:r>
          </a:p>
        </p:txBody>
      </p:sp>
      <p:sp>
        <p:nvSpPr>
          <p:cNvPr id="18" name="Rectangle 17">
            <a:extLst>
              <a:ext uri="{FF2B5EF4-FFF2-40B4-BE49-F238E27FC236}">
                <a16:creationId xmlns:a16="http://schemas.microsoft.com/office/drawing/2014/main" id="{B8D6757C-2D71-4BF6-9EEE-8FF4BB42ABD5}"/>
              </a:ext>
            </a:extLst>
          </p:cNvPr>
          <p:cNvSpPr/>
          <p:nvPr/>
        </p:nvSpPr>
        <p:spPr>
          <a:xfrm>
            <a:off x="9356303" y="3125739"/>
            <a:ext cx="2114550" cy="255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Sitka Display" panose="02000505000000020004" pitchFamily="2" charset="0"/>
              </a:rPr>
              <a:t>Courant vers l’Est (Janvier)</a:t>
            </a:r>
          </a:p>
        </p:txBody>
      </p:sp>
      <p:sp>
        <p:nvSpPr>
          <p:cNvPr id="19" name="Rectangle 18">
            <a:extLst>
              <a:ext uri="{FF2B5EF4-FFF2-40B4-BE49-F238E27FC236}">
                <a16:creationId xmlns:a16="http://schemas.microsoft.com/office/drawing/2014/main" id="{EC7AB98D-A99D-479C-90F4-C707E8C94814}"/>
              </a:ext>
            </a:extLst>
          </p:cNvPr>
          <p:cNvSpPr/>
          <p:nvPr/>
        </p:nvSpPr>
        <p:spPr>
          <a:xfrm>
            <a:off x="3694011" y="5892946"/>
            <a:ext cx="2114550" cy="255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Sitka Display" panose="02000505000000020004" pitchFamily="2" charset="0"/>
              </a:rPr>
              <a:t>Courant vers le Nord (Janvier)</a:t>
            </a:r>
          </a:p>
        </p:txBody>
      </p:sp>
      <p:sp>
        <p:nvSpPr>
          <p:cNvPr id="21" name="Rectangle 20">
            <a:extLst>
              <a:ext uri="{FF2B5EF4-FFF2-40B4-BE49-F238E27FC236}">
                <a16:creationId xmlns:a16="http://schemas.microsoft.com/office/drawing/2014/main" id="{493007B7-D218-45C7-A97E-B3CFF3384E6C}"/>
              </a:ext>
            </a:extLst>
          </p:cNvPr>
          <p:cNvSpPr/>
          <p:nvPr/>
        </p:nvSpPr>
        <p:spPr>
          <a:xfrm>
            <a:off x="6706929" y="2997929"/>
            <a:ext cx="1964616" cy="317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Sitka Display" panose="02000505000000020004" pitchFamily="2" charset="0"/>
              </a:rPr>
              <a:t>Salinité (Janvier)</a:t>
            </a:r>
          </a:p>
        </p:txBody>
      </p:sp>
      <p:sp>
        <p:nvSpPr>
          <p:cNvPr id="22" name="Rectangle 21">
            <a:extLst>
              <a:ext uri="{FF2B5EF4-FFF2-40B4-BE49-F238E27FC236}">
                <a16:creationId xmlns:a16="http://schemas.microsoft.com/office/drawing/2014/main" id="{00C3670D-E0D7-476E-AB2D-95EC7581DC29}"/>
              </a:ext>
            </a:extLst>
          </p:cNvPr>
          <p:cNvSpPr/>
          <p:nvPr/>
        </p:nvSpPr>
        <p:spPr>
          <a:xfrm rot="16200000">
            <a:off x="2165711" y="1851978"/>
            <a:ext cx="2198489" cy="255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Sitka Display" panose="02000505000000020004" pitchFamily="2" charset="0"/>
              </a:rPr>
              <a:t>Indices de biomasse (Novembre)</a:t>
            </a:r>
          </a:p>
        </p:txBody>
      </p:sp>
      <p:sp>
        <p:nvSpPr>
          <p:cNvPr id="29" name="Rectangle 28">
            <a:extLst>
              <a:ext uri="{FF2B5EF4-FFF2-40B4-BE49-F238E27FC236}">
                <a16:creationId xmlns:a16="http://schemas.microsoft.com/office/drawing/2014/main" id="{96DAFBE0-4518-4D69-8867-ADCC72765BCD}"/>
              </a:ext>
            </a:extLst>
          </p:cNvPr>
          <p:cNvSpPr/>
          <p:nvPr/>
        </p:nvSpPr>
        <p:spPr>
          <a:xfrm>
            <a:off x="0" y="0"/>
            <a:ext cx="12192000" cy="553879"/>
          </a:xfrm>
          <a:prstGeom prst="rect">
            <a:avLst/>
          </a:prstGeom>
          <a:solidFill>
            <a:srgbClr val="DBEDE1"/>
          </a:solidFill>
          <a:ln>
            <a:solidFill>
              <a:srgbClr val="DBE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latin typeface="Sitka Display" panose="02000505000000020004" pitchFamily="2" charset="0"/>
              </a:rPr>
              <a:t>Rôle des paramètres environnementaux – </a:t>
            </a:r>
            <a:r>
              <a:rPr lang="fr-FR" sz="2800" i="1" dirty="0">
                <a:solidFill>
                  <a:schemeClr val="tx1"/>
                </a:solidFill>
                <a:latin typeface="Sitka Display" panose="02000505000000020004" pitchFamily="2" charset="0"/>
              </a:rPr>
              <a:t>L. vulgaris  </a:t>
            </a:r>
            <a:r>
              <a:rPr lang="fr-FR" sz="2800" dirty="0">
                <a:solidFill>
                  <a:schemeClr val="tx1"/>
                </a:solidFill>
                <a:latin typeface="Sitka Display" panose="02000505000000020004" pitchFamily="2" charset="0"/>
              </a:rPr>
              <a:t> </a:t>
            </a:r>
          </a:p>
        </p:txBody>
      </p:sp>
      <p:pic>
        <p:nvPicPr>
          <p:cNvPr id="28" name="Image 27">
            <a:extLst>
              <a:ext uri="{FF2B5EF4-FFF2-40B4-BE49-F238E27FC236}">
                <a16:creationId xmlns:a16="http://schemas.microsoft.com/office/drawing/2014/main" id="{E404AF78-3C38-4F2C-B12E-9ECD9C7FE388}"/>
              </a:ext>
            </a:extLst>
          </p:cNvPr>
          <p:cNvPicPr>
            <a:picLocks noChangeAspect="1"/>
          </p:cNvPicPr>
          <p:nvPr/>
        </p:nvPicPr>
        <p:blipFill rotWithShape="1">
          <a:blip r:embed="rId3">
            <a:extLst>
              <a:ext uri="{28A0092B-C50C-407E-A947-70E740481C1C}">
                <a14:useLocalDpi xmlns:a14="http://schemas.microsoft.com/office/drawing/2010/main" val="0"/>
              </a:ext>
            </a:extLst>
          </a:blip>
          <a:srcRect l="20612" r="44874"/>
          <a:stretch/>
        </p:blipFill>
        <p:spPr>
          <a:xfrm>
            <a:off x="867046" y="1198775"/>
            <a:ext cx="1380614" cy="3619217"/>
          </a:xfrm>
          <a:prstGeom prst="rect">
            <a:avLst/>
          </a:prstGeom>
        </p:spPr>
      </p:pic>
      <p:sp>
        <p:nvSpPr>
          <p:cNvPr id="31" name="Rectangle 30">
            <a:extLst>
              <a:ext uri="{FF2B5EF4-FFF2-40B4-BE49-F238E27FC236}">
                <a16:creationId xmlns:a16="http://schemas.microsoft.com/office/drawing/2014/main" id="{36870614-1B07-4425-8E2D-89ABB528B058}"/>
              </a:ext>
            </a:extLst>
          </p:cNvPr>
          <p:cNvSpPr/>
          <p:nvPr/>
        </p:nvSpPr>
        <p:spPr>
          <a:xfrm rot="16200000">
            <a:off x="2172594" y="4700427"/>
            <a:ext cx="2198489" cy="255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Sitka Display" panose="02000505000000020004" pitchFamily="2" charset="0"/>
              </a:rPr>
              <a:t>Indices de biomasse (Novembre)</a:t>
            </a:r>
          </a:p>
        </p:txBody>
      </p:sp>
      <p:sp>
        <p:nvSpPr>
          <p:cNvPr id="32" name="Rectangle 31">
            <a:extLst>
              <a:ext uri="{FF2B5EF4-FFF2-40B4-BE49-F238E27FC236}">
                <a16:creationId xmlns:a16="http://schemas.microsoft.com/office/drawing/2014/main" id="{1640C261-9FB5-470D-875A-C0254B7B2936}"/>
              </a:ext>
            </a:extLst>
          </p:cNvPr>
          <p:cNvSpPr/>
          <p:nvPr/>
        </p:nvSpPr>
        <p:spPr>
          <a:xfrm rot="16200000">
            <a:off x="5050744" y="1898677"/>
            <a:ext cx="2198489" cy="255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Sitka Display" panose="02000505000000020004" pitchFamily="2" charset="0"/>
              </a:rPr>
              <a:t>Indices de biomasse (Novembre)</a:t>
            </a:r>
          </a:p>
        </p:txBody>
      </p:sp>
      <p:sp>
        <p:nvSpPr>
          <p:cNvPr id="33" name="Rectangle 32">
            <a:extLst>
              <a:ext uri="{FF2B5EF4-FFF2-40B4-BE49-F238E27FC236}">
                <a16:creationId xmlns:a16="http://schemas.microsoft.com/office/drawing/2014/main" id="{A1430F2A-EC28-4325-AFD2-7606B0D7EAD0}"/>
              </a:ext>
            </a:extLst>
          </p:cNvPr>
          <p:cNvSpPr/>
          <p:nvPr/>
        </p:nvSpPr>
        <p:spPr>
          <a:xfrm rot="16200000">
            <a:off x="5048089" y="4690174"/>
            <a:ext cx="2198489" cy="255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Sitka Display" panose="02000505000000020004" pitchFamily="2" charset="0"/>
              </a:rPr>
              <a:t>Indices de biomasse (Novembre)</a:t>
            </a:r>
          </a:p>
        </p:txBody>
      </p:sp>
      <p:sp>
        <p:nvSpPr>
          <p:cNvPr id="34" name="Rectangle 33">
            <a:extLst>
              <a:ext uri="{FF2B5EF4-FFF2-40B4-BE49-F238E27FC236}">
                <a16:creationId xmlns:a16="http://schemas.microsoft.com/office/drawing/2014/main" id="{D1A17A47-C52B-44E5-9F3E-79F6CF8FA860}"/>
              </a:ext>
            </a:extLst>
          </p:cNvPr>
          <p:cNvSpPr/>
          <p:nvPr/>
        </p:nvSpPr>
        <p:spPr>
          <a:xfrm rot="16200000">
            <a:off x="7932237" y="1911950"/>
            <a:ext cx="2198489" cy="255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Sitka Display" panose="02000505000000020004" pitchFamily="2" charset="0"/>
              </a:rPr>
              <a:t>Indices de biomasse (Novembre)</a:t>
            </a:r>
          </a:p>
        </p:txBody>
      </p:sp>
      <p:pic>
        <p:nvPicPr>
          <p:cNvPr id="35" name="Graphique 34" descr="Thermomètre avec un remplissage uni">
            <a:extLst>
              <a:ext uri="{FF2B5EF4-FFF2-40B4-BE49-F238E27FC236}">
                <a16:creationId xmlns:a16="http://schemas.microsoft.com/office/drawing/2014/main" id="{FB8072BA-2795-4252-9CFB-0A6F080108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33112" y="2058149"/>
            <a:ext cx="474497" cy="474497"/>
          </a:xfrm>
          <a:prstGeom prst="rect">
            <a:avLst/>
          </a:prstGeom>
        </p:spPr>
      </p:pic>
      <p:pic>
        <p:nvPicPr>
          <p:cNvPr id="36" name="Graphique 35" descr="Plante avec un remplissage uni">
            <a:extLst>
              <a:ext uri="{FF2B5EF4-FFF2-40B4-BE49-F238E27FC236}">
                <a16:creationId xmlns:a16="http://schemas.microsoft.com/office/drawing/2014/main" id="{DFDFC057-BC19-4694-9B29-37D61A251D7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39813" y="5018047"/>
            <a:ext cx="474497" cy="474497"/>
          </a:xfrm>
          <a:prstGeom prst="rect">
            <a:avLst/>
          </a:prstGeom>
        </p:spPr>
      </p:pic>
      <p:pic>
        <p:nvPicPr>
          <p:cNvPr id="37" name="Graphique 36" descr="Vague avec un remplissage uni">
            <a:extLst>
              <a:ext uri="{FF2B5EF4-FFF2-40B4-BE49-F238E27FC236}">
                <a16:creationId xmlns:a16="http://schemas.microsoft.com/office/drawing/2014/main" id="{572EA659-CEFE-48DD-9E01-A040327FC2D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087705" y="2058149"/>
            <a:ext cx="474497" cy="474497"/>
          </a:xfrm>
          <a:prstGeom prst="rect">
            <a:avLst/>
          </a:prstGeom>
        </p:spPr>
      </p:pic>
      <p:pic>
        <p:nvPicPr>
          <p:cNvPr id="38" name="Graphique 37" descr="Vague avec un remplissage uni">
            <a:extLst>
              <a:ext uri="{FF2B5EF4-FFF2-40B4-BE49-F238E27FC236}">
                <a16:creationId xmlns:a16="http://schemas.microsoft.com/office/drawing/2014/main" id="{9D4F7E41-5BC1-4491-B56E-08DFE5784A5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33112" y="5017864"/>
            <a:ext cx="474497" cy="474497"/>
          </a:xfrm>
          <a:prstGeom prst="rect">
            <a:avLst/>
          </a:prstGeom>
        </p:spPr>
      </p:pic>
      <p:pic>
        <p:nvPicPr>
          <p:cNvPr id="2" name="Image 1">
            <a:extLst>
              <a:ext uri="{FF2B5EF4-FFF2-40B4-BE49-F238E27FC236}">
                <a16:creationId xmlns:a16="http://schemas.microsoft.com/office/drawing/2014/main" id="{4F75FBAA-C5EC-4809-B6CF-89862CC35AE3}"/>
              </a:ext>
            </a:extLst>
          </p:cNvPr>
          <p:cNvPicPr>
            <a:picLocks noChangeAspect="1"/>
          </p:cNvPicPr>
          <p:nvPr/>
        </p:nvPicPr>
        <p:blipFill>
          <a:blip r:embed="rId10"/>
          <a:stretch>
            <a:fillRect/>
          </a:stretch>
        </p:blipFill>
        <p:spPr>
          <a:xfrm>
            <a:off x="8277345" y="2058149"/>
            <a:ext cx="386830" cy="518629"/>
          </a:xfrm>
          <a:prstGeom prst="rect">
            <a:avLst/>
          </a:prstGeom>
        </p:spPr>
      </p:pic>
      <p:sp>
        <p:nvSpPr>
          <p:cNvPr id="40" name="ZoneTexte 39">
            <a:extLst>
              <a:ext uri="{FF2B5EF4-FFF2-40B4-BE49-F238E27FC236}">
                <a16:creationId xmlns:a16="http://schemas.microsoft.com/office/drawing/2014/main" id="{849CC60A-2064-4F68-A2F3-B735EE4B9CCB}"/>
              </a:ext>
            </a:extLst>
          </p:cNvPr>
          <p:cNvSpPr txBox="1"/>
          <p:nvPr/>
        </p:nvSpPr>
        <p:spPr>
          <a:xfrm>
            <a:off x="5051072" y="969069"/>
            <a:ext cx="912405" cy="369332"/>
          </a:xfrm>
          <a:prstGeom prst="rect">
            <a:avLst/>
          </a:prstGeom>
          <a:noFill/>
        </p:spPr>
        <p:txBody>
          <a:bodyPr wrap="square" rtlCol="0">
            <a:spAutoFit/>
          </a:bodyPr>
          <a:lstStyle/>
          <a:p>
            <a:r>
              <a:rPr lang="fr-FR" dirty="0"/>
              <a:t>20% </a:t>
            </a:r>
          </a:p>
        </p:txBody>
      </p:sp>
      <p:sp>
        <p:nvSpPr>
          <p:cNvPr id="41" name="ZoneTexte 40">
            <a:extLst>
              <a:ext uri="{FF2B5EF4-FFF2-40B4-BE49-F238E27FC236}">
                <a16:creationId xmlns:a16="http://schemas.microsoft.com/office/drawing/2014/main" id="{9A8E37BC-4EC2-42AD-B68A-52BA13195B8E}"/>
              </a:ext>
            </a:extLst>
          </p:cNvPr>
          <p:cNvSpPr txBox="1"/>
          <p:nvPr/>
        </p:nvSpPr>
        <p:spPr>
          <a:xfrm>
            <a:off x="8124320" y="977519"/>
            <a:ext cx="912405" cy="369332"/>
          </a:xfrm>
          <a:prstGeom prst="rect">
            <a:avLst/>
          </a:prstGeom>
          <a:noFill/>
        </p:spPr>
        <p:txBody>
          <a:bodyPr wrap="square" rtlCol="0">
            <a:spAutoFit/>
          </a:bodyPr>
          <a:lstStyle/>
          <a:p>
            <a:r>
              <a:rPr lang="fr-FR" dirty="0"/>
              <a:t>3.5% </a:t>
            </a:r>
          </a:p>
        </p:txBody>
      </p:sp>
      <p:sp>
        <p:nvSpPr>
          <p:cNvPr id="42" name="ZoneTexte 41">
            <a:extLst>
              <a:ext uri="{FF2B5EF4-FFF2-40B4-BE49-F238E27FC236}">
                <a16:creationId xmlns:a16="http://schemas.microsoft.com/office/drawing/2014/main" id="{C9A76C8F-9EFC-464B-BA3B-105FA538D757}"/>
              </a:ext>
            </a:extLst>
          </p:cNvPr>
          <p:cNvSpPr txBox="1"/>
          <p:nvPr/>
        </p:nvSpPr>
        <p:spPr>
          <a:xfrm>
            <a:off x="8119076" y="3845487"/>
            <a:ext cx="912405" cy="369332"/>
          </a:xfrm>
          <a:prstGeom prst="rect">
            <a:avLst/>
          </a:prstGeom>
          <a:noFill/>
        </p:spPr>
        <p:txBody>
          <a:bodyPr wrap="square" rtlCol="0">
            <a:spAutoFit/>
          </a:bodyPr>
          <a:lstStyle/>
          <a:p>
            <a:r>
              <a:rPr lang="fr-FR" dirty="0"/>
              <a:t>5.1% </a:t>
            </a:r>
          </a:p>
        </p:txBody>
      </p:sp>
      <p:sp>
        <p:nvSpPr>
          <p:cNvPr id="43" name="ZoneTexte 42">
            <a:extLst>
              <a:ext uri="{FF2B5EF4-FFF2-40B4-BE49-F238E27FC236}">
                <a16:creationId xmlns:a16="http://schemas.microsoft.com/office/drawing/2014/main" id="{79A140E7-853A-4E68-93DB-270914C96DDB}"/>
              </a:ext>
            </a:extLst>
          </p:cNvPr>
          <p:cNvSpPr txBox="1"/>
          <p:nvPr/>
        </p:nvSpPr>
        <p:spPr>
          <a:xfrm>
            <a:off x="5274663" y="3845487"/>
            <a:ext cx="912405" cy="369332"/>
          </a:xfrm>
          <a:prstGeom prst="rect">
            <a:avLst/>
          </a:prstGeom>
          <a:noFill/>
        </p:spPr>
        <p:txBody>
          <a:bodyPr wrap="square" rtlCol="0">
            <a:spAutoFit/>
          </a:bodyPr>
          <a:lstStyle/>
          <a:p>
            <a:r>
              <a:rPr lang="fr-FR" dirty="0"/>
              <a:t>2.5% </a:t>
            </a:r>
          </a:p>
        </p:txBody>
      </p:sp>
      <p:sp>
        <p:nvSpPr>
          <p:cNvPr id="44" name="ZoneTexte 43">
            <a:extLst>
              <a:ext uri="{FF2B5EF4-FFF2-40B4-BE49-F238E27FC236}">
                <a16:creationId xmlns:a16="http://schemas.microsoft.com/office/drawing/2014/main" id="{FABAEB90-436F-427F-8DFE-F444A49B2060}"/>
              </a:ext>
            </a:extLst>
          </p:cNvPr>
          <p:cNvSpPr txBox="1"/>
          <p:nvPr/>
        </p:nvSpPr>
        <p:spPr>
          <a:xfrm>
            <a:off x="11014650" y="969069"/>
            <a:ext cx="912405" cy="369332"/>
          </a:xfrm>
          <a:prstGeom prst="rect">
            <a:avLst/>
          </a:prstGeom>
          <a:noFill/>
        </p:spPr>
        <p:txBody>
          <a:bodyPr wrap="square" rtlCol="0">
            <a:spAutoFit/>
          </a:bodyPr>
          <a:lstStyle/>
          <a:p>
            <a:r>
              <a:rPr lang="fr-FR" dirty="0"/>
              <a:t>2.5% </a:t>
            </a:r>
          </a:p>
        </p:txBody>
      </p:sp>
      <p:sp>
        <p:nvSpPr>
          <p:cNvPr id="39" name="Espace réservé du numéro de diapositive 11">
            <a:extLst>
              <a:ext uri="{FF2B5EF4-FFF2-40B4-BE49-F238E27FC236}">
                <a16:creationId xmlns:a16="http://schemas.microsoft.com/office/drawing/2014/main" id="{D71DB2DF-87FC-4FA6-9B7F-2429776BB5CE}"/>
              </a:ext>
            </a:extLst>
          </p:cNvPr>
          <p:cNvSpPr>
            <a:spLocks noGrp="1"/>
          </p:cNvSpPr>
          <p:nvPr>
            <p:ph type="sldNum" sz="quarter" idx="12"/>
          </p:nvPr>
        </p:nvSpPr>
        <p:spPr>
          <a:xfrm>
            <a:off x="9312275" y="6342442"/>
            <a:ext cx="2743200" cy="365125"/>
          </a:xfrm>
        </p:spPr>
        <p:txBody>
          <a:bodyPr/>
          <a:lstStyle/>
          <a:p>
            <a:r>
              <a:rPr lang="fr-FR" sz="2000" dirty="0">
                <a:solidFill>
                  <a:schemeClr val="bg1"/>
                </a:solidFill>
                <a:latin typeface="Sitka Display" panose="02000505000000020004" pitchFamily="2" charset="0"/>
              </a:rPr>
              <a:t>10</a:t>
            </a:r>
          </a:p>
        </p:txBody>
      </p:sp>
    </p:spTree>
    <p:extLst>
      <p:ext uri="{BB962C8B-B14F-4D97-AF65-F5344CB8AC3E}">
        <p14:creationId xmlns:p14="http://schemas.microsoft.com/office/powerpoint/2010/main" val="2485046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2D78BDF5-3559-4541-912E-DA9581059759}"/>
              </a:ext>
            </a:extLst>
          </p:cNvPr>
          <p:cNvPicPr>
            <a:picLocks noChangeAspect="1"/>
          </p:cNvPicPr>
          <p:nvPr/>
        </p:nvPicPr>
        <p:blipFill rotWithShape="1">
          <a:blip r:embed="rId2">
            <a:extLst>
              <a:ext uri="{28A0092B-C50C-407E-A947-70E740481C1C}">
                <a14:useLocalDpi xmlns:a14="http://schemas.microsoft.com/office/drawing/2010/main" val="0"/>
              </a:ext>
            </a:extLst>
          </a:blip>
          <a:srcRect l="60306"/>
          <a:stretch/>
        </p:blipFill>
        <p:spPr>
          <a:xfrm>
            <a:off x="195871" y="751251"/>
            <a:ext cx="1484850" cy="3384503"/>
          </a:xfrm>
          <a:prstGeom prst="rect">
            <a:avLst/>
          </a:prstGeom>
        </p:spPr>
      </p:pic>
      <p:sp>
        <p:nvSpPr>
          <p:cNvPr id="15" name="ZoneTexte 14">
            <a:extLst>
              <a:ext uri="{FF2B5EF4-FFF2-40B4-BE49-F238E27FC236}">
                <a16:creationId xmlns:a16="http://schemas.microsoft.com/office/drawing/2014/main" id="{76A9BCF1-3DAC-44AC-A237-20B1DBE53B0C}"/>
              </a:ext>
            </a:extLst>
          </p:cNvPr>
          <p:cNvSpPr txBox="1"/>
          <p:nvPr/>
        </p:nvSpPr>
        <p:spPr>
          <a:xfrm>
            <a:off x="0" y="554127"/>
            <a:ext cx="6095994" cy="523220"/>
          </a:xfrm>
          <a:prstGeom prst="rect">
            <a:avLst/>
          </a:prstGeom>
          <a:noFill/>
        </p:spPr>
        <p:txBody>
          <a:bodyPr wrap="square" rtlCol="0">
            <a:spAutoFit/>
          </a:bodyPr>
          <a:lstStyle/>
          <a:p>
            <a:pPr algn="ctr"/>
            <a:r>
              <a:rPr lang="fr-FR" sz="2800" i="1" dirty="0">
                <a:solidFill>
                  <a:schemeClr val="bg1"/>
                </a:solidFill>
                <a:latin typeface="Sitka Display" panose="02000505000000020004" pitchFamily="2" charset="0"/>
              </a:rPr>
              <a:t>Loligo forbesii</a:t>
            </a:r>
          </a:p>
        </p:txBody>
      </p:sp>
      <p:sp>
        <p:nvSpPr>
          <p:cNvPr id="29" name="Rectangle 28">
            <a:extLst>
              <a:ext uri="{FF2B5EF4-FFF2-40B4-BE49-F238E27FC236}">
                <a16:creationId xmlns:a16="http://schemas.microsoft.com/office/drawing/2014/main" id="{96DAFBE0-4518-4D69-8867-ADCC72765BCD}"/>
              </a:ext>
            </a:extLst>
          </p:cNvPr>
          <p:cNvSpPr/>
          <p:nvPr/>
        </p:nvSpPr>
        <p:spPr>
          <a:xfrm>
            <a:off x="0" y="0"/>
            <a:ext cx="12192000" cy="553879"/>
          </a:xfrm>
          <a:prstGeom prst="rect">
            <a:avLst/>
          </a:prstGeom>
          <a:solidFill>
            <a:srgbClr val="DBEDE1"/>
          </a:solidFill>
          <a:ln>
            <a:solidFill>
              <a:srgbClr val="DBE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latin typeface="Sitka Display" panose="02000505000000020004" pitchFamily="2" charset="0"/>
              </a:rPr>
              <a:t>Effet de la température de fond</a:t>
            </a:r>
          </a:p>
        </p:txBody>
      </p:sp>
      <p:sp>
        <p:nvSpPr>
          <p:cNvPr id="48" name="Rectangle 47">
            <a:extLst>
              <a:ext uri="{FF2B5EF4-FFF2-40B4-BE49-F238E27FC236}">
                <a16:creationId xmlns:a16="http://schemas.microsoft.com/office/drawing/2014/main" id="{A9C84C90-343C-453B-83B7-D24F31273194}"/>
              </a:ext>
            </a:extLst>
          </p:cNvPr>
          <p:cNvSpPr/>
          <p:nvPr/>
        </p:nvSpPr>
        <p:spPr>
          <a:xfrm>
            <a:off x="8800350" y="874060"/>
            <a:ext cx="3223412" cy="2879044"/>
          </a:xfrm>
          <a:prstGeom prst="rect">
            <a:avLst/>
          </a:prstGeom>
          <a:solidFill>
            <a:srgbClr val="183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a:extLst>
              <a:ext uri="{FF2B5EF4-FFF2-40B4-BE49-F238E27FC236}">
                <a16:creationId xmlns:a16="http://schemas.microsoft.com/office/drawing/2014/main" id="{8853BBF6-14DF-40A8-B671-BC8E2EB99BBF}"/>
              </a:ext>
            </a:extLst>
          </p:cNvPr>
          <p:cNvSpPr txBox="1"/>
          <p:nvPr/>
        </p:nvSpPr>
        <p:spPr>
          <a:xfrm>
            <a:off x="195870" y="4487990"/>
            <a:ext cx="5814379" cy="1323439"/>
          </a:xfrm>
          <a:prstGeom prst="rect">
            <a:avLst/>
          </a:prstGeom>
          <a:noFill/>
        </p:spPr>
        <p:txBody>
          <a:bodyPr wrap="square" rtlCol="0">
            <a:spAutoFit/>
          </a:bodyPr>
          <a:lstStyle/>
          <a:p>
            <a:pPr marL="285750" indent="-285750">
              <a:buFont typeface="Arial" panose="020B0604020202020204" pitchFamily="34" charset="0"/>
              <a:buChar char="•"/>
            </a:pPr>
            <a:r>
              <a:rPr lang="fr-FR" sz="1600" dirty="0">
                <a:solidFill>
                  <a:schemeClr val="bg1"/>
                </a:solidFill>
                <a:latin typeface="Sitka Display" panose="02000505000000020004" pitchFamily="2" charset="0"/>
              </a:rPr>
              <a:t>Résultats similaires trouvés par Challier (2005)</a:t>
            </a:r>
          </a:p>
          <a:p>
            <a:pPr marL="285750" indent="-285750">
              <a:buFont typeface="Arial" panose="020B0604020202020204" pitchFamily="34" charset="0"/>
              <a:buChar char="•"/>
            </a:pPr>
            <a:r>
              <a:rPr lang="fr-FR" sz="1600" dirty="0">
                <a:solidFill>
                  <a:schemeClr val="bg1"/>
                </a:solidFill>
                <a:latin typeface="Sitka Display" panose="02000505000000020004" pitchFamily="2" charset="0"/>
              </a:rPr>
              <a:t>Espèce qui se reproduit dans des eaux plus profondes (Laptikhovsky, 2002)</a:t>
            </a:r>
          </a:p>
          <a:p>
            <a:pPr marL="285750" indent="-285750">
              <a:buFont typeface="Arial" panose="020B0604020202020204" pitchFamily="34" charset="0"/>
              <a:buChar char="•"/>
            </a:pPr>
            <a:r>
              <a:rPr lang="fr-FR" sz="1600" dirty="0">
                <a:solidFill>
                  <a:schemeClr val="bg1"/>
                </a:solidFill>
                <a:latin typeface="Sitka Display" panose="02000505000000020004" pitchFamily="2" charset="0"/>
              </a:rPr>
              <a:t>Température optimale pour le dévellopement des œufs 8°C pour Growland (2002) </a:t>
            </a:r>
          </a:p>
        </p:txBody>
      </p:sp>
      <p:pic>
        <p:nvPicPr>
          <p:cNvPr id="11" name="Image 10">
            <a:extLst>
              <a:ext uri="{FF2B5EF4-FFF2-40B4-BE49-F238E27FC236}">
                <a16:creationId xmlns:a16="http://schemas.microsoft.com/office/drawing/2014/main" id="{899CF635-8842-4EA8-B395-C55C9915BF6E}"/>
              </a:ext>
            </a:extLst>
          </p:cNvPr>
          <p:cNvPicPr>
            <a:picLocks noChangeAspect="1"/>
          </p:cNvPicPr>
          <p:nvPr/>
        </p:nvPicPr>
        <p:blipFill>
          <a:blip r:embed="rId3"/>
          <a:stretch>
            <a:fillRect/>
          </a:stretch>
        </p:blipFill>
        <p:spPr>
          <a:xfrm>
            <a:off x="2215570" y="1290836"/>
            <a:ext cx="2828840" cy="2475235"/>
          </a:xfrm>
          <a:prstGeom prst="rect">
            <a:avLst/>
          </a:prstGeom>
        </p:spPr>
      </p:pic>
      <p:sp>
        <p:nvSpPr>
          <p:cNvPr id="49" name="ZoneTexte 48">
            <a:extLst>
              <a:ext uri="{FF2B5EF4-FFF2-40B4-BE49-F238E27FC236}">
                <a16:creationId xmlns:a16="http://schemas.microsoft.com/office/drawing/2014/main" id="{FC9883DB-9388-4A25-948B-B181893AD22D}"/>
              </a:ext>
            </a:extLst>
          </p:cNvPr>
          <p:cNvSpPr txBox="1"/>
          <p:nvPr/>
        </p:nvSpPr>
        <p:spPr>
          <a:xfrm>
            <a:off x="6096000" y="572403"/>
            <a:ext cx="6096000" cy="523220"/>
          </a:xfrm>
          <a:prstGeom prst="rect">
            <a:avLst/>
          </a:prstGeom>
          <a:noFill/>
        </p:spPr>
        <p:txBody>
          <a:bodyPr wrap="square" rtlCol="0">
            <a:spAutoFit/>
          </a:bodyPr>
          <a:lstStyle/>
          <a:p>
            <a:pPr algn="ctr"/>
            <a:r>
              <a:rPr lang="fr-FR" sz="2800" i="1" dirty="0">
                <a:solidFill>
                  <a:schemeClr val="bg1"/>
                </a:solidFill>
                <a:latin typeface="Sitka Display" panose="02000505000000020004" pitchFamily="2" charset="0"/>
              </a:rPr>
              <a:t>Loligo vulgaris</a:t>
            </a:r>
          </a:p>
        </p:txBody>
      </p:sp>
      <p:cxnSp>
        <p:nvCxnSpPr>
          <p:cNvPr id="16" name="Connecteur droit 15">
            <a:extLst>
              <a:ext uri="{FF2B5EF4-FFF2-40B4-BE49-F238E27FC236}">
                <a16:creationId xmlns:a16="http://schemas.microsoft.com/office/drawing/2014/main" id="{2E5E742D-E216-4F69-8339-0FD15DF9AE78}"/>
              </a:ext>
            </a:extLst>
          </p:cNvPr>
          <p:cNvCxnSpPr>
            <a:stCxn id="29" idx="2"/>
          </p:cNvCxnSpPr>
          <p:nvPr/>
        </p:nvCxnSpPr>
        <p:spPr>
          <a:xfrm>
            <a:off x="6096000" y="553879"/>
            <a:ext cx="0" cy="6304121"/>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pic>
        <p:nvPicPr>
          <p:cNvPr id="50" name="Image 49">
            <a:extLst>
              <a:ext uri="{FF2B5EF4-FFF2-40B4-BE49-F238E27FC236}">
                <a16:creationId xmlns:a16="http://schemas.microsoft.com/office/drawing/2014/main" id="{D7FE7AEE-2426-4B73-B2C8-7045B128D174}"/>
              </a:ext>
            </a:extLst>
          </p:cNvPr>
          <p:cNvPicPr>
            <a:picLocks noChangeAspect="1"/>
          </p:cNvPicPr>
          <p:nvPr/>
        </p:nvPicPr>
        <p:blipFill rotWithShape="1">
          <a:blip r:embed="rId2">
            <a:extLst>
              <a:ext uri="{28A0092B-C50C-407E-A947-70E740481C1C}">
                <a14:useLocalDpi xmlns:a14="http://schemas.microsoft.com/office/drawing/2010/main" val="0"/>
              </a:ext>
            </a:extLst>
          </a:blip>
          <a:srcRect l="20612" r="44874"/>
          <a:stretch/>
        </p:blipFill>
        <p:spPr>
          <a:xfrm>
            <a:off x="6345326" y="475878"/>
            <a:ext cx="1380614" cy="3619217"/>
          </a:xfrm>
          <a:prstGeom prst="rect">
            <a:avLst/>
          </a:prstGeom>
        </p:spPr>
      </p:pic>
      <p:pic>
        <p:nvPicPr>
          <p:cNvPr id="30" name="Image 29">
            <a:extLst>
              <a:ext uri="{FF2B5EF4-FFF2-40B4-BE49-F238E27FC236}">
                <a16:creationId xmlns:a16="http://schemas.microsoft.com/office/drawing/2014/main" id="{BB87C217-6CA4-4FB3-A97F-5E4AB6B7DD77}"/>
              </a:ext>
            </a:extLst>
          </p:cNvPr>
          <p:cNvPicPr>
            <a:picLocks noChangeAspect="1"/>
          </p:cNvPicPr>
          <p:nvPr/>
        </p:nvPicPr>
        <p:blipFill>
          <a:blip r:embed="rId4"/>
          <a:stretch>
            <a:fillRect/>
          </a:stretch>
        </p:blipFill>
        <p:spPr>
          <a:xfrm>
            <a:off x="8026047" y="1290836"/>
            <a:ext cx="2905125" cy="2524125"/>
          </a:xfrm>
          <a:prstGeom prst="rect">
            <a:avLst/>
          </a:prstGeom>
        </p:spPr>
      </p:pic>
      <p:sp>
        <p:nvSpPr>
          <p:cNvPr id="51" name="ZoneTexte 50">
            <a:extLst>
              <a:ext uri="{FF2B5EF4-FFF2-40B4-BE49-F238E27FC236}">
                <a16:creationId xmlns:a16="http://schemas.microsoft.com/office/drawing/2014/main" id="{74207DF8-327E-4F0D-A811-2B519D7021DE}"/>
              </a:ext>
            </a:extLst>
          </p:cNvPr>
          <p:cNvSpPr txBox="1"/>
          <p:nvPr/>
        </p:nvSpPr>
        <p:spPr>
          <a:xfrm>
            <a:off x="6096004" y="4525063"/>
            <a:ext cx="6095996" cy="1569660"/>
          </a:xfrm>
          <a:prstGeom prst="rect">
            <a:avLst/>
          </a:prstGeom>
          <a:noFill/>
        </p:spPr>
        <p:txBody>
          <a:bodyPr wrap="square" rtlCol="0">
            <a:spAutoFit/>
          </a:bodyPr>
          <a:lstStyle/>
          <a:p>
            <a:pPr marL="285750" indent="-285750">
              <a:buFont typeface="Arial" panose="020B0604020202020204" pitchFamily="34" charset="0"/>
              <a:buChar char="•"/>
            </a:pPr>
            <a:r>
              <a:rPr lang="fr-FR" sz="1600" dirty="0">
                <a:solidFill>
                  <a:schemeClr val="bg1"/>
                </a:solidFill>
                <a:latin typeface="Sitka Display" panose="02000505000000020004" pitchFamily="2" charset="0"/>
              </a:rPr>
              <a:t>Espèce qui se reproduit dans des eaux peu profondes &lt;50 m (</a:t>
            </a:r>
            <a:r>
              <a:rPr lang="fr-FR" sz="1600" dirty="0" err="1">
                <a:solidFill>
                  <a:schemeClr val="bg1"/>
                </a:solidFill>
                <a:latin typeface="Sitka Display" panose="02000505000000020004" pitchFamily="2" charset="0"/>
              </a:rPr>
              <a:t>Jereb</a:t>
            </a:r>
            <a:r>
              <a:rPr lang="fr-FR" sz="1600" dirty="0">
                <a:solidFill>
                  <a:schemeClr val="bg1"/>
                </a:solidFill>
                <a:latin typeface="Sitka Display" panose="02000505000000020004" pitchFamily="2" charset="0"/>
              </a:rPr>
              <a:t>, 2015)</a:t>
            </a:r>
          </a:p>
          <a:p>
            <a:pPr marL="285750" indent="-285750">
              <a:buFont typeface="Arial" panose="020B0604020202020204" pitchFamily="34" charset="0"/>
              <a:buChar char="•"/>
            </a:pPr>
            <a:r>
              <a:rPr lang="fr-FR" sz="1600" dirty="0">
                <a:solidFill>
                  <a:schemeClr val="bg1"/>
                </a:solidFill>
                <a:latin typeface="Sitka Display" panose="02000505000000020004" pitchFamily="2" charset="0"/>
              </a:rPr>
              <a:t>Températures plus chaudes </a:t>
            </a:r>
            <a:r>
              <a:rPr lang="fr-FR" sz="1600" dirty="0">
                <a:solidFill>
                  <a:schemeClr val="bg1"/>
                </a:solidFill>
                <a:latin typeface="Sitka Display" panose="02000505000000020004" pitchFamily="2" charset="0"/>
                <a:sym typeface="Wingdings" panose="05000000000000000000" pitchFamily="2" charset="2"/>
              </a:rPr>
              <a:t> </a:t>
            </a:r>
            <a:r>
              <a:rPr lang="fr-FR" sz="1600" dirty="0">
                <a:solidFill>
                  <a:schemeClr val="bg1"/>
                </a:solidFill>
                <a:latin typeface="Sitka Display" panose="02000505000000020004" pitchFamily="2" charset="0"/>
              </a:rPr>
              <a:t>développement + rapide des paralarves et des juvéniles (raccourcissement de la période d’incubation) donc augmentation du recrutement (Moreno et al., 2012).</a:t>
            </a:r>
          </a:p>
        </p:txBody>
      </p:sp>
      <p:sp>
        <p:nvSpPr>
          <p:cNvPr id="32" name="Croix 31">
            <a:extLst>
              <a:ext uri="{FF2B5EF4-FFF2-40B4-BE49-F238E27FC236}">
                <a16:creationId xmlns:a16="http://schemas.microsoft.com/office/drawing/2014/main" id="{874BCDA3-C5A7-42E8-B711-C521D03CDAB5}"/>
              </a:ext>
            </a:extLst>
          </p:cNvPr>
          <p:cNvSpPr/>
          <p:nvPr/>
        </p:nvSpPr>
        <p:spPr>
          <a:xfrm>
            <a:off x="11336465" y="2151710"/>
            <a:ext cx="572524" cy="583584"/>
          </a:xfrm>
          <a:prstGeom prst="plus">
            <a:avLst>
              <a:gd name="adj" fmla="val 4189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Signe Moins 51">
            <a:extLst>
              <a:ext uri="{FF2B5EF4-FFF2-40B4-BE49-F238E27FC236}">
                <a16:creationId xmlns:a16="http://schemas.microsoft.com/office/drawing/2014/main" id="{A387522D-3AED-468A-A6DB-EB9769327BD9}"/>
              </a:ext>
            </a:extLst>
          </p:cNvPr>
          <p:cNvSpPr/>
          <p:nvPr/>
        </p:nvSpPr>
        <p:spPr>
          <a:xfrm>
            <a:off x="5211022" y="2243984"/>
            <a:ext cx="733399" cy="39903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space réservé du numéro de diapositive 11">
            <a:extLst>
              <a:ext uri="{FF2B5EF4-FFF2-40B4-BE49-F238E27FC236}">
                <a16:creationId xmlns:a16="http://schemas.microsoft.com/office/drawing/2014/main" id="{390BFE87-8B34-4012-8B92-B9D170FF1C37}"/>
              </a:ext>
            </a:extLst>
          </p:cNvPr>
          <p:cNvSpPr>
            <a:spLocks noGrp="1"/>
          </p:cNvSpPr>
          <p:nvPr>
            <p:ph type="sldNum" sz="quarter" idx="12"/>
          </p:nvPr>
        </p:nvSpPr>
        <p:spPr>
          <a:xfrm>
            <a:off x="9312275" y="6342442"/>
            <a:ext cx="2743200" cy="365125"/>
          </a:xfrm>
        </p:spPr>
        <p:txBody>
          <a:bodyPr/>
          <a:lstStyle/>
          <a:p>
            <a:r>
              <a:rPr lang="fr-FR" sz="2000" dirty="0">
                <a:solidFill>
                  <a:schemeClr val="bg1"/>
                </a:solidFill>
                <a:latin typeface="Sitka Display" panose="02000505000000020004" pitchFamily="2" charset="0"/>
              </a:rPr>
              <a:t>11</a:t>
            </a:r>
          </a:p>
        </p:txBody>
      </p:sp>
    </p:spTree>
    <p:extLst>
      <p:ext uri="{BB962C8B-B14F-4D97-AF65-F5344CB8AC3E}">
        <p14:creationId xmlns:p14="http://schemas.microsoft.com/office/powerpoint/2010/main" val="3549439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2D78BDF5-3559-4541-912E-DA9581059759}"/>
              </a:ext>
            </a:extLst>
          </p:cNvPr>
          <p:cNvPicPr>
            <a:picLocks noChangeAspect="1"/>
          </p:cNvPicPr>
          <p:nvPr/>
        </p:nvPicPr>
        <p:blipFill rotWithShape="1">
          <a:blip r:embed="rId2">
            <a:extLst>
              <a:ext uri="{28A0092B-C50C-407E-A947-70E740481C1C}">
                <a14:useLocalDpi xmlns:a14="http://schemas.microsoft.com/office/drawing/2010/main" val="0"/>
              </a:ext>
            </a:extLst>
          </a:blip>
          <a:srcRect l="60306"/>
          <a:stretch/>
        </p:blipFill>
        <p:spPr>
          <a:xfrm>
            <a:off x="195871" y="751251"/>
            <a:ext cx="1484850" cy="3384503"/>
          </a:xfrm>
          <a:prstGeom prst="rect">
            <a:avLst/>
          </a:prstGeom>
        </p:spPr>
      </p:pic>
      <p:sp>
        <p:nvSpPr>
          <p:cNvPr id="15" name="ZoneTexte 14">
            <a:extLst>
              <a:ext uri="{FF2B5EF4-FFF2-40B4-BE49-F238E27FC236}">
                <a16:creationId xmlns:a16="http://schemas.microsoft.com/office/drawing/2014/main" id="{76A9BCF1-3DAC-44AC-A237-20B1DBE53B0C}"/>
              </a:ext>
            </a:extLst>
          </p:cNvPr>
          <p:cNvSpPr txBox="1"/>
          <p:nvPr/>
        </p:nvSpPr>
        <p:spPr>
          <a:xfrm>
            <a:off x="0" y="554127"/>
            <a:ext cx="6095994" cy="523220"/>
          </a:xfrm>
          <a:prstGeom prst="rect">
            <a:avLst/>
          </a:prstGeom>
          <a:noFill/>
        </p:spPr>
        <p:txBody>
          <a:bodyPr wrap="square" rtlCol="0">
            <a:spAutoFit/>
          </a:bodyPr>
          <a:lstStyle/>
          <a:p>
            <a:pPr algn="ctr"/>
            <a:r>
              <a:rPr lang="fr-FR" sz="2800" i="1" dirty="0">
                <a:solidFill>
                  <a:schemeClr val="bg1"/>
                </a:solidFill>
                <a:latin typeface="Sitka Display" panose="02000505000000020004" pitchFamily="2" charset="0"/>
              </a:rPr>
              <a:t>Loligo forbesii</a:t>
            </a:r>
          </a:p>
        </p:txBody>
      </p:sp>
      <p:sp>
        <p:nvSpPr>
          <p:cNvPr id="29" name="Rectangle 28">
            <a:extLst>
              <a:ext uri="{FF2B5EF4-FFF2-40B4-BE49-F238E27FC236}">
                <a16:creationId xmlns:a16="http://schemas.microsoft.com/office/drawing/2014/main" id="{96DAFBE0-4518-4D69-8867-ADCC72765BCD}"/>
              </a:ext>
            </a:extLst>
          </p:cNvPr>
          <p:cNvSpPr/>
          <p:nvPr/>
        </p:nvSpPr>
        <p:spPr>
          <a:xfrm>
            <a:off x="0" y="0"/>
            <a:ext cx="12192000" cy="553879"/>
          </a:xfrm>
          <a:prstGeom prst="rect">
            <a:avLst/>
          </a:prstGeom>
          <a:solidFill>
            <a:srgbClr val="DBEDE1"/>
          </a:solidFill>
          <a:ln>
            <a:solidFill>
              <a:srgbClr val="DBE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latin typeface="Sitka Display" panose="02000505000000020004" pitchFamily="2" charset="0"/>
              </a:rPr>
              <a:t>Effet de la salinité</a:t>
            </a:r>
          </a:p>
        </p:txBody>
      </p:sp>
      <p:sp>
        <p:nvSpPr>
          <p:cNvPr id="48" name="Rectangle 47">
            <a:extLst>
              <a:ext uri="{FF2B5EF4-FFF2-40B4-BE49-F238E27FC236}">
                <a16:creationId xmlns:a16="http://schemas.microsoft.com/office/drawing/2014/main" id="{A9C84C90-343C-453B-83B7-D24F31273194}"/>
              </a:ext>
            </a:extLst>
          </p:cNvPr>
          <p:cNvSpPr/>
          <p:nvPr/>
        </p:nvSpPr>
        <p:spPr>
          <a:xfrm>
            <a:off x="8800350" y="874060"/>
            <a:ext cx="3223412" cy="2879044"/>
          </a:xfrm>
          <a:prstGeom prst="rect">
            <a:avLst/>
          </a:prstGeom>
          <a:solidFill>
            <a:srgbClr val="183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a:extLst>
              <a:ext uri="{FF2B5EF4-FFF2-40B4-BE49-F238E27FC236}">
                <a16:creationId xmlns:a16="http://schemas.microsoft.com/office/drawing/2014/main" id="{8853BBF6-14DF-40A8-B671-BC8E2EB99BBF}"/>
              </a:ext>
            </a:extLst>
          </p:cNvPr>
          <p:cNvSpPr txBox="1"/>
          <p:nvPr/>
        </p:nvSpPr>
        <p:spPr>
          <a:xfrm>
            <a:off x="195870" y="4487990"/>
            <a:ext cx="5814379" cy="1077218"/>
          </a:xfrm>
          <a:prstGeom prst="rect">
            <a:avLst/>
          </a:prstGeom>
          <a:noFill/>
        </p:spPr>
        <p:txBody>
          <a:bodyPr wrap="square" rtlCol="0">
            <a:spAutoFit/>
          </a:bodyPr>
          <a:lstStyle/>
          <a:p>
            <a:pPr marL="285750" indent="-285750">
              <a:buFont typeface="Arial" panose="020B0604020202020204" pitchFamily="34" charset="0"/>
              <a:buChar char="•"/>
            </a:pPr>
            <a:r>
              <a:rPr lang="fr-FR" sz="1600" dirty="0">
                <a:solidFill>
                  <a:schemeClr val="bg1"/>
                </a:solidFill>
                <a:latin typeface="Sitka Display" panose="02000505000000020004" pitchFamily="2" charset="0"/>
              </a:rPr>
              <a:t>Effet négatif de la salinité &gt; 34 PSU sur le recrutement</a:t>
            </a:r>
          </a:p>
          <a:p>
            <a:pPr marL="285750" indent="-285750">
              <a:buFont typeface="Arial" panose="020B0604020202020204" pitchFamily="34" charset="0"/>
              <a:buChar char="•"/>
            </a:pPr>
            <a:r>
              <a:rPr lang="fr-FR" sz="1600" dirty="0">
                <a:solidFill>
                  <a:schemeClr val="bg1"/>
                </a:solidFill>
                <a:latin typeface="Sitka Display" panose="02000505000000020004" pitchFamily="2" charset="0"/>
              </a:rPr>
              <a:t>Résultats similaires en Ecosse (Smith, 2013) avec une salinité préférentielle inférieure à 35 PSU pendant la période de reproduction  </a:t>
            </a:r>
          </a:p>
        </p:txBody>
      </p:sp>
      <p:sp>
        <p:nvSpPr>
          <p:cNvPr id="49" name="ZoneTexte 48">
            <a:extLst>
              <a:ext uri="{FF2B5EF4-FFF2-40B4-BE49-F238E27FC236}">
                <a16:creationId xmlns:a16="http://schemas.microsoft.com/office/drawing/2014/main" id="{FC9883DB-9388-4A25-948B-B181893AD22D}"/>
              </a:ext>
            </a:extLst>
          </p:cNvPr>
          <p:cNvSpPr txBox="1"/>
          <p:nvPr/>
        </p:nvSpPr>
        <p:spPr>
          <a:xfrm>
            <a:off x="6096000" y="572403"/>
            <a:ext cx="6096000" cy="523220"/>
          </a:xfrm>
          <a:prstGeom prst="rect">
            <a:avLst/>
          </a:prstGeom>
          <a:noFill/>
        </p:spPr>
        <p:txBody>
          <a:bodyPr wrap="square" rtlCol="0">
            <a:spAutoFit/>
          </a:bodyPr>
          <a:lstStyle/>
          <a:p>
            <a:pPr algn="ctr"/>
            <a:r>
              <a:rPr lang="fr-FR" sz="2800" i="1" dirty="0">
                <a:solidFill>
                  <a:schemeClr val="bg1"/>
                </a:solidFill>
                <a:latin typeface="Sitka Display" panose="02000505000000020004" pitchFamily="2" charset="0"/>
              </a:rPr>
              <a:t>Loligo vulgaris</a:t>
            </a:r>
          </a:p>
        </p:txBody>
      </p:sp>
      <p:cxnSp>
        <p:nvCxnSpPr>
          <p:cNvPr id="16" name="Connecteur droit 15">
            <a:extLst>
              <a:ext uri="{FF2B5EF4-FFF2-40B4-BE49-F238E27FC236}">
                <a16:creationId xmlns:a16="http://schemas.microsoft.com/office/drawing/2014/main" id="{2E5E742D-E216-4F69-8339-0FD15DF9AE78}"/>
              </a:ext>
            </a:extLst>
          </p:cNvPr>
          <p:cNvCxnSpPr>
            <a:stCxn id="29" idx="2"/>
          </p:cNvCxnSpPr>
          <p:nvPr/>
        </p:nvCxnSpPr>
        <p:spPr>
          <a:xfrm>
            <a:off x="6096000" y="553879"/>
            <a:ext cx="0" cy="6304121"/>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pic>
        <p:nvPicPr>
          <p:cNvPr id="50" name="Image 49">
            <a:extLst>
              <a:ext uri="{FF2B5EF4-FFF2-40B4-BE49-F238E27FC236}">
                <a16:creationId xmlns:a16="http://schemas.microsoft.com/office/drawing/2014/main" id="{D7FE7AEE-2426-4B73-B2C8-7045B128D174}"/>
              </a:ext>
            </a:extLst>
          </p:cNvPr>
          <p:cNvPicPr>
            <a:picLocks noChangeAspect="1"/>
          </p:cNvPicPr>
          <p:nvPr/>
        </p:nvPicPr>
        <p:blipFill rotWithShape="1">
          <a:blip r:embed="rId2">
            <a:extLst>
              <a:ext uri="{28A0092B-C50C-407E-A947-70E740481C1C}">
                <a14:useLocalDpi xmlns:a14="http://schemas.microsoft.com/office/drawing/2010/main" val="0"/>
              </a:ext>
            </a:extLst>
          </a:blip>
          <a:srcRect l="20612" r="44874"/>
          <a:stretch/>
        </p:blipFill>
        <p:spPr>
          <a:xfrm>
            <a:off x="6345326" y="475878"/>
            <a:ext cx="1380614" cy="3619217"/>
          </a:xfrm>
          <a:prstGeom prst="rect">
            <a:avLst/>
          </a:prstGeom>
        </p:spPr>
      </p:pic>
      <p:sp>
        <p:nvSpPr>
          <p:cNvPr id="51" name="ZoneTexte 50">
            <a:extLst>
              <a:ext uri="{FF2B5EF4-FFF2-40B4-BE49-F238E27FC236}">
                <a16:creationId xmlns:a16="http://schemas.microsoft.com/office/drawing/2014/main" id="{74207DF8-327E-4F0D-A811-2B519D7021DE}"/>
              </a:ext>
            </a:extLst>
          </p:cNvPr>
          <p:cNvSpPr txBox="1"/>
          <p:nvPr/>
        </p:nvSpPr>
        <p:spPr>
          <a:xfrm>
            <a:off x="6096004" y="4525063"/>
            <a:ext cx="6095996" cy="1815882"/>
          </a:xfrm>
          <a:prstGeom prst="rect">
            <a:avLst/>
          </a:prstGeom>
          <a:noFill/>
        </p:spPr>
        <p:txBody>
          <a:bodyPr wrap="square" rtlCol="0">
            <a:spAutoFit/>
          </a:bodyPr>
          <a:lstStyle/>
          <a:p>
            <a:pPr marL="285750" indent="-285750">
              <a:buFont typeface="Arial" panose="020B0604020202020204" pitchFamily="34" charset="0"/>
              <a:buChar char="•"/>
            </a:pPr>
            <a:r>
              <a:rPr lang="fr-FR" sz="1600" dirty="0">
                <a:solidFill>
                  <a:schemeClr val="bg1"/>
                </a:solidFill>
                <a:latin typeface="Sitka Display" panose="02000505000000020004" pitchFamily="2" charset="0"/>
              </a:rPr>
              <a:t>Effet positif de la salinité &gt;34 PSU sur le recrutement</a:t>
            </a:r>
          </a:p>
          <a:p>
            <a:pPr marL="285750" indent="-285750">
              <a:buFont typeface="Arial" panose="020B0604020202020204" pitchFamily="34" charset="0"/>
              <a:buChar char="•"/>
            </a:pPr>
            <a:r>
              <a:rPr lang="fr-FR" sz="1600" dirty="0">
                <a:solidFill>
                  <a:schemeClr val="bg1"/>
                </a:solidFill>
                <a:latin typeface="Sitka Display" panose="02000505000000020004" pitchFamily="2" charset="0"/>
              </a:rPr>
              <a:t>Etudes en laboratoires (Sen, 2004) ont montré qu’une salinité&lt; 34 PSU provoquait une mortalité embryonnaire aux 1</a:t>
            </a:r>
            <a:r>
              <a:rPr lang="fr-FR" sz="1600" baseline="30000" dirty="0">
                <a:solidFill>
                  <a:schemeClr val="bg1"/>
                </a:solidFill>
                <a:latin typeface="Sitka Display" panose="02000505000000020004" pitchFamily="2" charset="0"/>
              </a:rPr>
              <a:t>er</a:t>
            </a:r>
            <a:r>
              <a:rPr lang="fr-FR" sz="1600" dirty="0">
                <a:solidFill>
                  <a:schemeClr val="bg1"/>
                </a:solidFill>
                <a:latin typeface="Sitka Display" panose="02000505000000020004" pitchFamily="2" charset="0"/>
              </a:rPr>
              <a:t> stades de développement</a:t>
            </a:r>
          </a:p>
          <a:p>
            <a:pPr marL="285750" indent="-285750">
              <a:buFont typeface="Arial" panose="020B0604020202020204" pitchFamily="34" charset="0"/>
              <a:buChar char="•"/>
            </a:pPr>
            <a:r>
              <a:rPr lang="fr-FR" sz="1600" dirty="0">
                <a:solidFill>
                  <a:schemeClr val="bg1"/>
                </a:solidFill>
                <a:latin typeface="Sitka Display" panose="02000505000000020004" pitchFamily="2" charset="0"/>
              </a:rPr>
              <a:t>Masse des œufs répartis entre [35-35.5] PSU en Manche/Mer du Nord (Laptikhovsky, 2021)</a:t>
            </a:r>
          </a:p>
          <a:p>
            <a:pPr marL="285750" indent="-285750">
              <a:buFont typeface="Arial" panose="020B0604020202020204" pitchFamily="34" charset="0"/>
              <a:buChar char="•"/>
            </a:pPr>
            <a:endParaRPr lang="fr-FR" sz="1600" dirty="0">
              <a:solidFill>
                <a:schemeClr val="bg1"/>
              </a:solidFill>
              <a:latin typeface="Sitka Display" panose="02000505000000020004" pitchFamily="2" charset="0"/>
            </a:endParaRPr>
          </a:p>
        </p:txBody>
      </p:sp>
      <p:sp>
        <p:nvSpPr>
          <p:cNvPr id="32" name="Croix 31">
            <a:extLst>
              <a:ext uri="{FF2B5EF4-FFF2-40B4-BE49-F238E27FC236}">
                <a16:creationId xmlns:a16="http://schemas.microsoft.com/office/drawing/2014/main" id="{874BCDA3-C5A7-42E8-B711-C521D03CDAB5}"/>
              </a:ext>
            </a:extLst>
          </p:cNvPr>
          <p:cNvSpPr/>
          <p:nvPr/>
        </p:nvSpPr>
        <p:spPr>
          <a:xfrm>
            <a:off x="11250590" y="2212074"/>
            <a:ext cx="572524" cy="583584"/>
          </a:xfrm>
          <a:prstGeom prst="plus">
            <a:avLst>
              <a:gd name="adj" fmla="val 4189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Signe Moins 51">
            <a:extLst>
              <a:ext uri="{FF2B5EF4-FFF2-40B4-BE49-F238E27FC236}">
                <a16:creationId xmlns:a16="http://schemas.microsoft.com/office/drawing/2014/main" id="{A387522D-3AED-468A-A6DB-EB9769327BD9}"/>
              </a:ext>
            </a:extLst>
          </p:cNvPr>
          <p:cNvSpPr/>
          <p:nvPr/>
        </p:nvSpPr>
        <p:spPr>
          <a:xfrm>
            <a:off x="5211022" y="2243984"/>
            <a:ext cx="733399" cy="39903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798756FB-9CB4-41BF-A260-432B69DF8414}"/>
              </a:ext>
            </a:extLst>
          </p:cNvPr>
          <p:cNvPicPr>
            <a:picLocks noChangeAspect="1"/>
          </p:cNvPicPr>
          <p:nvPr/>
        </p:nvPicPr>
        <p:blipFill>
          <a:blip r:embed="rId3"/>
          <a:stretch>
            <a:fillRect/>
          </a:stretch>
        </p:blipFill>
        <p:spPr>
          <a:xfrm>
            <a:off x="2025151" y="1381954"/>
            <a:ext cx="2903384" cy="2522132"/>
          </a:xfrm>
          <a:prstGeom prst="rect">
            <a:avLst/>
          </a:prstGeom>
        </p:spPr>
      </p:pic>
      <p:pic>
        <p:nvPicPr>
          <p:cNvPr id="5" name="Image 4">
            <a:extLst>
              <a:ext uri="{FF2B5EF4-FFF2-40B4-BE49-F238E27FC236}">
                <a16:creationId xmlns:a16="http://schemas.microsoft.com/office/drawing/2014/main" id="{6FDBB8C6-FEF0-488A-B0D1-45CDFE4E3BC2}"/>
              </a:ext>
            </a:extLst>
          </p:cNvPr>
          <p:cNvPicPr>
            <a:picLocks noChangeAspect="1"/>
          </p:cNvPicPr>
          <p:nvPr/>
        </p:nvPicPr>
        <p:blipFill rotWithShape="1">
          <a:blip r:embed="rId4"/>
          <a:srcRect b="8587"/>
          <a:stretch/>
        </p:blipFill>
        <p:spPr>
          <a:xfrm>
            <a:off x="7975265" y="1358492"/>
            <a:ext cx="3026000" cy="2545594"/>
          </a:xfrm>
          <a:prstGeom prst="rect">
            <a:avLst/>
          </a:prstGeom>
        </p:spPr>
      </p:pic>
      <p:sp>
        <p:nvSpPr>
          <p:cNvPr id="6" name="Rectangle 5">
            <a:extLst>
              <a:ext uri="{FF2B5EF4-FFF2-40B4-BE49-F238E27FC236}">
                <a16:creationId xmlns:a16="http://schemas.microsoft.com/office/drawing/2014/main" id="{3B648F6D-E828-4D05-8DCA-0CC763025C19}"/>
              </a:ext>
            </a:extLst>
          </p:cNvPr>
          <p:cNvSpPr/>
          <p:nvPr/>
        </p:nvSpPr>
        <p:spPr>
          <a:xfrm>
            <a:off x="4133850" y="1962150"/>
            <a:ext cx="571500" cy="68087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A8F844E0-F5F4-4722-9F5B-3772310D870F}"/>
              </a:ext>
            </a:extLst>
          </p:cNvPr>
          <p:cNvSpPr/>
          <p:nvPr/>
        </p:nvSpPr>
        <p:spPr>
          <a:xfrm>
            <a:off x="10268678" y="1928164"/>
            <a:ext cx="571500" cy="68087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numéro de diapositive 11">
            <a:extLst>
              <a:ext uri="{FF2B5EF4-FFF2-40B4-BE49-F238E27FC236}">
                <a16:creationId xmlns:a16="http://schemas.microsoft.com/office/drawing/2014/main" id="{E8D48356-8418-4BD4-A787-30CE4BED4C44}"/>
              </a:ext>
            </a:extLst>
          </p:cNvPr>
          <p:cNvSpPr>
            <a:spLocks noGrp="1"/>
          </p:cNvSpPr>
          <p:nvPr>
            <p:ph type="sldNum" sz="quarter" idx="12"/>
          </p:nvPr>
        </p:nvSpPr>
        <p:spPr>
          <a:xfrm>
            <a:off x="9312275" y="6342442"/>
            <a:ext cx="2743200" cy="365125"/>
          </a:xfrm>
        </p:spPr>
        <p:txBody>
          <a:bodyPr/>
          <a:lstStyle/>
          <a:p>
            <a:r>
              <a:rPr lang="fr-FR" sz="2000" dirty="0">
                <a:solidFill>
                  <a:schemeClr val="bg1"/>
                </a:solidFill>
                <a:latin typeface="Sitka Display" panose="02000505000000020004" pitchFamily="2" charset="0"/>
              </a:rPr>
              <a:t>12</a:t>
            </a:r>
          </a:p>
        </p:txBody>
      </p:sp>
    </p:spTree>
    <p:extLst>
      <p:ext uri="{BB962C8B-B14F-4D97-AF65-F5344CB8AC3E}">
        <p14:creationId xmlns:p14="http://schemas.microsoft.com/office/powerpoint/2010/main" val="3690354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2D78BDF5-3559-4541-912E-DA9581059759}"/>
              </a:ext>
            </a:extLst>
          </p:cNvPr>
          <p:cNvPicPr>
            <a:picLocks noChangeAspect="1"/>
          </p:cNvPicPr>
          <p:nvPr/>
        </p:nvPicPr>
        <p:blipFill rotWithShape="1">
          <a:blip r:embed="rId2">
            <a:extLst>
              <a:ext uri="{28A0092B-C50C-407E-A947-70E740481C1C}">
                <a14:useLocalDpi xmlns:a14="http://schemas.microsoft.com/office/drawing/2010/main" val="0"/>
              </a:ext>
            </a:extLst>
          </a:blip>
          <a:srcRect l="60306"/>
          <a:stretch/>
        </p:blipFill>
        <p:spPr>
          <a:xfrm>
            <a:off x="195871" y="751251"/>
            <a:ext cx="1484850" cy="3384503"/>
          </a:xfrm>
          <a:prstGeom prst="rect">
            <a:avLst/>
          </a:prstGeom>
        </p:spPr>
      </p:pic>
      <p:sp>
        <p:nvSpPr>
          <p:cNvPr id="15" name="ZoneTexte 14">
            <a:extLst>
              <a:ext uri="{FF2B5EF4-FFF2-40B4-BE49-F238E27FC236}">
                <a16:creationId xmlns:a16="http://schemas.microsoft.com/office/drawing/2014/main" id="{76A9BCF1-3DAC-44AC-A237-20B1DBE53B0C}"/>
              </a:ext>
            </a:extLst>
          </p:cNvPr>
          <p:cNvSpPr txBox="1"/>
          <p:nvPr/>
        </p:nvSpPr>
        <p:spPr>
          <a:xfrm>
            <a:off x="0" y="554127"/>
            <a:ext cx="6095994" cy="523220"/>
          </a:xfrm>
          <a:prstGeom prst="rect">
            <a:avLst/>
          </a:prstGeom>
          <a:noFill/>
        </p:spPr>
        <p:txBody>
          <a:bodyPr wrap="square" rtlCol="0">
            <a:spAutoFit/>
          </a:bodyPr>
          <a:lstStyle/>
          <a:p>
            <a:pPr algn="ctr"/>
            <a:r>
              <a:rPr lang="fr-FR" sz="2800" i="1" dirty="0">
                <a:solidFill>
                  <a:schemeClr val="bg1"/>
                </a:solidFill>
                <a:latin typeface="Sitka Display" panose="02000505000000020004" pitchFamily="2" charset="0"/>
              </a:rPr>
              <a:t>Loligo forbesii</a:t>
            </a:r>
          </a:p>
        </p:txBody>
      </p:sp>
      <p:sp>
        <p:nvSpPr>
          <p:cNvPr id="29" name="Rectangle 28">
            <a:extLst>
              <a:ext uri="{FF2B5EF4-FFF2-40B4-BE49-F238E27FC236}">
                <a16:creationId xmlns:a16="http://schemas.microsoft.com/office/drawing/2014/main" id="{96DAFBE0-4518-4D69-8867-ADCC72765BCD}"/>
              </a:ext>
            </a:extLst>
          </p:cNvPr>
          <p:cNvSpPr/>
          <p:nvPr/>
        </p:nvSpPr>
        <p:spPr>
          <a:xfrm>
            <a:off x="0" y="0"/>
            <a:ext cx="12192000" cy="553879"/>
          </a:xfrm>
          <a:prstGeom prst="rect">
            <a:avLst/>
          </a:prstGeom>
          <a:solidFill>
            <a:srgbClr val="DBEDE1"/>
          </a:solidFill>
          <a:ln>
            <a:solidFill>
              <a:srgbClr val="DBE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latin typeface="Sitka Display" panose="02000505000000020004" pitchFamily="2" charset="0"/>
              </a:rPr>
              <a:t>Effet de la production primaire</a:t>
            </a:r>
          </a:p>
        </p:txBody>
      </p:sp>
      <p:sp>
        <p:nvSpPr>
          <p:cNvPr id="49" name="ZoneTexte 48">
            <a:extLst>
              <a:ext uri="{FF2B5EF4-FFF2-40B4-BE49-F238E27FC236}">
                <a16:creationId xmlns:a16="http://schemas.microsoft.com/office/drawing/2014/main" id="{FC9883DB-9388-4A25-948B-B181893AD22D}"/>
              </a:ext>
            </a:extLst>
          </p:cNvPr>
          <p:cNvSpPr txBox="1"/>
          <p:nvPr/>
        </p:nvSpPr>
        <p:spPr>
          <a:xfrm>
            <a:off x="6096000" y="572403"/>
            <a:ext cx="6096000" cy="523220"/>
          </a:xfrm>
          <a:prstGeom prst="rect">
            <a:avLst/>
          </a:prstGeom>
          <a:noFill/>
        </p:spPr>
        <p:txBody>
          <a:bodyPr wrap="square" rtlCol="0">
            <a:spAutoFit/>
          </a:bodyPr>
          <a:lstStyle/>
          <a:p>
            <a:pPr algn="ctr"/>
            <a:r>
              <a:rPr lang="fr-FR" sz="2800" i="1" dirty="0">
                <a:solidFill>
                  <a:schemeClr val="bg1"/>
                </a:solidFill>
                <a:latin typeface="Sitka Display" panose="02000505000000020004" pitchFamily="2" charset="0"/>
              </a:rPr>
              <a:t>Loligo vulgaris</a:t>
            </a:r>
          </a:p>
        </p:txBody>
      </p:sp>
      <p:cxnSp>
        <p:nvCxnSpPr>
          <p:cNvPr id="16" name="Connecteur droit 15">
            <a:extLst>
              <a:ext uri="{FF2B5EF4-FFF2-40B4-BE49-F238E27FC236}">
                <a16:creationId xmlns:a16="http://schemas.microsoft.com/office/drawing/2014/main" id="{2E5E742D-E216-4F69-8339-0FD15DF9AE78}"/>
              </a:ext>
            </a:extLst>
          </p:cNvPr>
          <p:cNvCxnSpPr>
            <a:cxnSpLocks/>
            <a:stCxn id="29" idx="2"/>
          </p:cNvCxnSpPr>
          <p:nvPr/>
        </p:nvCxnSpPr>
        <p:spPr>
          <a:xfrm>
            <a:off x="6096000" y="553879"/>
            <a:ext cx="9648" cy="3550354"/>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pic>
        <p:nvPicPr>
          <p:cNvPr id="50" name="Image 49">
            <a:extLst>
              <a:ext uri="{FF2B5EF4-FFF2-40B4-BE49-F238E27FC236}">
                <a16:creationId xmlns:a16="http://schemas.microsoft.com/office/drawing/2014/main" id="{D7FE7AEE-2426-4B73-B2C8-7045B128D174}"/>
              </a:ext>
            </a:extLst>
          </p:cNvPr>
          <p:cNvPicPr>
            <a:picLocks noChangeAspect="1"/>
          </p:cNvPicPr>
          <p:nvPr/>
        </p:nvPicPr>
        <p:blipFill rotWithShape="1">
          <a:blip r:embed="rId2">
            <a:extLst>
              <a:ext uri="{28A0092B-C50C-407E-A947-70E740481C1C}">
                <a14:useLocalDpi xmlns:a14="http://schemas.microsoft.com/office/drawing/2010/main" val="0"/>
              </a:ext>
            </a:extLst>
          </a:blip>
          <a:srcRect l="20612" r="44874"/>
          <a:stretch/>
        </p:blipFill>
        <p:spPr>
          <a:xfrm>
            <a:off x="6345326" y="475878"/>
            <a:ext cx="1380614" cy="3619217"/>
          </a:xfrm>
          <a:prstGeom prst="rect">
            <a:avLst/>
          </a:prstGeom>
        </p:spPr>
      </p:pic>
      <p:pic>
        <p:nvPicPr>
          <p:cNvPr id="4" name="Image 3">
            <a:extLst>
              <a:ext uri="{FF2B5EF4-FFF2-40B4-BE49-F238E27FC236}">
                <a16:creationId xmlns:a16="http://schemas.microsoft.com/office/drawing/2014/main" id="{2375599F-9B1A-4AD8-80A3-54644AFCF525}"/>
              </a:ext>
            </a:extLst>
          </p:cNvPr>
          <p:cNvPicPr>
            <a:picLocks noChangeAspect="1"/>
          </p:cNvPicPr>
          <p:nvPr/>
        </p:nvPicPr>
        <p:blipFill>
          <a:blip r:embed="rId3"/>
          <a:stretch>
            <a:fillRect/>
          </a:stretch>
        </p:blipFill>
        <p:spPr>
          <a:xfrm>
            <a:off x="2005848" y="1219915"/>
            <a:ext cx="2776771" cy="2456736"/>
          </a:xfrm>
          <a:prstGeom prst="rect">
            <a:avLst/>
          </a:prstGeom>
        </p:spPr>
      </p:pic>
      <p:pic>
        <p:nvPicPr>
          <p:cNvPr id="9" name="Image 8">
            <a:extLst>
              <a:ext uri="{FF2B5EF4-FFF2-40B4-BE49-F238E27FC236}">
                <a16:creationId xmlns:a16="http://schemas.microsoft.com/office/drawing/2014/main" id="{7F77C302-EA94-42C7-A580-F60BEACDFF6D}"/>
              </a:ext>
            </a:extLst>
          </p:cNvPr>
          <p:cNvPicPr>
            <a:picLocks noChangeAspect="1"/>
          </p:cNvPicPr>
          <p:nvPr/>
        </p:nvPicPr>
        <p:blipFill>
          <a:blip r:embed="rId4"/>
          <a:stretch>
            <a:fillRect/>
          </a:stretch>
        </p:blipFill>
        <p:spPr>
          <a:xfrm>
            <a:off x="8119467" y="1219915"/>
            <a:ext cx="2843624" cy="2456736"/>
          </a:xfrm>
          <a:prstGeom prst="rect">
            <a:avLst/>
          </a:prstGeom>
        </p:spPr>
      </p:pic>
      <p:sp>
        <p:nvSpPr>
          <p:cNvPr id="21" name="Signe Moins 20">
            <a:extLst>
              <a:ext uri="{FF2B5EF4-FFF2-40B4-BE49-F238E27FC236}">
                <a16:creationId xmlns:a16="http://schemas.microsoft.com/office/drawing/2014/main" id="{D762B217-C4DA-4CC4-8161-17763698A6DD}"/>
              </a:ext>
            </a:extLst>
          </p:cNvPr>
          <p:cNvSpPr/>
          <p:nvPr/>
        </p:nvSpPr>
        <p:spPr>
          <a:xfrm>
            <a:off x="5072610" y="2239054"/>
            <a:ext cx="733399" cy="39903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Signe Moins 21">
            <a:extLst>
              <a:ext uri="{FF2B5EF4-FFF2-40B4-BE49-F238E27FC236}">
                <a16:creationId xmlns:a16="http://schemas.microsoft.com/office/drawing/2014/main" id="{B576D459-7B3F-4CA7-ACEE-BD7B8969DD94}"/>
              </a:ext>
            </a:extLst>
          </p:cNvPr>
          <p:cNvSpPr/>
          <p:nvPr/>
        </p:nvSpPr>
        <p:spPr>
          <a:xfrm>
            <a:off x="11262730" y="2238219"/>
            <a:ext cx="733399" cy="39903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a:extLst>
              <a:ext uri="{FF2B5EF4-FFF2-40B4-BE49-F238E27FC236}">
                <a16:creationId xmlns:a16="http://schemas.microsoft.com/office/drawing/2014/main" id="{1189FCA4-85F1-4852-87BC-CC5277FD7FE7}"/>
              </a:ext>
            </a:extLst>
          </p:cNvPr>
          <p:cNvSpPr txBox="1"/>
          <p:nvPr/>
        </p:nvSpPr>
        <p:spPr>
          <a:xfrm>
            <a:off x="97928" y="4452861"/>
            <a:ext cx="11998821" cy="1569660"/>
          </a:xfrm>
          <a:prstGeom prst="rect">
            <a:avLst/>
          </a:prstGeom>
          <a:noFill/>
        </p:spPr>
        <p:txBody>
          <a:bodyPr wrap="square" rtlCol="0">
            <a:spAutoFit/>
          </a:bodyPr>
          <a:lstStyle/>
          <a:p>
            <a:pPr marL="285750" indent="-285750">
              <a:buFont typeface="Arial" panose="020B0604020202020204" pitchFamily="34" charset="0"/>
              <a:buChar char="•"/>
            </a:pPr>
            <a:r>
              <a:rPr lang="fr-FR" sz="1600" dirty="0">
                <a:solidFill>
                  <a:schemeClr val="bg1"/>
                </a:solidFill>
                <a:latin typeface="Sitka Display" panose="02000505000000020004" pitchFamily="2" charset="0"/>
              </a:rPr>
              <a:t>Observations similaires pour d'autres céphalopodes: </a:t>
            </a:r>
            <a:r>
              <a:rPr lang="fr-FR" sz="1600" i="1" dirty="0" err="1">
                <a:solidFill>
                  <a:schemeClr val="bg1"/>
                </a:solidFill>
                <a:latin typeface="Sitka Display" panose="02000505000000020004" pitchFamily="2" charset="0"/>
              </a:rPr>
              <a:t>Doryteuthis</a:t>
            </a:r>
            <a:r>
              <a:rPr lang="fr-FR" sz="1600" i="1" dirty="0">
                <a:solidFill>
                  <a:schemeClr val="bg1"/>
                </a:solidFill>
                <a:latin typeface="Sitka Display" panose="02000505000000020004" pitchFamily="2" charset="0"/>
              </a:rPr>
              <a:t> </a:t>
            </a:r>
            <a:r>
              <a:rPr lang="fr-FR" sz="1600" i="1" dirty="0" err="1">
                <a:solidFill>
                  <a:schemeClr val="bg1"/>
                </a:solidFill>
                <a:latin typeface="Sitka Display" panose="02000505000000020004" pitchFamily="2" charset="0"/>
              </a:rPr>
              <a:t>opalescens</a:t>
            </a:r>
            <a:r>
              <a:rPr lang="fr-FR" sz="1600" i="1" dirty="0">
                <a:solidFill>
                  <a:schemeClr val="bg1"/>
                </a:solidFill>
                <a:latin typeface="Sitka Display" panose="02000505000000020004" pitchFamily="2" charset="0"/>
              </a:rPr>
              <a:t> </a:t>
            </a:r>
            <a:r>
              <a:rPr lang="fr-FR" sz="1600" dirty="0">
                <a:solidFill>
                  <a:schemeClr val="bg1"/>
                </a:solidFill>
                <a:latin typeface="Sitka Display" panose="02000505000000020004" pitchFamily="2" charset="0"/>
              </a:rPr>
              <a:t>sur la côte californienne (Van Noord et al., 2020); </a:t>
            </a:r>
            <a:r>
              <a:rPr lang="fr-FR" sz="1600" i="1" dirty="0">
                <a:solidFill>
                  <a:schemeClr val="bg1"/>
                </a:solidFill>
                <a:latin typeface="Sitka Display" panose="02000505000000020004" pitchFamily="2" charset="0"/>
              </a:rPr>
              <a:t>Octopus </a:t>
            </a:r>
            <a:r>
              <a:rPr lang="fr-FR" sz="1600" i="1" dirty="0" err="1">
                <a:solidFill>
                  <a:schemeClr val="bg1"/>
                </a:solidFill>
                <a:latin typeface="Sitka Display" panose="02000505000000020004" pitchFamily="2" charset="0"/>
              </a:rPr>
              <a:t>cyanea</a:t>
            </a:r>
            <a:r>
              <a:rPr lang="fr-FR" sz="1600" i="1" dirty="0">
                <a:solidFill>
                  <a:schemeClr val="bg1"/>
                </a:solidFill>
                <a:latin typeface="Sitka Display" panose="02000505000000020004" pitchFamily="2" charset="0"/>
              </a:rPr>
              <a:t> </a:t>
            </a:r>
            <a:r>
              <a:rPr lang="fr-FR" sz="1600" dirty="0">
                <a:solidFill>
                  <a:schemeClr val="bg1"/>
                </a:solidFill>
                <a:latin typeface="Sitka Display" panose="02000505000000020004" pitchFamily="2" charset="0"/>
              </a:rPr>
              <a:t>en Tanzanie (</a:t>
            </a:r>
            <a:r>
              <a:rPr lang="fr-FR" sz="1600" dirty="0" err="1">
                <a:solidFill>
                  <a:schemeClr val="bg1"/>
                </a:solidFill>
                <a:latin typeface="Sitka Display" panose="02000505000000020004" pitchFamily="2" charset="0"/>
              </a:rPr>
              <a:t>Chande</a:t>
            </a:r>
            <a:r>
              <a:rPr lang="fr-FR" sz="1600" dirty="0">
                <a:solidFill>
                  <a:schemeClr val="bg1"/>
                </a:solidFill>
                <a:latin typeface="Sitka Display" panose="02000505000000020004" pitchFamily="2" charset="0"/>
              </a:rPr>
              <a:t> et al., 2021)</a:t>
            </a:r>
          </a:p>
          <a:p>
            <a:pPr marL="285750" indent="-285750">
              <a:buFont typeface="Arial" panose="020B0604020202020204" pitchFamily="34" charset="0"/>
              <a:buChar char="•"/>
            </a:pPr>
            <a:endParaRPr lang="fr-FR" sz="1600" dirty="0">
              <a:solidFill>
                <a:schemeClr val="bg1"/>
              </a:solidFill>
              <a:latin typeface="Sitka Display" panose="02000505000000020004" pitchFamily="2" charset="0"/>
            </a:endParaRPr>
          </a:p>
          <a:p>
            <a:pPr marL="285750" indent="-285750">
              <a:buFont typeface="Arial" panose="020B0604020202020204" pitchFamily="34" charset="0"/>
              <a:buChar char="•"/>
            </a:pPr>
            <a:r>
              <a:rPr lang="fr-FR" sz="1600" dirty="0">
                <a:solidFill>
                  <a:schemeClr val="bg1"/>
                </a:solidFill>
                <a:latin typeface="Sitka Display" panose="02000505000000020004" pitchFamily="2" charset="0"/>
              </a:rPr>
              <a:t>Faible disponibilité de nourriture </a:t>
            </a:r>
          </a:p>
          <a:p>
            <a:pPr marL="742950" lvl="1" indent="-285750">
              <a:buFont typeface="Wingdings" panose="05000000000000000000" pitchFamily="2" charset="2"/>
              <a:buChar char="à"/>
            </a:pPr>
            <a:r>
              <a:rPr lang="fr-FR" sz="1600" dirty="0">
                <a:solidFill>
                  <a:schemeClr val="bg1"/>
                </a:solidFill>
                <a:latin typeface="Sitka Display" panose="02000505000000020004" pitchFamily="2" charset="0"/>
              </a:rPr>
              <a:t>juvéniles répartis dans le temps</a:t>
            </a:r>
          </a:p>
          <a:p>
            <a:pPr marL="742950" lvl="1" indent="-285750">
              <a:buFont typeface="Wingdings" panose="05000000000000000000" pitchFamily="2" charset="2"/>
              <a:buChar char="à"/>
            </a:pPr>
            <a:r>
              <a:rPr lang="fr-FR" sz="1600" dirty="0">
                <a:solidFill>
                  <a:schemeClr val="bg1"/>
                </a:solidFill>
                <a:latin typeface="Sitka Display" panose="02000505000000020004" pitchFamily="2" charset="0"/>
              </a:rPr>
              <a:t>réduction de la concurrence pour des ressources limitées (</a:t>
            </a:r>
            <a:r>
              <a:rPr lang="fr-FR" sz="1600" dirty="0" err="1">
                <a:solidFill>
                  <a:schemeClr val="bg1"/>
                </a:solidFill>
                <a:latin typeface="Sitka Display" panose="02000505000000020004" pitchFamily="2" charset="0"/>
              </a:rPr>
              <a:t>Ganias</a:t>
            </a:r>
            <a:r>
              <a:rPr lang="fr-FR" sz="1600" dirty="0">
                <a:solidFill>
                  <a:schemeClr val="bg1"/>
                </a:solidFill>
                <a:latin typeface="Sitka Display" panose="02000505000000020004" pitchFamily="2" charset="0"/>
              </a:rPr>
              <a:t> et al., 2007; Johannes., 1978; Van Noord 2019; Van Noord 2020).</a:t>
            </a:r>
          </a:p>
        </p:txBody>
      </p:sp>
      <p:cxnSp>
        <p:nvCxnSpPr>
          <p:cNvPr id="27" name="Connecteur droit 26">
            <a:extLst>
              <a:ext uri="{FF2B5EF4-FFF2-40B4-BE49-F238E27FC236}">
                <a16:creationId xmlns:a16="http://schemas.microsoft.com/office/drawing/2014/main" id="{4F61CF4E-2609-45D4-AFE6-8FE3CF567D3F}"/>
              </a:ext>
            </a:extLst>
          </p:cNvPr>
          <p:cNvCxnSpPr>
            <a:cxnSpLocks/>
          </p:cNvCxnSpPr>
          <p:nvPr/>
        </p:nvCxnSpPr>
        <p:spPr>
          <a:xfrm flipV="1">
            <a:off x="0" y="4095095"/>
            <a:ext cx="12192000" cy="18276"/>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17" name="Espace réservé du numéro de diapositive 11">
            <a:extLst>
              <a:ext uri="{FF2B5EF4-FFF2-40B4-BE49-F238E27FC236}">
                <a16:creationId xmlns:a16="http://schemas.microsoft.com/office/drawing/2014/main" id="{2273F1DC-32C1-4543-B0C7-80C587E5B089}"/>
              </a:ext>
            </a:extLst>
          </p:cNvPr>
          <p:cNvSpPr>
            <a:spLocks noGrp="1"/>
          </p:cNvSpPr>
          <p:nvPr>
            <p:ph type="sldNum" sz="quarter" idx="12"/>
          </p:nvPr>
        </p:nvSpPr>
        <p:spPr>
          <a:xfrm>
            <a:off x="9312275" y="6342442"/>
            <a:ext cx="2743200" cy="365125"/>
          </a:xfrm>
        </p:spPr>
        <p:txBody>
          <a:bodyPr/>
          <a:lstStyle/>
          <a:p>
            <a:r>
              <a:rPr lang="fr-FR" sz="2000" dirty="0">
                <a:solidFill>
                  <a:schemeClr val="bg1"/>
                </a:solidFill>
                <a:latin typeface="Sitka Display" panose="02000505000000020004" pitchFamily="2" charset="0"/>
              </a:rPr>
              <a:t>13</a:t>
            </a:r>
          </a:p>
        </p:txBody>
      </p:sp>
    </p:spTree>
    <p:extLst>
      <p:ext uri="{BB962C8B-B14F-4D97-AF65-F5344CB8AC3E}">
        <p14:creationId xmlns:p14="http://schemas.microsoft.com/office/powerpoint/2010/main" val="1778836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E633869-5128-4EF4-938A-FCC6A1973B3D}"/>
              </a:ext>
            </a:extLst>
          </p:cNvPr>
          <p:cNvSpPr/>
          <p:nvPr/>
        </p:nvSpPr>
        <p:spPr>
          <a:xfrm>
            <a:off x="0" y="0"/>
            <a:ext cx="12192000" cy="553879"/>
          </a:xfrm>
          <a:prstGeom prst="rect">
            <a:avLst/>
          </a:prstGeom>
          <a:solidFill>
            <a:srgbClr val="DBEDE1"/>
          </a:solidFill>
          <a:ln>
            <a:solidFill>
              <a:srgbClr val="DBE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latin typeface="Sitka Display" panose="02000505000000020004" pitchFamily="2" charset="0"/>
              </a:rPr>
              <a:t>4. Modèles prédictifs pour la gestion de l’exploitation de la ressource</a:t>
            </a:r>
          </a:p>
        </p:txBody>
      </p:sp>
      <p:sp>
        <p:nvSpPr>
          <p:cNvPr id="17" name="ZoneTexte 16">
            <a:extLst>
              <a:ext uri="{FF2B5EF4-FFF2-40B4-BE49-F238E27FC236}">
                <a16:creationId xmlns:a16="http://schemas.microsoft.com/office/drawing/2014/main" id="{D71D4357-3F24-4D9B-9B77-F2D8045D4017}"/>
              </a:ext>
            </a:extLst>
          </p:cNvPr>
          <p:cNvSpPr txBox="1"/>
          <p:nvPr/>
        </p:nvSpPr>
        <p:spPr>
          <a:xfrm>
            <a:off x="176514" y="2488581"/>
            <a:ext cx="6095994" cy="523220"/>
          </a:xfrm>
          <a:prstGeom prst="rect">
            <a:avLst/>
          </a:prstGeom>
          <a:noFill/>
        </p:spPr>
        <p:txBody>
          <a:bodyPr wrap="square" rtlCol="0">
            <a:spAutoFit/>
          </a:bodyPr>
          <a:lstStyle/>
          <a:p>
            <a:pPr algn="ctr"/>
            <a:r>
              <a:rPr lang="fr-FR" sz="2800" i="1" dirty="0">
                <a:solidFill>
                  <a:schemeClr val="bg1"/>
                </a:solidFill>
                <a:latin typeface="Sitka Display" panose="02000505000000020004" pitchFamily="2" charset="0"/>
              </a:rPr>
              <a:t>Loligo forbesii</a:t>
            </a:r>
          </a:p>
        </p:txBody>
      </p:sp>
      <p:sp>
        <p:nvSpPr>
          <p:cNvPr id="18" name="ZoneTexte 17">
            <a:extLst>
              <a:ext uri="{FF2B5EF4-FFF2-40B4-BE49-F238E27FC236}">
                <a16:creationId xmlns:a16="http://schemas.microsoft.com/office/drawing/2014/main" id="{A3877C1A-01C8-4CED-9A8F-CD97FF159235}"/>
              </a:ext>
            </a:extLst>
          </p:cNvPr>
          <p:cNvSpPr txBox="1"/>
          <p:nvPr/>
        </p:nvSpPr>
        <p:spPr>
          <a:xfrm>
            <a:off x="5919486" y="2488581"/>
            <a:ext cx="6096000" cy="523220"/>
          </a:xfrm>
          <a:prstGeom prst="rect">
            <a:avLst/>
          </a:prstGeom>
          <a:noFill/>
        </p:spPr>
        <p:txBody>
          <a:bodyPr wrap="square" rtlCol="0">
            <a:spAutoFit/>
          </a:bodyPr>
          <a:lstStyle/>
          <a:p>
            <a:pPr algn="ctr"/>
            <a:r>
              <a:rPr lang="fr-FR" sz="2800" i="1" dirty="0">
                <a:solidFill>
                  <a:schemeClr val="bg1"/>
                </a:solidFill>
                <a:latin typeface="Sitka Display" panose="02000505000000020004" pitchFamily="2" charset="0"/>
              </a:rPr>
              <a:t>Loligo vulgaris</a:t>
            </a:r>
          </a:p>
        </p:txBody>
      </p:sp>
      <p:pic>
        <p:nvPicPr>
          <p:cNvPr id="21" name="Image 20">
            <a:extLst>
              <a:ext uri="{FF2B5EF4-FFF2-40B4-BE49-F238E27FC236}">
                <a16:creationId xmlns:a16="http://schemas.microsoft.com/office/drawing/2014/main" id="{75685AC4-CEEF-4E73-A934-D8B2DF01CF9E}"/>
              </a:ext>
            </a:extLst>
          </p:cNvPr>
          <p:cNvPicPr/>
          <p:nvPr/>
        </p:nvPicPr>
        <p:blipFill rotWithShape="1">
          <a:blip r:embed="rId2">
            <a:extLst>
              <a:ext uri="{28A0092B-C50C-407E-A947-70E740481C1C}">
                <a14:useLocalDpi xmlns:a14="http://schemas.microsoft.com/office/drawing/2010/main" val="0"/>
              </a:ext>
            </a:extLst>
          </a:blip>
          <a:srcRect t="16552" b="16776"/>
          <a:stretch/>
        </p:blipFill>
        <p:spPr bwMode="auto">
          <a:xfrm>
            <a:off x="838200" y="3104433"/>
            <a:ext cx="4772622" cy="2225787"/>
          </a:xfrm>
          <a:prstGeom prst="rect">
            <a:avLst/>
          </a:prstGeom>
          <a:solidFill>
            <a:schemeClr val="bg1"/>
          </a:solidFill>
          <a:ln>
            <a:noFill/>
          </a:ln>
          <a:extLst>
            <a:ext uri="{53640926-AAD7-44D8-BBD7-CCE9431645EC}">
              <a14:shadowObscured xmlns:a14="http://schemas.microsoft.com/office/drawing/2010/main"/>
            </a:ext>
          </a:extLst>
        </p:spPr>
      </p:pic>
      <p:pic>
        <p:nvPicPr>
          <p:cNvPr id="22" name="Image 21">
            <a:extLst>
              <a:ext uri="{FF2B5EF4-FFF2-40B4-BE49-F238E27FC236}">
                <a16:creationId xmlns:a16="http://schemas.microsoft.com/office/drawing/2014/main" id="{82278DB5-FC40-41C5-9BAF-3BCF4EAE6E11}"/>
              </a:ext>
            </a:extLst>
          </p:cNvPr>
          <p:cNvPicPr/>
          <p:nvPr/>
        </p:nvPicPr>
        <p:blipFill rotWithShape="1">
          <a:blip r:embed="rId3">
            <a:extLst>
              <a:ext uri="{28A0092B-C50C-407E-A947-70E740481C1C}">
                <a14:useLocalDpi xmlns:a14="http://schemas.microsoft.com/office/drawing/2010/main" val="0"/>
              </a:ext>
            </a:extLst>
          </a:blip>
          <a:srcRect t="15632" b="17005"/>
          <a:stretch/>
        </p:blipFill>
        <p:spPr bwMode="auto">
          <a:xfrm>
            <a:off x="6581179" y="3104433"/>
            <a:ext cx="4772621" cy="2225787"/>
          </a:xfrm>
          <a:prstGeom prst="rect">
            <a:avLst/>
          </a:prstGeom>
          <a:solidFill>
            <a:schemeClr val="bg1"/>
          </a:solidFill>
          <a:ln>
            <a:noFill/>
          </a:ln>
          <a:extLst>
            <a:ext uri="{53640926-AAD7-44D8-BBD7-CCE9431645EC}">
              <a14:shadowObscured xmlns:a14="http://schemas.microsoft.com/office/drawing/2010/main"/>
            </a:ext>
          </a:extLst>
        </p:spPr>
      </p:pic>
      <p:sp>
        <p:nvSpPr>
          <p:cNvPr id="3" name="ZoneTexte 2">
            <a:extLst>
              <a:ext uri="{FF2B5EF4-FFF2-40B4-BE49-F238E27FC236}">
                <a16:creationId xmlns:a16="http://schemas.microsoft.com/office/drawing/2014/main" id="{B269CB71-4E89-4EEA-A8F4-0488312CF9A3}"/>
              </a:ext>
            </a:extLst>
          </p:cNvPr>
          <p:cNvSpPr txBox="1"/>
          <p:nvPr/>
        </p:nvSpPr>
        <p:spPr>
          <a:xfrm>
            <a:off x="304799" y="5898777"/>
            <a:ext cx="9206753" cy="369332"/>
          </a:xfrm>
          <a:prstGeom prst="rect">
            <a:avLst/>
          </a:prstGeom>
          <a:noFill/>
        </p:spPr>
        <p:txBody>
          <a:bodyPr wrap="square" rtlCol="0">
            <a:spAutoFit/>
          </a:bodyPr>
          <a:lstStyle/>
          <a:p>
            <a:pPr marL="285750" indent="-285750">
              <a:buFont typeface="Arial" panose="020B0604020202020204" pitchFamily="34" charset="0"/>
              <a:buChar char="•"/>
            </a:pPr>
            <a:r>
              <a:rPr lang="fr-FR" dirty="0">
                <a:solidFill>
                  <a:schemeClr val="bg1"/>
                </a:solidFill>
                <a:latin typeface="Sitka Display" panose="02000505000000020004" pitchFamily="2" charset="0"/>
              </a:rPr>
              <a:t>Est-ce que la localisation de la biomasse est bien prédite ?  </a:t>
            </a:r>
          </a:p>
        </p:txBody>
      </p:sp>
      <p:sp>
        <p:nvSpPr>
          <p:cNvPr id="23" name="ZoneTexte 22">
            <a:extLst>
              <a:ext uri="{FF2B5EF4-FFF2-40B4-BE49-F238E27FC236}">
                <a16:creationId xmlns:a16="http://schemas.microsoft.com/office/drawing/2014/main" id="{DC83979D-DB79-44C4-B2A4-FF097D172393}"/>
              </a:ext>
            </a:extLst>
          </p:cNvPr>
          <p:cNvSpPr txBox="1"/>
          <p:nvPr/>
        </p:nvSpPr>
        <p:spPr>
          <a:xfrm>
            <a:off x="0" y="846898"/>
            <a:ext cx="9601200" cy="1231106"/>
          </a:xfrm>
          <a:prstGeom prst="rect">
            <a:avLst/>
          </a:prstGeom>
          <a:noFill/>
        </p:spPr>
        <p:txBody>
          <a:bodyPr wrap="square" rtlCol="0">
            <a:spAutoFit/>
          </a:bodyPr>
          <a:lstStyle/>
          <a:p>
            <a:pPr>
              <a:lnSpc>
                <a:spcPct val="150000"/>
              </a:lnSpc>
            </a:pPr>
            <a:r>
              <a:rPr lang="fr-FR" sz="2000" u="sng" dirty="0">
                <a:solidFill>
                  <a:schemeClr val="bg1"/>
                </a:solidFill>
                <a:latin typeface="Sitka Display" panose="02000505000000020004" pitchFamily="2" charset="0"/>
              </a:rPr>
              <a:t>Qualité de l’ajustement – Est-ce que le niveau de biomasse est correctement prédit ?</a:t>
            </a:r>
          </a:p>
          <a:p>
            <a:pPr marL="342900" indent="-342900">
              <a:lnSpc>
                <a:spcPct val="150000"/>
              </a:lnSpc>
              <a:buFont typeface="Arial" panose="020B0604020202020204" pitchFamily="34" charset="0"/>
              <a:buChar char="•"/>
            </a:pPr>
            <a:r>
              <a:rPr lang="fr-FR" sz="1600" dirty="0">
                <a:solidFill>
                  <a:schemeClr val="bg1"/>
                </a:solidFill>
                <a:latin typeface="Sitka Display" panose="02000505000000020004" pitchFamily="2" charset="0"/>
              </a:rPr>
              <a:t>Les modèles ont été construit sur les données 2000-2018</a:t>
            </a:r>
          </a:p>
          <a:p>
            <a:pPr marL="342900" indent="-342900">
              <a:buFont typeface="Arial" panose="020B0604020202020204" pitchFamily="34" charset="0"/>
              <a:buChar char="•"/>
            </a:pPr>
            <a:r>
              <a:rPr lang="fr-FR" sz="1600" dirty="0">
                <a:solidFill>
                  <a:schemeClr val="bg1"/>
                </a:solidFill>
                <a:latin typeface="Sitka Display" panose="02000505000000020004" pitchFamily="2" charset="0"/>
              </a:rPr>
              <a:t>Nous avons utilisé les 2 modèles pour prédire 2019-2021 </a:t>
            </a:r>
            <a:r>
              <a:rPr lang="fr-FR" sz="2000" dirty="0">
                <a:solidFill>
                  <a:schemeClr val="bg1"/>
                </a:solidFill>
                <a:latin typeface="Sitka Display" panose="02000505000000020004" pitchFamily="2" charset="0"/>
              </a:rPr>
              <a:t> </a:t>
            </a:r>
          </a:p>
        </p:txBody>
      </p:sp>
      <p:sp>
        <p:nvSpPr>
          <p:cNvPr id="4" name="ZoneTexte 3">
            <a:extLst>
              <a:ext uri="{FF2B5EF4-FFF2-40B4-BE49-F238E27FC236}">
                <a16:creationId xmlns:a16="http://schemas.microsoft.com/office/drawing/2014/main" id="{FA31597E-A4AC-4214-A5ED-B776CB1BDB05}"/>
              </a:ext>
            </a:extLst>
          </p:cNvPr>
          <p:cNvSpPr txBox="1"/>
          <p:nvPr/>
        </p:nvSpPr>
        <p:spPr>
          <a:xfrm>
            <a:off x="5764300" y="1527780"/>
            <a:ext cx="6251186" cy="338554"/>
          </a:xfrm>
          <a:prstGeom prst="rect">
            <a:avLst/>
          </a:prstGeom>
          <a:noFill/>
        </p:spPr>
        <p:txBody>
          <a:bodyPr wrap="square" rtlCol="0">
            <a:spAutoFit/>
          </a:bodyPr>
          <a:lstStyle/>
          <a:p>
            <a:r>
              <a:rPr lang="fr-FR" sz="1600" dirty="0">
                <a:solidFill>
                  <a:schemeClr val="bg1"/>
                </a:solidFill>
                <a:latin typeface="Sitka Display" panose="02000505000000020004" pitchFamily="2" charset="0"/>
              </a:rPr>
              <a:t>Les valeurs prédites sont-elles cohérentes avec les valeurs observées ? </a:t>
            </a:r>
          </a:p>
        </p:txBody>
      </p:sp>
      <p:sp>
        <p:nvSpPr>
          <p:cNvPr id="5" name="Accolade fermante 4">
            <a:extLst>
              <a:ext uri="{FF2B5EF4-FFF2-40B4-BE49-F238E27FC236}">
                <a16:creationId xmlns:a16="http://schemas.microsoft.com/office/drawing/2014/main" id="{D26AD40F-B257-4DE3-BCAC-8B0229CABD90}"/>
              </a:ext>
            </a:extLst>
          </p:cNvPr>
          <p:cNvSpPr/>
          <p:nvPr/>
        </p:nvSpPr>
        <p:spPr>
          <a:xfrm>
            <a:off x="5262280" y="1438953"/>
            <a:ext cx="358588" cy="615553"/>
          </a:xfrm>
          <a:prstGeom prst="rightBrace">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3" name="Espace réservé du numéro de diapositive 11">
            <a:extLst>
              <a:ext uri="{FF2B5EF4-FFF2-40B4-BE49-F238E27FC236}">
                <a16:creationId xmlns:a16="http://schemas.microsoft.com/office/drawing/2014/main" id="{4EA03FAB-EE60-46E7-BD87-E845D6AFA6B5}"/>
              </a:ext>
            </a:extLst>
          </p:cNvPr>
          <p:cNvSpPr>
            <a:spLocks noGrp="1"/>
          </p:cNvSpPr>
          <p:nvPr>
            <p:ph type="sldNum" sz="quarter" idx="12"/>
          </p:nvPr>
        </p:nvSpPr>
        <p:spPr>
          <a:xfrm>
            <a:off x="9312275" y="6342442"/>
            <a:ext cx="2743200" cy="365125"/>
          </a:xfrm>
        </p:spPr>
        <p:txBody>
          <a:bodyPr/>
          <a:lstStyle/>
          <a:p>
            <a:r>
              <a:rPr lang="fr-FR" sz="2000" dirty="0">
                <a:solidFill>
                  <a:schemeClr val="bg1"/>
                </a:solidFill>
                <a:latin typeface="Sitka Display" panose="02000505000000020004" pitchFamily="2" charset="0"/>
              </a:rPr>
              <a:t>14</a:t>
            </a:r>
          </a:p>
        </p:txBody>
      </p:sp>
      <p:sp>
        <p:nvSpPr>
          <p:cNvPr id="12" name="Rectangle 11">
            <a:extLst>
              <a:ext uri="{FF2B5EF4-FFF2-40B4-BE49-F238E27FC236}">
                <a16:creationId xmlns:a16="http://schemas.microsoft.com/office/drawing/2014/main" id="{7B9CE261-462E-4401-A78E-8C0F18BB563A}"/>
              </a:ext>
            </a:extLst>
          </p:cNvPr>
          <p:cNvSpPr/>
          <p:nvPr/>
        </p:nvSpPr>
        <p:spPr>
          <a:xfrm>
            <a:off x="10636624" y="4708842"/>
            <a:ext cx="152400" cy="83820"/>
          </a:xfrm>
          <a:prstGeom prst="rect">
            <a:avLst/>
          </a:prstGeom>
          <a:solidFill>
            <a:srgbClr val="FB7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600">
              <a:latin typeface="Sitka Display" panose="02000505000000020004" pitchFamily="2" charset="0"/>
            </a:endParaRPr>
          </a:p>
        </p:txBody>
      </p:sp>
      <p:sp>
        <p:nvSpPr>
          <p:cNvPr id="15" name="Rectangle 14">
            <a:extLst>
              <a:ext uri="{FF2B5EF4-FFF2-40B4-BE49-F238E27FC236}">
                <a16:creationId xmlns:a16="http://schemas.microsoft.com/office/drawing/2014/main" id="{8F02B488-2538-4EC3-83F7-53E96AB4139B}"/>
              </a:ext>
            </a:extLst>
          </p:cNvPr>
          <p:cNvSpPr/>
          <p:nvPr/>
        </p:nvSpPr>
        <p:spPr>
          <a:xfrm>
            <a:off x="10636624" y="4824314"/>
            <a:ext cx="152400" cy="83820"/>
          </a:xfrm>
          <a:prstGeom prst="rect">
            <a:avLst/>
          </a:prstGeom>
          <a:solidFill>
            <a:srgbClr val="00B5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600">
              <a:latin typeface="Sitka Display" panose="02000505000000020004" pitchFamily="2" charset="0"/>
            </a:endParaRPr>
          </a:p>
        </p:txBody>
      </p:sp>
      <p:sp>
        <p:nvSpPr>
          <p:cNvPr id="16" name="ZoneTexte 15">
            <a:extLst>
              <a:ext uri="{FF2B5EF4-FFF2-40B4-BE49-F238E27FC236}">
                <a16:creationId xmlns:a16="http://schemas.microsoft.com/office/drawing/2014/main" id="{A3EC524D-7D5B-4A1A-BAE0-BDC2CC372A1A}"/>
              </a:ext>
            </a:extLst>
          </p:cNvPr>
          <p:cNvSpPr txBox="1"/>
          <p:nvPr/>
        </p:nvSpPr>
        <p:spPr>
          <a:xfrm>
            <a:off x="10799265" y="4639648"/>
            <a:ext cx="692942" cy="184666"/>
          </a:xfrm>
          <a:prstGeom prst="rect">
            <a:avLst/>
          </a:prstGeom>
          <a:solidFill>
            <a:srgbClr val="FFFFFF"/>
          </a:solidFill>
        </p:spPr>
        <p:txBody>
          <a:bodyPr wrap="square" rtlCol="0">
            <a:spAutoFit/>
          </a:bodyPr>
          <a:lstStyle/>
          <a:p>
            <a:r>
              <a:rPr lang="fr-FR" sz="600" dirty="0" err="1">
                <a:latin typeface="Sitka Display" panose="02000505000000020004" pitchFamily="2" charset="0"/>
              </a:rPr>
              <a:t>Observed</a:t>
            </a:r>
            <a:r>
              <a:rPr lang="fr-FR" sz="600" dirty="0">
                <a:latin typeface="Sitka Display" panose="02000505000000020004" pitchFamily="2" charset="0"/>
              </a:rPr>
              <a:t> values</a:t>
            </a:r>
          </a:p>
        </p:txBody>
      </p:sp>
      <p:sp>
        <p:nvSpPr>
          <p:cNvPr id="19" name="ZoneTexte 18">
            <a:extLst>
              <a:ext uri="{FF2B5EF4-FFF2-40B4-BE49-F238E27FC236}">
                <a16:creationId xmlns:a16="http://schemas.microsoft.com/office/drawing/2014/main" id="{F8B4451D-D81D-4AE2-8EEE-222490A8E7F8}"/>
              </a:ext>
            </a:extLst>
          </p:cNvPr>
          <p:cNvSpPr txBox="1"/>
          <p:nvPr/>
        </p:nvSpPr>
        <p:spPr>
          <a:xfrm>
            <a:off x="10799265" y="4772116"/>
            <a:ext cx="692942" cy="184666"/>
          </a:xfrm>
          <a:prstGeom prst="rect">
            <a:avLst/>
          </a:prstGeom>
          <a:solidFill>
            <a:srgbClr val="FFFFFF"/>
          </a:solidFill>
        </p:spPr>
        <p:txBody>
          <a:bodyPr wrap="square" rtlCol="0">
            <a:spAutoFit/>
          </a:bodyPr>
          <a:lstStyle/>
          <a:p>
            <a:r>
              <a:rPr lang="fr-FR" sz="600" dirty="0" err="1">
                <a:latin typeface="Sitka Display" panose="02000505000000020004" pitchFamily="2" charset="0"/>
              </a:rPr>
              <a:t>Predicted</a:t>
            </a:r>
            <a:r>
              <a:rPr lang="fr-FR" sz="600" dirty="0">
                <a:latin typeface="Sitka Display" panose="02000505000000020004" pitchFamily="2" charset="0"/>
              </a:rPr>
              <a:t> values</a:t>
            </a:r>
          </a:p>
        </p:txBody>
      </p:sp>
      <p:sp>
        <p:nvSpPr>
          <p:cNvPr id="20" name="Rectangle 19">
            <a:extLst>
              <a:ext uri="{FF2B5EF4-FFF2-40B4-BE49-F238E27FC236}">
                <a16:creationId xmlns:a16="http://schemas.microsoft.com/office/drawing/2014/main" id="{A443963E-4D83-4D8E-AEC1-E8570E2083E9}"/>
              </a:ext>
            </a:extLst>
          </p:cNvPr>
          <p:cNvSpPr/>
          <p:nvPr/>
        </p:nvSpPr>
        <p:spPr>
          <a:xfrm>
            <a:off x="4884975" y="4708842"/>
            <a:ext cx="152400" cy="83820"/>
          </a:xfrm>
          <a:prstGeom prst="rect">
            <a:avLst/>
          </a:prstGeom>
          <a:solidFill>
            <a:srgbClr val="FB7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600">
              <a:latin typeface="Sitka Display" panose="02000505000000020004" pitchFamily="2" charset="0"/>
            </a:endParaRPr>
          </a:p>
        </p:txBody>
      </p:sp>
      <p:sp>
        <p:nvSpPr>
          <p:cNvPr id="24" name="Rectangle 23">
            <a:extLst>
              <a:ext uri="{FF2B5EF4-FFF2-40B4-BE49-F238E27FC236}">
                <a16:creationId xmlns:a16="http://schemas.microsoft.com/office/drawing/2014/main" id="{D42F0D70-52E8-4293-A2D8-1E56E5458961}"/>
              </a:ext>
            </a:extLst>
          </p:cNvPr>
          <p:cNvSpPr/>
          <p:nvPr/>
        </p:nvSpPr>
        <p:spPr>
          <a:xfrm>
            <a:off x="4884975" y="4824314"/>
            <a:ext cx="152400" cy="83820"/>
          </a:xfrm>
          <a:prstGeom prst="rect">
            <a:avLst/>
          </a:prstGeom>
          <a:solidFill>
            <a:srgbClr val="00B5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600">
              <a:latin typeface="Sitka Display" panose="02000505000000020004" pitchFamily="2" charset="0"/>
            </a:endParaRPr>
          </a:p>
        </p:txBody>
      </p:sp>
      <p:sp>
        <p:nvSpPr>
          <p:cNvPr id="25" name="ZoneTexte 24">
            <a:extLst>
              <a:ext uri="{FF2B5EF4-FFF2-40B4-BE49-F238E27FC236}">
                <a16:creationId xmlns:a16="http://schemas.microsoft.com/office/drawing/2014/main" id="{23EF359C-7E34-44B3-8900-C5163D173021}"/>
              </a:ext>
            </a:extLst>
          </p:cNvPr>
          <p:cNvSpPr txBox="1"/>
          <p:nvPr/>
        </p:nvSpPr>
        <p:spPr>
          <a:xfrm>
            <a:off x="5047616" y="4639648"/>
            <a:ext cx="692942" cy="184666"/>
          </a:xfrm>
          <a:prstGeom prst="rect">
            <a:avLst/>
          </a:prstGeom>
          <a:solidFill>
            <a:srgbClr val="FFFFFF"/>
          </a:solidFill>
        </p:spPr>
        <p:txBody>
          <a:bodyPr wrap="square" rtlCol="0">
            <a:spAutoFit/>
          </a:bodyPr>
          <a:lstStyle/>
          <a:p>
            <a:r>
              <a:rPr lang="fr-FR" sz="600" dirty="0" err="1">
                <a:latin typeface="Sitka Display" panose="02000505000000020004" pitchFamily="2" charset="0"/>
              </a:rPr>
              <a:t>Observed</a:t>
            </a:r>
            <a:r>
              <a:rPr lang="fr-FR" sz="600" dirty="0">
                <a:latin typeface="Sitka Display" panose="02000505000000020004" pitchFamily="2" charset="0"/>
              </a:rPr>
              <a:t> values</a:t>
            </a:r>
          </a:p>
        </p:txBody>
      </p:sp>
      <p:sp>
        <p:nvSpPr>
          <p:cNvPr id="26" name="ZoneTexte 25">
            <a:extLst>
              <a:ext uri="{FF2B5EF4-FFF2-40B4-BE49-F238E27FC236}">
                <a16:creationId xmlns:a16="http://schemas.microsoft.com/office/drawing/2014/main" id="{BAD2D2AF-769E-4859-9A66-17FB82AB7C45}"/>
              </a:ext>
            </a:extLst>
          </p:cNvPr>
          <p:cNvSpPr txBox="1"/>
          <p:nvPr/>
        </p:nvSpPr>
        <p:spPr>
          <a:xfrm>
            <a:off x="5047616" y="4772116"/>
            <a:ext cx="692942" cy="184666"/>
          </a:xfrm>
          <a:prstGeom prst="rect">
            <a:avLst/>
          </a:prstGeom>
          <a:solidFill>
            <a:srgbClr val="FFFFFF"/>
          </a:solidFill>
        </p:spPr>
        <p:txBody>
          <a:bodyPr wrap="square" rtlCol="0">
            <a:spAutoFit/>
          </a:bodyPr>
          <a:lstStyle/>
          <a:p>
            <a:r>
              <a:rPr lang="fr-FR" sz="600" dirty="0" err="1">
                <a:latin typeface="Sitka Display" panose="02000505000000020004" pitchFamily="2" charset="0"/>
              </a:rPr>
              <a:t>Predicted</a:t>
            </a:r>
            <a:r>
              <a:rPr lang="fr-FR" sz="600" dirty="0">
                <a:latin typeface="Sitka Display" panose="02000505000000020004" pitchFamily="2" charset="0"/>
              </a:rPr>
              <a:t> values</a:t>
            </a:r>
          </a:p>
        </p:txBody>
      </p:sp>
      <p:sp>
        <p:nvSpPr>
          <p:cNvPr id="2" name="Rectangle 1">
            <a:extLst>
              <a:ext uri="{FF2B5EF4-FFF2-40B4-BE49-F238E27FC236}">
                <a16:creationId xmlns:a16="http://schemas.microsoft.com/office/drawing/2014/main" id="{7E701911-89FA-4FB4-A814-67805D095CF9}"/>
              </a:ext>
            </a:extLst>
          </p:cNvPr>
          <p:cNvSpPr/>
          <p:nvPr/>
        </p:nvSpPr>
        <p:spPr>
          <a:xfrm>
            <a:off x="5610822" y="3104433"/>
            <a:ext cx="129736" cy="2225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49BA7B77-3056-4F19-9A30-3B37198B839E}"/>
              </a:ext>
            </a:extLst>
          </p:cNvPr>
          <p:cNvSpPr/>
          <p:nvPr/>
        </p:nvSpPr>
        <p:spPr>
          <a:xfrm>
            <a:off x="11353800" y="3104433"/>
            <a:ext cx="148648" cy="2225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77719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E633869-5128-4EF4-938A-FCC6A1973B3D}"/>
              </a:ext>
            </a:extLst>
          </p:cNvPr>
          <p:cNvSpPr/>
          <p:nvPr/>
        </p:nvSpPr>
        <p:spPr>
          <a:xfrm>
            <a:off x="0" y="0"/>
            <a:ext cx="12192000" cy="553879"/>
          </a:xfrm>
          <a:prstGeom prst="rect">
            <a:avLst/>
          </a:prstGeom>
          <a:solidFill>
            <a:srgbClr val="DBEDE1"/>
          </a:solidFill>
          <a:ln>
            <a:solidFill>
              <a:srgbClr val="DBE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latin typeface="Sitka Display" panose="02000505000000020004" pitchFamily="2" charset="0"/>
              </a:rPr>
              <a:t>4. Modèles prédictifs pour la gestion de l’exploitation de la ressource</a:t>
            </a:r>
          </a:p>
        </p:txBody>
      </p:sp>
      <p:pic>
        <p:nvPicPr>
          <p:cNvPr id="15" name="Image 14">
            <a:extLst>
              <a:ext uri="{FF2B5EF4-FFF2-40B4-BE49-F238E27FC236}">
                <a16:creationId xmlns:a16="http://schemas.microsoft.com/office/drawing/2014/main" id="{52861AE6-0338-4339-9608-9AEE262A518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506527" y="1235710"/>
            <a:ext cx="5122545" cy="2049780"/>
          </a:xfrm>
          <a:prstGeom prst="rect">
            <a:avLst/>
          </a:prstGeom>
          <a:solidFill>
            <a:schemeClr val="bg1"/>
          </a:solidFill>
          <a:ln>
            <a:noFill/>
          </a:ln>
        </p:spPr>
      </p:pic>
      <p:pic>
        <p:nvPicPr>
          <p:cNvPr id="16" name="Image 15">
            <a:extLst>
              <a:ext uri="{FF2B5EF4-FFF2-40B4-BE49-F238E27FC236}">
                <a16:creationId xmlns:a16="http://schemas.microsoft.com/office/drawing/2014/main" id="{31DD5A6A-AE19-4C55-BED7-C3B036A7A125}"/>
              </a:ext>
            </a:extLst>
          </p:cNvPr>
          <p:cNvPicPr>
            <a:picLocks noChangeAspect="1"/>
          </p:cNvPicPr>
          <p:nvPr/>
        </p:nvPicPr>
        <p:blipFill>
          <a:blip r:embed="rId3"/>
          <a:stretch>
            <a:fillRect/>
          </a:stretch>
        </p:blipFill>
        <p:spPr>
          <a:xfrm>
            <a:off x="6507988" y="4042980"/>
            <a:ext cx="5121084" cy="2048434"/>
          </a:xfrm>
          <a:prstGeom prst="rect">
            <a:avLst/>
          </a:prstGeom>
          <a:solidFill>
            <a:schemeClr val="bg1"/>
          </a:solidFill>
        </p:spPr>
      </p:pic>
      <p:sp>
        <p:nvSpPr>
          <p:cNvPr id="17" name="ZoneTexte 16">
            <a:extLst>
              <a:ext uri="{FF2B5EF4-FFF2-40B4-BE49-F238E27FC236}">
                <a16:creationId xmlns:a16="http://schemas.microsoft.com/office/drawing/2014/main" id="{D71D4357-3F24-4D9B-9B77-F2D8045D4017}"/>
              </a:ext>
            </a:extLst>
          </p:cNvPr>
          <p:cNvSpPr txBox="1"/>
          <p:nvPr/>
        </p:nvSpPr>
        <p:spPr>
          <a:xfrm>
            <a:off x="4428565" y="703269"/>
            <a:ext cx="6095994" cy="523220"/>
          </a:xfrm>
          <a:prstGeom prst="rect">
            <a:avLst/>
          </a:prstGeom>
          <a:noFill/>
        </p:spPr>
        <p:txBody>
          <a:bodyPr wrap="square" rtlCol="0">
            <a:spAutoFit/>
          </a:bodyPr>
          <a:lstStyle/>
          <a:p>
            <a:pPr algn="ctr"/>
            <a:r>
              <a:rPr lang="fr-FR" sz="2800" i="1" dirty="0">
                <a:solidFill>
                  <a:schemeClr val="bg1"/>
                </a:solidFill>
                <a:latin typeface="Sitka Display" panose="02000505000000020004" pitchFamily="2" charset="0"/>
              </a:rPr>
              <a:t>Loligo forbesii</a:t>
            </a:r>
          </a:p>
        </p:txBody>
      </p:sp>
      <p:sp>
        <p:nvSpPr>
          <p:cNvPr id="18" name="ZoneTexte 17">
            <a:extLst>
              <a:ext uri="{FF2B5EF4-FFF2-40B4-BE49-F238E27FC236}">
                <a16:creationId xmlns:a16="http://schemas.microsoft.com/office/drawing/2014/main" id="{A3877C1A-01C8-4CED-9A8F-CD97FF159235}"/>
              </a:ext>
            </a:extLst>
          </p:cNvPr>
          <p:cNvSpPr txBox="1"/>
          <p:nvPr/>
        </p:nvSpPr>
        <p:spPr>
          <a:xfrm>
            <a:off x="4500277" y="3516434"/>
            <a:ext cx="6096000" cy="523220"/>
          </a:xfrm>
          <a:prstGeom prst="rect">
            <a:avLst/>
          </a:prstGeom>
          <a:noFill/>
        </p:spPr>
        <p:txBody>
          <a:bodyPr wrap="square" rtlCol="0">
            <a:spAutoFit/>
          </a:bodyPr>
          <a:lstStyle/>
          <a:p>
            <a:pPr algn="ctr"/>
            <a:r>
              <a:rPr lang="fr-FR" sz="2800" i="1" dirty="0">
                <a:solidFill>
                  <a:schemeClr val="bg1"/>
                </a:solidFill>
                <a:latin typeface="Sitka Display" panose="02000505000000020004" pitchFamily="2" charset="0"/>
              </a:rPr>
              <a:t>Loligo vulgaris</a:t>
            </a:r>
          </a:p>
        </p:txBody>
      </p:sp>
      <p:sp>
        <p:nvSpPr>
          <p:cNvPr id="2" name="ZoneTexte 1">
            <a:extLst>
              <a:ext uri="{FF2B5EF4-FFF2-40B4-BE49-F238E27FC236}">
                <a16:creationId xmlns:a16="http://schemas.microsoft.com/office/drawing/2014/main" id="{98CCBCD8-3AA4-4040-B5D4-31B3400BD682}"/>
              </a:ext>
            </a:extLst>
          </p:cNvPr>
          <p:cNvSpPr txBox="1"/>
          <p:nvPr/>
        </p:nvSpPr>
        <p:spPr>
          <a:xfrm>
            <a:off x="62753" y="756294"/>
            <a:ext cx="6443774" cy="400110"/>
          </a:xfrm>
          <a:prstGeom prst="rect">
            <a:avLst/>
          </a:prstGeom>
          <a:noFill/>
        </p:spPr>
        <p:txBody>
          <a:bodyPr wrap="square" rtlCol="0">
            <a:spAutoFit/>
          </a:bodyPr>
          <a:lstStyle/>
          <a:p>
            <a:r>
              <a:rPr lang="fr-FR" sz="2000" u="sng" dirty="0">
                <a:solidFill>
                  <a:schemeClr val="bg1"/>
                </a:solidFill>
                <a:latin typeface="Sitka Display" panose="02000505000000020004" pitchFamily="2" charset="0"/>
              </a:rPr>
              <a:t>Qualité de l’ajustement sur l’ensemble de la Manche  </a:t>
            </a:r>
          </a:p>
        </p:txBody>
      </p:sp>
      <p:sp>
        <p:nvSpPr>
          <p:cNvPr id="3" name="Rectangle 2">
            <a:extLst>
              <a:ext uri="{FF2B5EF4-FFF2-40B4-BE49-F238E27FC236}">
                <a16:creationId xmlns:a16="http://schemas.microsoft.com/office/drawing/2014/main" id="{3678466D-D5BB-4510-A261-EECF5576CA07}"/>
              </a:ext>
            </a:extLst>
          </p:cNvPr>
          <p:cNvSpPr/>
          <p:nvPr/>
        </p:nvSpPr>
        <p:spPr>
          <a:xfrm>
            <a:off x="10896600" y="2152650"/>
            <a:ext cx="152400" cy="83820"/>
          </a:xfrm>
          <a:prstGeom prst="rect">
            <a:avLst/>
          </a:prstGeom>
          <a:solidFill>
            <a:srgbClr val="FB7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600">
              <a:latin typeface="Sitka Display" panose="02000505000000020004" pitchFamily="2" charset="0"/>
            </a:endParaRPr>
          </a:p>
        </p:txBody>
      </p:sp>
      <p:sp>
        <p:nvSpPr>
          <p:cNvPr id="10" name="Rectangle 9">
            <a:extLst>
              <a:ext uri="{FF2B5EF4-FFF2-40B4-BE49-F238E27FC236}">
                <a16:creationId xmlns:a16="http://schemas.microsoft.com/office/drawing/2014/main" id="{FE502236-E2D7-41A7-8766-E290787942E9}"/>
              </a:ext>
            </a:extLst>
          </p:cNvPr>
          <p:cNvSpPr/>
          <p:nvPr/>
        </p:nvSpPr>
        <p:spPr>
          <a:xfrm>
            <a:off x="10896600" y="2268122"/>
            <a:ext cx="152400" cy="83820"/>
          </a:xfrm>
          <a:prstGeom prst="rect">
            <a:avLst/>
          </a:prstGeom>
          <a:solidFill>
            <a:srgbClr val="00B5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600">
              <a:latin typeface="Sitka Display" panose="02000505000000020004" pitchFamily="2" charset="0"/>
            </a:endParaRPr>
          </a:p>
        </p:txBody>
      </p:sp>
      <p:sp>
        <p:nvSpPr>
          <p:cNvPr id="4" name="ZoneTexte 3">
            <a:extLst>
              <a:ext uri="{FF2B5EF4-FFF2-40B4-BE49-F238E27FC236}">
                <a16:creationId xmlns:a16="http://schemas.microsoft.com/office/drawing/2014/main" id="{60770E60-1A6C-47B9-8598-FF076D482A1F}"/>
              </a:ext>
            </a:extLst>
          </p:cNvPr>
          <p:cNvSpPr txBox="1"/>
          <p:nvPr/>
        </p:nvSpPr>
        <p:spPr>
          <a:xfrm>
            <a:off x="11059241" y="2083456"/>
            <a:ext cx="692942" cy="184666"/>
          </a:xfrm>
          <a:prstGeom prst="rect">
            <a:avLst/>
          </a:prstGeom>
          <a:solidFill>
            <a:srgbClr val="FFFFFF"/>
          </a:solidFill>
        </p:spPr>
        <p:txBody>
          <a:bodyPr wrap="square" rtlCol="0">
            <a:spAutoFit/>
          </a:bodyPr>
          <a:lstStyle/>
          <a:p>
            <a:r>
              <a:rPr lang="fr-FR" sz="600" dirty="0" err="1">
                <a:latin typeface="Sitka Display" panose="02000505000000020004" pitchFamily="2" charset="0"/>
              </a:rPr>
              <a:t>Observed</a:t>
            </a:r>
            <a:r>
              <a:rPr lang="fr-FR" sz="600" dirty="0">
                <a:latin typeface="Sitka Display" panose="02000505000000020004" pitchFamily="2" charset="0"/>
              </a:rPr>
              <a:t> values</a:t>
            </a:r>
          </a:p>
        </p:txBody>
      </p:sp>
      <p:sp>
        <p:nvSpPr>
          <p:cNvPr id="19" name="ZoneTexte 18">
            <a:extLst>
              <a:ext uri="{FF2B5EF4-FFF2-40B4-BE49-F238E27FC236}">
                <a16:creationId xmlns:a16="http://schemas.microsoft.com/office/drawing/2014/main" id="{105EAF5D-EDD3-4103-BF1F-C47082DC7363}"/>
              </a:ext>
            </a:extLst>
          </p:cNvPr>
          <p:cNvSpPr txBox="1"/>
          <p:nvPr/>
        </p:nvSpPr>
        <p:spPr>
          <a:xfrm>
            <a:off x="11059241" y="2215924"/>
            <a:ext cx="692942" cy="184666"/>
          </a:xfrm>
          <a:prstGeom prst="rect">
            <a:avLst/>
          </a:prstGeom>
          <a:solidFill>
            <a:srgbClr val="FFFFFF"/>
          </a:solidFill>
        </p:spPr>
        <p:txBody>
          <a:bodyPr wrap="square" rtlCol="0">
            <a:spAutoFit/>
          </a:bodyPr>
          <a:lstStyle/>
          <a:p>
            <a:r>
              <a:rPr lang="fr-FR" sz="600" dirty="0" err="1">
                <a:latin typeface="Sitka Display" panose="02000505000000020004" pitchFamily="2" charset="0"/>
              </a:rPr>
              <a:t>Predicted</a:t>
            </a:r>
            <a:r>
              <a:rPr lang="fr-FR" sz="600" dirty="0">
                <a:latin typeface="Sitka Display" panose="02000505000000020004" pitchFamily="2" charset="0"/>
              </a:rPr>
              <a:t> values</a:t>
            </a:r>
          </a:p>
        </p:txBody>
      </p:sp>
      <p:sp>
        <p:nvSpPr>
          <p:cNvPr id="5" name="Rectangle 4">
            <a:extLst>
              <a:ext uri="{FF2B5EF4-FFF2-40B4-BE49-F238E27FC236}">
                <a16:creationId xmlns:a16="http://schemas.microsoft.com/office/drawing/2014/main" id="{809F655C-6D8F-4ABB-8F99-AB481D6CC211}"/>
              </a:ext>
            </a:extLst>
          </p:cNvPr>
          <p:cNvSpPr/>
          <p:nvPr/>
        </p:nvSpPr>
        <p:spPr>
          <a:xfrm>
            <a:off x="11629072" y="1235710"/>
            <a:ext cx="133352" cy="20484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600">
              <a:latin typeface="Sitka Display" panose="02000505000000020004" pitchFamily="2" charset="0"/>
            </a:endParaRPr>
          </a:p>
        </p:txBody>
      </p:sp>
      <p:sp>
        <p:nvSpPr>
          <p:cNvPr id="20" name="Rectangle 19">
            <a:extLst>
              <a:ext uri="{FF2B5EF4-FFF2-40B4-BE49-F238E27FC236}">
                <a16:creationId xmlns:a16="http://schemas.microsoft.com/office/drawing/2014/main" id="{2CE33E8B-CA99-4B1F-9F84-5320337CB3B1}"/>
              </a:ext>
            </a:extLst>
          </p:cNvPr>
          <p:cNvSpPr/>
          <p:nvPr/>
        </p:nvSpPr>
        <p:spPr>
          <a:xfrm>
            <a:off x="10896600" y="4906065"/>
            <a:ext cx="152400" cy="83820"/>
          </a:xfrm>
          <a:prstGeom prst="rect">
            <a:avLst/>
          </a:prstGeom>
          <a:solidFill>
            <a:srgbClr val="FB7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600">
              <a:latin typeface="Sitka Display" panose="02000505000000020004" pitchFamily="2" charset="0"/>
            </a:endParaRPr>
          </a:p>
        </p:txBody>
      </p:sp>
      <p:sp>
        <p:nvSpPr>
          <p:cNvPr id="21" name="Rectangle 20">
            <a:extLst>
              <a:ext uri="{FF2B5EF4-FFF2-40B4-BE49-F238E27FC236}">
                <a16:creationId xmlns:a16="http://schemas.microsoft.com/office/drawing/2014/main" id="{08A0DF75-3849-4A14-A782-D7F922540F66}"/>
              </a:ext>
            </a:extLst>
          </p:cNvPr>
          <p:cNvSpPr/>
          <p:nvPr/>
        </p:nvSpPr>
        <p:spPr>
          <a:xfrm>
            <a:off x="10896600" y="5021537"/>
            <a:ext cx="152400" cy="83820"/>
          </a:xfrm>
          <a:prstGeom prst="rect">
            <a:avLst/>
          </a:prstGeom>
          <a:solidFill>
            <a:srgbClr val="00B5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600">
              <a:latin typeface="Sitka Display" panose="02000505000000020004" pitchFamily="2" charset="0"/>
            </a:endParaRPr>
          </a:p>
        </p:txBody>
      </p:sp>
      <p:sp>
        <p:nvSpPr>
          <p:cNvPr id="22" name="ZoneTexte 21">
            <a:extLst>
              <a:ext uri="{FF2B5EF4-FFF2-40B4-BE49-F238E27FC236}">
                <a16:creationId xmlns:a16="http://schemas.microsoft.com/office/drawing/2014/main" id="{D190FAA3-C7D7-4BC6-A12F-021C613410D9}"/>
              </a:ext>
            </a:extLst>
          </p:cNvPr>
          <p:cNvSpPr txBox="1"/>
          <p:nvPr/>
        </p:nvSpPr>
        <p:spPr>
          <a:xfrm>
            <a:off x="11059241" y="4836871"/>
            <a:ext cx="692942" cy="184666"/>
          </a:xfrm>
          <a:prstGeom prst="rect">
            <a:avLst/>
          </a:prstGeom>
          <a:solidFill>
            <a:srgbClr val="FFFFFF"/>
          </a:solidFill>
        </p:spPr>
        <p:txBody>
          <a:bodyPr wrap="square" rtlCol="0">
            <a:spAutoFit/>
          </a:bodyPr>
          <a:lstStyle/>
          <a:p>
            <a:r>
              <a:rPr lang="fr-FR" sz="600" dirty="0" err="1">
                <a:latin typeface="Sitka Display" panose="02000505000000020004" pitchFamily="2" charset="0"/>
              </a:rPr>
              <a:t>Observed</a:t>
            </a:r>
            <a:r>
              <a:rPr lang="fr-FR" sz="600" dirty="0">
                <a:latin typeface="Sitka Display" panose="02000505000000020004" pitchFamily="2" charset="0"/>
              </a:rPr>
              <a:t> values</a:t>
            </a:r>
          </a:p>
        </p:txBody>
      </p:sp>
      <p:sp>
        <p:nvSpPr>
          <p:cNvPr id="23" name="ZoneTexte 22">
            <a:extLst>
              <a:ext uri="{FF2B5EF4-FFF2-40B4-BE49-F238E27FC236}">
                <a16:creationId xmlns:a16="http://schemas.microsoft.com/office/drawing/2014/main" id="{8B6F8027-7FC0-40C3-9DB7-1621FEC693B0}"/>
              </a:ext>
            </a:extLst>
          </p:cNvPr>
          <p:cNvSpPr txBox="1"/>
          <p:nvPr/>
        </p:nvSpPr>
        <p:spPr>
          <a:xfrm>
            <a:off x="11059241" y="4969339"/>
            <a:ext cx="692942" cy="184666"/>
          </a:xfrm>
          <a:prstGeom prst="rect">
            <a:avLst/>
          </a:prstGeom>
          <a:solidFill>
            <a:srgbClr val="FFFFFF"/>
          </a:solidFill>
        </p:spPr>
        <p:txBody>
          <a:bodyPr wrap="square" rtlCol="0">
            <a:spAutoFit/>
          </a:bodyPr>
          <a:lstStyle/>
          <a:p>
            <a:r>
              <a:rPr lang="fr-FR" sz="600" dirty="0" err="1">
                <a:latin typeface="Sitka Display" panose="02000505000000020004" pitchFamily="2" charset="0"/>
              </a:rPr>
              <a:t>Predicted</a:t>
            </a:r>
            <a:r>
              <a:rPr lang="fr-FR" sz="600" dirty="0">
                <a:latin typeface="Sitka Display" panose="02000505000000020004" pitchFamily="2" charset="0"/>
              </a:rPr>
              <a:t> values</a:t>
            </a:r>
          </a:p>
        </p:txBody>
      </p:sp>
      <p:sp>
        <p:nvSpPr>
          <p:cNvPr id="24" name="Rectangle 23">
            <a:extLst>
              <a:ext uri="{FF2B5EF4-FFF2-40B4-BE49-F238E27FC236}">
                <a16:creationId xmlns:a16="http://schemas.microsoft.com/office/drawing/2014/main" id="{5375231E-E594-422F-97BA-5FCE34EA97A2}"/>
              </a:ext>
            </a:extLst>
          </p:cNvPr>
          <p:cNvSpPr/>
          <p:nvPr/>
        </p:nvSpPr>
        <p:spPr>
          <a:xfrm>
            <a:off x="11629072" y="4039654"/>
            <a:ext cx="123111" cy="20484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600">
              <a:latin typeface="Sitka Display" panose="02000505000000020004" pitchFamily="2" charset="0"/>
            </a:endParaRPr>
          </a:p>
        </p:txBody>
      </p:sp>
      <p:sp>
        <p:nvSpPr>
          <p:cNvPr id="7" name="Flèche : droite 6">
            <a:extLst>
              <a:ext uri="{FF2B5EF4-FFF2-40B4-BE49-F238E27FC236}">
                <a16:creationId xmlns:a16="http://schemas.microsoft.com/office/drawing/2014/main" id="{1A884C6D-2A8C-4195-AEA1-6440B24D5449}"/>
              </a:ext>
            </a:extLst>
          </p:cNvPr>
          <p:cNvSpPr/>
          <p:nvPr/>
        </p:nvSpPr>
        <p:spPr>
          <a:xfrm rot="2194500">
            <a:off x="5678263" y="2121488"/>
            <a:ext cx="644737" cy="188869"/>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Flèche : droite 24">
            <a:extLst>
              <a:ext uri="{FF2B5EF4-FFF2-40B4-BE49-F238E27FC236}">
                <a16:creationId xmlns:a16="http://schemas.microsoft.com/office/drawing/2014/main" id="{0D586F45-A7F6-46E9-A912-94D636884C50}"/>
              </a:ext>
            </a:extLst>
          </p:cNvPr>
          <p:cNvSpPr/>
          <p:nvPr/>
        </p:nvSpPr>
        <p:spPr>
          <a:xfrm rot="18737186">
            <a:off x="5773631" y="5010922"/>
            <a:ext cx="644737" cy="188869"/>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7BE2A3BB-35D7-426A-A29C-478B1587C796}"/>
              </a:ext>
            </a:extLst>
          </p:cNvPr>
          <p:cNvSpPr txBox="1"/>
          <p:nvPr/>
        </p:nvSpPr>
        <p:spPr>
          <a:xfrm>
            <a:off x="543994" y="1837521"/>
            <a:ext cx="4856561" cy="646331"/>
          </a:xfrm>
          <a:prstGeom prst="rect">
            <a:avLst/>
          </a:prstGeom>
          <a:noFill/>
        </p:spPr>
        <p:txBody>
          <a:bodyPr wrap="square" rtlCol="0">
            <a:spAutoFit/>
          </a:bodyPr>
          <a:lstStyle/>
          <a:p>
            <a:pPr algn="ctr"/>
            <a:r>
              <a:rPr lang="fr-FR" dirty="0">
                <a:solidFill>
                  <a:schemeClr val="bg1"/>
                </a:solidFill>
                <a:latin typeface="Sitka Display" panose="02000505000000020004" pitchFamily="2" charset="0"/>
              </a:rPr>
              <a:t>Diminution du recrutement de </a:t>
            </a:r>
            <a:r>
              <a:rPr lang="fr-FR" i="1" dirty="0">
                <a:solidFill>
                  <a:schemeClr val="bg1"/>
                </a:solidFill>
                <a:latin typeface="Sitka Display" panose="02000505000000020004" pitchFamily="2" charset="0"/>
              </a:rPr>
              <a:t>L. </a:t>
            </a:r>
            <a:r>
              <a:rPr lang="fr-FR" i="1" dirty="0" err="1">
                <a:solidFill>
                  <a:schemeClr val="bg1"/>
                </a:solidFill>
                <a:latin typeface="Sitka Display" panose="02000505000000020004" pitchFamily="2" charset="0"/>
              </a:rPr>
              <a:t>forbesii</a:t>
            </a:r>
            <a:r>
              <a:rPr lang="fr-FR" i="1" dirty="0">
                <a:solidFill>
                  <a:schemeClr val="bg1"/>
                </a:solidFill>
                <a:latin typeface="Sitka Display" panose="02000505000000020004" pitchFamily="2" charset="0"/>
              </a:rPr>
              <a:t> </a:t>
            </a:r>
            <a:r>
              <a:rPr lang="fr-FR" dirty="0">
                <a:solidFill>
                  <a:schemeClr val="bg1"/>
                </a:solidFill>
                <a:latin typeface="Sitka Display" panose="02000505000000020004" pitchFamily="2" charset="0"/>
              </a:rPr>
              <a:t>au cours du temps </a:t>
            </a:r>
          </a:p>
        </p:txBody>
      </p:sp>
      <p:sp>
        <p:nvSpPr>
          <p:cNvPr id="26" name="ZoneTexte 25">
            <a:extLst>
              <a:ext uri="{FF2B5EF4-FFF2-40B4-BE49-F238E27FC236}">
                <a16:creationId xmlns:a16="http://schemas.microsoft.com/office/drawing/2014/main" id="{A047F16F-4A20-45FD-8B2F-DD8844A1D0F4}"/>
              </a:ext>
            </a:extLst>
          </p:cNvPr>
          <p:cNvSpPr txBox="1"/>
          <p:nvPr/>
        </p:nvSpPr>
        <p:spPr>
          <a:xfrm>
            <a:off x="543995" y="5109253"/>
            <a:ext cx="4856561" cy="646331"/>
          </a:xfrm>
          <a:prstGeom prst="rect">
            <a:avLst/>
          </a:prstGeom>
          <a:noFill/>
        </p:spPr>
        <p:txBody>
          <a:bodyPr wrap="square" rtlCol="0">
            <a:spAutoFit/>
          </a:bodyPr>
          <a:lstStyle/>
          <a:p>
            <a:pPr algn="ctr"/>
            <a:r>
              <a:rPr lang="fr-FR" dirty="0">
                <a:solidFill>
                  <a:schemeClr val="bg1"/>
                </a:solidFill>
                <a:latin typeface="Sitka Display" panose="02000505000000020004" pitchFamily="2" charset="0"/>
              </a:rPr>
              <a:t>Augmentation du recrutement de </a:t>
            </a:r>
            <a:r>
              <a:rPr lang="fr-FR" i="1" dirty="0">
                <a:solidFill>
                  <a:schemeClr val="bg1"/>
                </a:solidFill>
                <a:latin typeface="Sitka Display" panose="02000505000000020004" pitchFamily="2" charset="0"/>
              </a:rPr>
              <a:t>L. vulgaris </a:t>
            </a:r>
            <a:r>
              <a:rPr lang="fr-FR" dirty="0">
                <a:solidFill>
                  <a:schemeClr val="bg1"/>
                </a:solidFill>
                <a:latin typeface="Sitka Display" panose="02000505000000020004" pitchFamily="2" charset="0"/>
              </a:rPr>
              <a:t>au cours du temps </a:t>
            </a:r>
          </a:p>
        </p:txBody>
      </p:sp>
      <p:sp>
        <p:nvSpPr>
          <p:cNvPr id="9" name="ZoneTexte 8">
            <a:extLst>
              <a:ext uri="{FF2B5EF4-FFF2-40B4-BE49-F238E27FC236}">
                <a16:creationId xmlns:a16="http://schemas.microsoft.com/office/drawing/2014/main" id="{377354AF-898F-4BE0-823D-20987380A687}"/>
              </a:ext>
            </a:extLst>
          </p:cNvPr>
          <p:cNvSpPr txBox="1"/>
          <p:nvPr/>
        </p:nvSpPr>
        <p:spPr>
          <a:xfrm>
            <a:off x="952675" y="3367044"/>
            <a:ext cx="4856561" cy="646331"/>
          </a:xfrm>
          <a:prstGeom prst="rect">
            <a:avLst/>
          </a:prstGeom>
          <a:solidFill>
            <a:schemeClr val="bg1"/>
          </a:solidFill>
        </p:spPr>
        <p:txBody>
          <a:bodyPr wrap="square" rtlCol="0">
            <a:spAutoFit/>
          </a:bodyPr>
          <a:lstStyle/>
          <a:p>
            <a:pPr algn="ctr"/>
            <a:r>
              <a:rPr lang="fr-FR" dirty="0"/>
              <a:t>En relation avec les changements globaux ? Augmentation des températures, de la salinité ? </a:t>
            </a:r>
          </a:p>
        </p:txBody>
      </p:sp>
      <p:pic>
        <p:nvPicPr>
          <p:cNvPr id="32" name="Image 31">
            <a:extLst>
              <a:ext uri="{FF2B5EF4-FFF2-40B4-BE49-F238E27FC236}">
                <a16:creationId xmlns:a16="http://schemas.microsoft.com/office/drawing/2014/main" id="{4159B4ED-7C3D-41DC-ABDA-9CF99E09FD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72" y="3164969"/>
            <a:ext cx="1031888" cy="1050482"/>
          </a:xfrm>
          <a:prstGeom prst="rect">
            <a:avLst/>
          </a:prstGeom>
        </p:spPr>
      </p:pic>
      <p:sp>
        <p:nvSpPr>
          <p:cNvPr id="35" name="Espace réservé du numéro de diapositive 11">
            <a:extLst>
              <a:ext uri="{FF2B5EF4-FFF2-40B4-BE49-F238E27FC236}">
                <a16:creationId xmlns:a16="http://schemas.microsoft.com/office/drawing/2014/main" id="{52060F77-4C8A-4AAE-B955-851551CDEE05}"/>
              </a:ext>
            </a:extLst>
          </p:cNvPr>
          <p:cNvSpPr>
            <a:spLocks noGrp="1"/>
          </p:cNvSpPr>
          <p:nvPr>
            <p:ph type="sldNum" sz="quarter" idx="12"/>
          </p:nvPr>
        </p:nvSpPr>
        <p:spPr>
          <a:xfrm>
            <a:off x="9312275" y="6342442"/>
            <a:ext cx="2743200" cy="365125"/>
          </a:xfrm>
        </p:spPr>
        <p:txBody>
          <a:bodyPr/>
          <a:lstStyle/>
          <a:p>
            <a:r>
              <a:rPr lang="fr-FR" sz="2000" dirty="0">
                <a:solidFill>
                  <a:schemeClr val="bg1"/>
                </a:solidFill>
                <a:latin typeface="Sitka Display" panose="02000505000000020004" pitchFamily="2" charset="0"/>
              </a:rPr>
              <a:t>15</a:t>
            </a:r>
          </a:p>
        </p:txBody>
      </p:sp>
    </p:spTree>
    <p:extLst>
      <p:ext uri="{BB962C8B-B14F-4D97-AF65-F5344CB8AC3E}">
        <p14:creationId xmlns:p14="http://schemas.microsoft.com/office/powerpoint/2010/main" val="483344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2A35BAA-75B5-492B-80A1-07DF628D5A74}"/>
              </a:ext>
            </a:extLst>
          </p:cNvPr>
          <p:cNvSpPr/>
          <p:nvPr/>
        </p:nvSpPr>
        <p:spPr>
          <a:xfrm>
            <a:off x="0" y="0"/>
            <a:ext cx="12192000" cy="553879"/>
          </a:xfrm>
          <a:prstGeom prst="rect">
            <a:avLst/>
          </a:prstGeom>
          <a:solidFill>
            <a:srgbClr val="DBEDE1"/>
          </a:solidFill>
          <a:ln>
            <a:solidFill>
              <a:srgbClr val="DBE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latin typeface="Sitka Display" panose="02000505000000020004" pitchFamily="2" charset="0"/>
              </a:rPr>
              <a:t>Conclusion</a:t>
            </a:r>
          </a:p>
        </p:txBody>
      </p:sp>
      <p:sp>
        <p:nvSpPr>
          <p:cNvPr id="3" name="ZoneTexte 2">
            <a:extLst>
              <a:ext uri="{FF2B5EF4-FFF2-40B4-BE49-F238E27FC236}">
                <a16:creationId xmlns:a16="http://schemas.microsoft.com/office/drawing/2014/main" id="{CE2AFFA3-8075-4E89-B9B4-1FA4BF3F295E}"/>
              </a:ext>
            </a:extLst>
          </p:cNvPr>
          <p:cNvSpPr txBox="1"/>
          <p:nvPr/>
        </p:nvSpPr>
        <p:spPr>
          <a:xfrm>
            <a:off x="285750" y="876300"/>
            <a:ext cx="11582400" cy="1815882"/>
          </a:xfrm>
          <a:prstGeom prst="rect">
            <a:avLst/>
          </a:prstGeom>
          <a:noFill/>
        </p:spPr>
        <p:txBody>
          <a:bodyPr wrap="square" rtlCol="0">
            <a:spAutoFit/>
          </a:bodyPr>
          <a:lstStyle/>
          <a:p>
            <a:pPr marL="457200" indent="-457200">
              <a:buFont typeface="Arial" panose="020B0604020202020204" pitchFamily="34" charset="0"/>
              <a:buChar char="•"/>
            </a:pPr>
            <a:r>
              <a:rPr lang="fr-FR" sz="2800" dirty="0">
                <a:solidFill>
                  <a:schemeClr val="bg1"/>
                </a:solidFill>
                <a:latin typeface="Sitka Display" panose="02000505000000020004" pitchFamily="2" charset="0"/>
              </a:rPr>
              <a:t>Identification des drivers environnementaux influençant le recrutement</a:t>
            </a:r>
          </a:p>
          <a:p>
            <a:endParaRPr lang="fr-FR" sz="2800" dirty="0">
              <a:solidFill>
                <a:schemeClr val="bg1"/>
              </a:solidFill>
              <a:latin typeface="Sitka Display" panose="02000505000000020004" pitchFamily="2" charset="0"/>
            </a:endParaRPr>
          </a:p>
          <a:p>
            <a:pPr marL="457200" indent="-457200">
              <a:buFont typeface="Arial" panose="020B0604020202020204" pitchFamily="34" charset="0"/>
              <a:buChar char="•"/>
            </a:pPr>
            <a:r>
              <a:rPr lang="fr-FR" sz="2800" dirty="0">
                <a:solidFill>
                  <a:schemeClr val="bg1"/>
                </a:solidFill>
                <a:latin typeface="Sitka Display" panose="02000505000000020004" pitchFamily="2" charset="0"/>
              </a:rPr>
              <a:t> Prédictions de l’abondance/répartition de la cohorte de l’année en cours à partir de l’environnement </a:t>
            </a:r>
          </a:p>
        </p:txBody>
      </p:sp>
      <p:sp>
        <p:nvSpPr>
          <p:cNvPr id="6" name="ZoneTexte 5">
            <a:extLst>
              <a:ext uri="{FF2B5EF4-FFF2-40B4-BE49-F238E27FC236}">
                <a16:creationId xmlns:a16="http://schemas.microsoft.com/office/drawing/2014/main" id="{5F7F4860-DF5B-4531-B05D-DE2D12E1B97A}"/>
              </a:ext>
            </a:extLst>
          </p:cNvPr>
          <p:cNvSpPr txBox="1"/>
          <p:nvPr/>
        </p:nvSpPr>
        <p:spPr>
          <a:xfrm>
            <a:off x="4493797" y="3368784"/>
            <a:ext cx="7072169" cy="1815882"/>
          </a:xfrm>
          <a:prstGeom prst="rect">
            <a:avLst/>
          </a:prstGeom>
          <a:noFill/>
        </p:spPr>
        <p:txBody>
          <a:bodyPr wrap="square" rtlCol="0">
            <a:spAutoFit/>
          </a:bodyPr>
          <a:lstStyle/>
          <a:p>
            <a:pPr algn="ctr"/>
            <a:r>
              <a:rPr lang="fr-FR" sz="2800" dirty="0">
                <a:solidFill>
                  <a:schemeClr val="bg1"/>
                </a:solidFill>
                <a:latin typeface="Sitka Display" panose="02000505000000020004" pitchFamily="2" charset="0"/>
              </a:rPr>
              <a:t>Gestion concertée avec les pêcheurs pour une exploitation durable ? </a:t>
            </a:r>
          </a:p>
          <a:p>
            <a:pPr algn="ctr"/>
            <a:r>
              <a:rPr lang="fr-FR" sz="2800" dirty="0">
                <a:solidFill>
                  <a:schemeClr val="bg1"/>
                </a:solidFill>
                <a:latin typeface="Sitka Display" panose="02000505000000020004" pitchFamily="2" charset="0"/>
              </a:rPr>
              <a:t> Vers une gestion « saisonnalisée » et « spatialisée » ?  </a:t>
            </a:r>
          </a:p>
        </p:txBody>
      </p:sp>
      <p:pic>
        <p:nvPicPr>
          <p:cNvPr id="7" name="Image 6">
            <a:extLst>
              <a:ext uri="{FF2B5EF4-FFF2-40B4-BE49-F238E27FC236}">
                <a16:creationId xmlns:a16="http://schemas.microsoft.com/office/drawing/2014/main" id="{9C14B977-B492-4B95-836B-5C7AEA9DA1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9121" y="776518"/>
            <a:ext cx="767129" cy="780952"/>
          </a:xfrm>
          <a:prstGeom prst="rect">
            <a:avLst/>
          </a:prstGeom>
        </p:spPr>
      </p:pic>
      <p:sp>
        <p:nvSpPr>
          <p:cNvPr id="8" name="Espace réservé du numéro de diapositive 11">
            <a:extLst>
              <a:ext uri="{FF2B5EF4-FFF2-40B4-BE49-F238E27FC236}">
                <a16:creationId xmlns:a16="http://schemas.microsoft.com/office/drawing/2014/main" id="{768EBA86-9F41-45AC-B1C4-C5C6635AA629}"/>
              </a:ext>
            </a:extLst>
          </p:cNvPr>
          <p:cNvSpPr>
            <a:spLocks noGrp="1"/>
          </p:cNvSpPr>
          <p:nvPr>
            <p:ph type="sldNum" sz="quarter" idx="12"/>
          </p:nvPr>
        </p:nvSpPr>
        <p:spPr>
          <a:xfrm>
            <a:off x="9312275" y="6342442"/>
            <a:ext cx="2743200" cy="365125"/>
          </a:xfrm>
        </p:spPr>
        <p:txBody>
          <a:bodyPr/>
          <a:lstStyle/>
          <a:p>
            <a:r>
              <a:rPr lang="fr-FR" sz="2000" dirty="0">
                <a:solidFill>
                  <a:schemeClr val="bg1"/>
                </a:solidFill>
                <a:latin typeface="Sitka Display" panose="02000505000000020004" pitchFamily="2" charset="0"/>
              </a:rPr>
              <a:t>16</a:t>
            </a:r>
          </a:p>
        </p:txBody>
      </p:sp>
      <p:pic>
        <p:nvPicPr>
          <p:cNvPr id="13" name="Image 12">
            <a:extLst>
              <a:ext uri="{FF2B5EF4-FFF2-40B4-BE49-F238E27FC236}">
                <a16:creationId xmlns:a16="http://schemas.microsoft.com/office/drawing/2014/main" id="{6A16A1D5-5FD1-4AB7-A2C5-92242BAF86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850" y="2692182"/>
            <a:ext cx="3838270" cy="3838270"/>
          </a:xfrm>
          <a:prstGeom prst="rect">
            <a:avLst/>
          </a:prstGeom>
        </p:spPr>
      </p:pic>
      <p:sp>
        <p:nvSpPr>
          <p:cNvPr id="14" name="Rectangle 13">
            <a:extLst>
              <a:ext uri="{FF2B5EF4-FFF2-40B4-BE49-F238E27FC236}">
                <a16:creationId xmlns:a16="http://schemas.microsoft.com/office/drawing/2014/main" id="{6F312009-FC14-4FCF-ADBA-169E323080C0}"/>
              </a:ext>
            </a:extLst>
          </p:cNvPr>
          <p:cNvSpPr/>
          <p:nvPr/>
        </p:nvSpPr>
        <p:spPr>
          <a:xfrm>
            <a:off x="2242985" y="4276725"/>
            <a:ext cx="2043265" cy="2133600"/>
          </a:xfrm>
          <a:prstGeom prst="rect">
            <a:avLst/>
          </a:prstGeom>
          <a:solidFill>
            <a:srgbClr val="183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69202B52-907A-48D0-86B0-E570C5C7DE91}"/>
              </a:ext>
            </a:extLst>
          </p:cNvPr>
          <p:cNvPicPr>
            <a:picLocks noChangeAspect="1"/>
          </p:cNvPicPr>
          <p:nvPr/>
        </p:nvPicPr>
        <p:blipFill>
          <a:blip r:embed="rId5"/>
          <a:stretch>
            <a:fillRect/>
          </a:stretch>
        </p:blipFill>
        <p:spPr>
          <a:xfrm rot="2439038">
            <a:off x="2884515" y="3912376"/>
            <a:ext cx="788531" cy="1793587"/>
          </a:xfrm>
          <a:prstGeom prst="rect">
            <a:avLst/>
          </a:prstGeom>
        </p:spPr>
      </p:pic>
      <p:pic>
        <p:nvPicPr>
          <p:cNvPr id="16" name="Image 15">
            <a:extLst>
              <a:ext uri="{FF2B5EF4-FFF2-40B4-BE49-F238E27FC236}">
                <a16:creationId xmlns:a16="http://schemas.microsoft.com/office/drawing/2014/main" id="{B05DEF0F-7A42-404B-B1B9-BFA26B1599D1}"/>
              </a:ext>
            </a:extLst>
          </p:cNvPr>
          <p:cNvPicPr>
            <a:picLocks noChangeAspect="1"/>
          </p:cNvPicPr>
          <p:nvPr/>
        </p:nvPicPr>
        <p:blipFill rotWithShape="1">
          <a:blip r:embed="rId6">
            <a:extLst>
              <a:ext uri="{28A0092B-C50C-407E-A947-70E740481C1C}">
                <a14:useLocalDpi xmlns:a14="http://schemas.microsoft.com/office/drawing/2010/main" val="0"/>
              </a:ext>
            </a:extLst>
          </a:blip>
          <a:srcRect l="20612" r="44874"/>
          <a:stretch/>
        </p:blipFill>
        <p:spPr>
          <a:xfrm rot="20840710">
            <a:off x="3696543" y="4049597"/>
            <a:ext cx="695705" cy="1823757"/>
          </a:xfrm>
          <a:prstGeom prst="rect">
            <a:avLst/>
          </a:prstGeom>
        </p:spPr>
      </p:pic>
    </p:spTree>
    <p:extLst>
      <p:ext uri="{BB962C8B-B14F-4D97-AF65-F5344CB8AC3E}">
        <p14:creationId xmlns:p14="http://schemas.microsoft.com/office/powerpoint/2010/main" val="4288783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11">
            <a:extLst>
              <a:ext uri="{FF2B5EF4-FFF2-40B4-BE49-F238E27FC236}">
                <a16:creationId xmlns:a16="http://schemas.microsoft.com/office/drawing/2014/main" id="{768EBA86-9F41-45AC-B1C4-C5C6635AA629}"/>
              </a:ext>
            </a:extLst>
          </p:cNvPr>
          <p:cNvSpPr>
            <a:spLocks noGrp="1"/>
          </p:cNvSpPr>
          <p:nvPr>
            <p:ph type="sldNum" sz="quarter" idx="12"/>
          </p:nvPr>
        </p:nvSpPr>
        <p:spPr>
          <a:xfrm>
            <a:off x="9312275" y="6342442"/>
            <a:ext cx="2743200" cy="365125"/>
          </a:xfrm>
        </p:spPr>
        <p:txBody>
          <a:bodyPr/>
          <a:lstStyle/>
          <a:p>
            <a:r>
              <a:rPr lang="fr-FR" sz="2000" dirty="0">
                <a:solidFill>
                  <a:schemeClr val="bg1"/>
                </a:solidFill>
                <a:latin typeface="Sitka Display" panose="02000505000000020004" pitchFamily="2" charset="0"/>
              </a:rPr>
              <a:t>17</a:t>
            </a:r>
          </a:p>
        </p:txBody>
      </p:sp>
      <p:sp>
        <p:nvSpPr>
          <p:cNvPr id="2" name="ZoneTexte 1">
            <a:extLst>
              <a:ext uri="{FF2B5EF4-FFF2-40B4-BE49-F238E27FC236}">
                <a16:creationId xmlns:a16="http://schemas.microsoft.com/office/drawing/2014/main" id="{5D392291-97A0-48BC-8680-704388B27063}"/>
              </a:ext>
            </a:extLst>
          </p:cNvPr>
          <p:cNvSpPr txBox="1"/>
          <p:nvPr/>
        </p:nvSpPr>
        <p:spPr>
          <a:xfrm>
            <a:off x="89773" y="1861030"/>
            <a:ext cx="12192000" cy="769441"/>
          </a:xfrm>
          <a:prstGeom prst="rect">
            <a:avLst/>
          </a:prstGeom>
          <a:noFill/>
        </p:spPr>
        <p:txBody>
          <a:bodyPr wrap="square" rtlCol="0">
            <a:spAutoFit/>
          </a:bodyPr>
          <a:lstStyle/>
          <a:p>
            <a:pPr algn="ctr"/>
            <a:r>
              <a:rPr lang="fr-FR" sz="4400" dirty="0">
                <a:solidFill>
                  <a:schemeClr val="bg1"/>
                </a:solidFill>
                <a:latin typeface="Sitka Display" panose="02000505000000020004" pitchFamily="2" charset="0"/>
              </a:rPr>
              <a:t>Merci pour votre attention ! </a:t>
            </a:r>
          </a:p>
        </p:txBody>
      </p:sp>
      <p:sp>
        <p:nvSpPr>
          <p:cNvPr id="12" name="Rectangle 11">
            <a:extLst>
              <a:ext uri="{FF2B5EF4-FFF2-40B4-BE49-F238E27FC236}">
                <a16:creationId xmlns:a16="http://schemas.microsoft.com/office/drawing/2014/main" id="{35C6CF69-2C35-4E1A-A126-1F889ABB5489}"/>
              </a:ext>
            </a:extLst>
          </p:cNvPr>
          <p:cNvSpPr/>
          <p:nvPr/>
        </p:nvSpPr>
        <p:spPr>
          <a:xfrm>
            <a:off x="76449" y="71181"/>
            <a:ext cx="4114551" cy="73679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7" name="Picture 4" descr="Afficher l’image source">
            <a:extLst>
              <a:ext uri="{FF2B5EF4-FFF2-40B4-BE49-F238E27FC236}">
                <a16:creationId xmlns:a16="http://schemas.microsoft.com/office/drawing/2014/main" id="{92B8AE6A-B69E-4B4D-8A79-479F9E8C57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4494" y="125704"/>
            <a:ext cx="1180233" cy="633203"/>
          </a:xfrm>
          <a:prstGeom prst="rect">
            <a:avLst/>
          </a:prstGeom>
          <a:solidFill>
            <a:schemeClr val="bg1"/>
          </a:solidFill>
        </p:spPr>
      </p:pic>
      <p:pic>
        <p:nvPicPr>
          <p:cNvPr id="18" name="Picture 2" descr="ED 497 NBISE">
            <a:extLst>
              <a:ext uri="{FF2B5EF4-FFF2-40B4-BE49-F238E27FC236}">
                <a16:creationId xmlns:a16="http://schemas.microsoft.com/office/drawing/2014/main" id="{6F4CD865-2C73-4E0F-9983-D457F313BA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2615" y="124370"/>
            <a:ext cx="773036" cy="633203"/>
          </a:xfrm>
          <a:prstGeom prst="rect">
            <a:avLst/>
          </a:prstGeom>
          <a:solidFill>
            <a:schemeClr val="bg1"/>
          </a:solidFill>
        </p:spPr>
      </p:pic>
      <p:pic>
        <p:nvPicPr>
          <p:cNvPr id="19" name="Image 18">
            <a:extLst>
              <a:ext uri="{FF2B5EF4-FFF2-40B4-BE49-F238E27FC236}">
                <a16:creationId xmlns:a16="http://schemas.microsoft.com/office/drawing/2014/main" id="{090CC576-7FF1-40FA-9FCD-4F2C32E4E490}"/>
              </a:ext>
            </a:extLst>
          </p:cNvPr>
          <p:cNvPicPr>
            <a:picLocks noChangeAspect="1"/>
          </p:cNvPicPr>
          <p:nvPr/>
        </p:nvPicPr>
        <p:blipFill>
          <a:blip r:embed="rId5"/>
          <a:stretch>
            <a:fillRect/>
          </a:stretch>
        </p:blipFill>
        <p:spPr>
          <a:xfrm>
            <a:off x="187613" y="136524"/>
            <a:ext cx="1548993" cy="633203"/>
          </a:xfrm>
          <a:prstGeom prst="rect">
            <a:avLst/>
          </a:prstGeom>
        </p:spPr>
      </p:pic>
      <p:pic>
        <p:nvPicPr>
          <p:cNvPr id="20" name="Picture 2" descr="Coast Caen 2023">
            <a:extLst>
              <a:ext uri="{FF2B5EF4-FFF2-40B4-BE49-F238E27FC236}">
                <a16:creationId xmlns:a16="http://schemas.microsoft.com/office/drawing/2014/main" id="{FC41C05B-7648-4267-9034-D507C5D269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28960" y="71181"/>
            <a:ext cx="1386591" cy="138659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F979D4B5-30FE-4E7A-B906-225E04DBFE9F}"/>
              </a:ext>
            </a:extLst>
          </p:cNvPr>
          <p:cNvSpPr/>
          <p:nvPr/>
        </p:nvSpPr>
        <p:spPr>
          <a:xfrm>
            <a:off x="64750" y="6088859"/>
            <a:ext cx="2828399" cy="6979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22" name="Image 21">
            <a:extLst>
              <a:ext uri="{FF2B5EF4-FFF2-40B4-BE49-F238E27FC236}">
                <a16:creationId xmlns:a16="http://schemas.microsoft.com/office/drawing/2014/main" id="{912D9460-9C86-422C-8704-21A623CCFA79}"/>
              </a:ext>
            </a:extLst>
          </p:cNvPr>
          <p:cNvPicPr>
            <a:picLocks noChangeAspect="1"/>
          </p:cNvPicPr>
          <p:nvPr/>
        </p:nvPicPr>
        <p:blipFill>
          <a:blip r:embed="rId7"/>
          <a:stretch>
            <a:fillRect/>
          </a:stretch>
        </p:blipFill>
        <p:spPr>
          <a:xfrm>
            <a:off x="1786688" y="6152505"/>
            <a:ext cx="1106461" cy="633205"/>
          </a:xfrm>
          <a:prstGeom prst="rect">
            <a:avLst/>
          </a:prstGeom>
        </p:spPr>
      </p:pic>
      <p:pic>
        <p:nvPicPr>
          <p:cNvPr id="23" name="Image 22">
            <a:extLst>
              <a:ext uri="{FF2B5EF4-FFF2-40B4-BE49-F238E27FC236}">
                <a16:creationId xmlns:a16="http://schemas.microsoft.com/office/drawing/2014/main" id="{A87EC206-90E5-494A-8726-A6BD276C6452}"/>
              </a:ext>
            </a:extLst>
          </p:cNvPr>
          <p:cNvPicPr>
            <a:picLocks noChangeAspect="1"/>
          </p:cNvPicPr>
          <p:nvPr/>
        </p:nvPicPr>
        <p:blipFill>
          <a:blip r:embed="rId8"/>
          <a:stretch>
            <a:fillRect/>
          </a:stretch>
        </p:blipFill>
        <p:spPr>
          <a:xfrm>
            <a:off x="106262" y="6152505"/>
            <a:ext cx="1791712" cy="633205"/>
          </a:xfrm>
          <a:prstGeom prst="rect">
            <a:avLst/>
          </a:prstGeom>
        </p:spPr>
      </p:pic>
      <p:sp>
        <p:nvSpPr>
          <p:cNvPr id="24" name="ZoneTexte 23">
            <a:extLst>
              <a:ext uri="{FF2B5EF4-FFF2-40B4-BE49-F238E27FC236}">
                <a16:creationId xmlns:a16="http://schemas.microsoft.com/office/drawing/2014/main" id="{E547B90F-D5B6-47FE-B4AF-3AFFDD2A3916}"/>
              </a:ext>
            </a:extLst>
          </p:cNvPr>
          <p:cNvSpPr txBox="1"/>
          <p:nvPr/>
        </p:nvSpPr>
        <p:spPr>
          <a:xfrm>
            <a:off x="-68079" y="5749258"/>
            <a:ext cx="3089559" cy="307777"/>
          </a:xfrm>
          <a:prstGeom prst="rect">
            <a:avLst/>
          </a:prstGeom>
          <a:noFill/>
        </p:spPr>
        <p:txBody>
          <a:bodyPr wrap="square" rtlCol="0">
            <a:spAutoFit/>
          </a:bodyPr>
          <a:lstStyle/>
          <a:p>
            <a:pPr algn="ctr"/>
            <a:r>
              <a:rPr lang="fr-FR" sz="1400" b="1" dirty="0">
                <a:solidFill>
                  <a:schemeClr val="bg1"/>
                </a:solidFill>
                <a:latin typeface="Segoe UI Emoji" panose="020B0502040204020203" pitchFamily="34" charset="0"/>
                <a:ea typeface="Segoe UI Emoji" panose="020B0502040204020203" pitchFamily="34" charset="0"/>
              </a:rPr>
              <a:t>SPADYN project</a:t>
            </a:r>
          </a:p>
        </p:txBody>
      </p:sp>
      <p:sp>
        <p:nvSpPr>
          <p:cNvPr id="25" name="Rectangle 24">
            <a:extLst>
              <a:ext uri="{FF2B5EF4-FFF2-40B4-BE49-F238E27FC236}">
                <a16:creationId xmlns:a16="http://schemas.microsoft.com/office/drawing/2014/main" id="{8A2F686A-6E8E-4B28-9394-779B2AB21CF3}"/>
              </a:ext>
            </a:extLst>
          </p:cNvPr>
          <p:cNvSpPr/>
          <p:nvPr/>
        </p:nvSpPr>
        <p:spPr>
          <a:xfrm>
            <a:off x="9574973" y="6052502"/>
            <a:ext cx="2565767" cy="73679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26" name="Picture 2" descr="Afficher l’image source">
            <a:extLst>
              <a:ext uri="{FF2B5EF4-FFF2-40B4-BE49-F238E27FC236}">
                <a16:creationId xmlns:a16="http://schemas.microsoft.com/office/drawing/2014/main" id="{B6050E19-45F3-44B8-999E-6F6D9CCDF41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68692" y="6099091"/>
            <a:ext cx="1732038" cy="622384"/>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 26">
            <a:extLst>
              <a:ext uri="{FF2B5EF4-FFF2-40B4-BE49-F238E27FC236}">
                <a16:creationId xmlns:a16="http://schemas.microsoft.com/office/drawing/2014/main" id="{887A4DD0-0B7C-422C-A976-F50CE307DACA}"/>
              </a:ext>
            </a:extLst>
          </p:cNvPr>
          <p:cNvPicPr>
            <a:picLocks noChangeAspect="1"/>
          </p:cNvPicPr>
          <p:nvPr/>
        </p:nvPicPr>
        <p:blipFill>
          <a:blip r:embed="rId10"/>
          <a:stretch>
            <a:fillRect/>
          </a:stretch>
        </p:blipFill>
        <p:spPr>
          <a:xfrm>
            <a:off x="9648118" y="6099091"/>
            <a:ext cx="647430" cy="622384"/>
          </a:xfrm>
          <a:prstGeom prst="rect">
            <a:avLst/>
          </a:prstGeom>
        </p:spPr>
      </p:pic>
      <p:pic>
        <p:nvPicPr>
          <p:cNvPr id="28" name="Image 27">
            <a:extLst>
              <a:ext uri="{FF2B5EF4-FFF2-40B4-BE49-F238E27FC236}">
                <a16:creationId xmlns:a16="http://schemas.microsoft.com/office/drawing/2014/main" id="{FAE670B6-C196-4555-BA21-5030B19B551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a:off x="1506488" y="879021"/>
            <a:ext cx="2773322" cy="6771044"/>
          </a:xfrm>
          <a:prstGeom prst="rect">
            <a:avLst/>
          </a:prstGeom>
        </p:spPr>
      </p:pic>
      <p:pic>
        <p:nvPicPr>
          <p:cNvPr id="29" name="Image 28">
            <a:extLst>
              <a:ext uri="{FF2B5EF4-FFF2-40B4-BE49-F238E27FC236}">
                <a16:creationId xmlns:a16="http://schemas.microsoft.com/office/drawing/2014/main" id="{FE9EE76F-77B1-472C-990F-9FE69E81006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00000">
            <a:off x="8021284" y="588067"/>
            <a:ext cx="2445824" cy="6877854"/>
          </a:xfrm>
          <a:prstGeom prst="rect">
            <a:avLst/>
          </a:prstGeom>
        </p:spPr>
      </p:pic>
      <p:sp>
        <p:nvSpPr>
          <p:cNvPr id="30" name="ZoneTexte 29">
            <a:extLst>
              <a:ext uri="{FF2B5EF4-FFF2-40B4-BE49-F238E27FC236}">
                <a16:creationId xmlns:a16="http://schemas.microsoft.com/office/drawing/2014/main" id="{D78C3EF5-D696-4F34-AE2F-B243974F0923}"/>
              </a:ext>
            </a:extLst>
          </p:cNvPr>
          <p:cNvSpPr txBox="1"/>
          <p:nvPr/>
        </p:nvSpPr>
        <p:spPr>
          <a:xfrm>
            <a:off x="-68079" y="4545152"/>
            <a:ext cx="1584303" cy="369332"/>
          </a:xfrm>
          <a:prstGeom prst="rect">
            <a:avLst/>
          </a:prstGeom>
          <a:noFill/>
        </p:spPr>
        <p:txBody>
          <a:bodyPr wrap="square" rtlCol="0">
            <a:spAutoFit/>
          </a:bodyPr>
          <a:lstStyle/>
          <a:p>
            <a:r>
              <a:rPr lang="fr-FR" i="1" dirty="0">
                <a:solidFill>
                  <a:schemeClr val="bg1"/>
                </a:solidFill>
                <a:latin typeface="Sitka Display" panose="02000505000000020004" pitchFamily="2" charset="0"/>
              </a:rPr>
              <a:t>Loligo forbesii</a:t>
            </a:r>
          </a:p>
        </p:txBody>
      </p:sp>
      <p:sp>
        <p:nvSpPr>
          <p:cNvPr id="31" name="ZoneTexte 30">
            <a:extLst>
              <a:ext uri="{FF2B5EF4-FFF2-40B4-BE49-F238E27FC236}">
                <a16:creationId xmlns:a16="http://schemas.microsoft.com/office/drawing/2014/main" id="{56CD3368-E7FC-4DAC-BF17-7A737C51CE47}"/>
              </a:ext>
            </a:extLst>
          </p:cNvPr>
          <p:cNvSpPr txBox="1"/>
          <p:nvPr/>
        </p:nvSpPr>
        <p:spPr>
          <a:xfrm>
            <a:off x="10697470" y="4914484"/>
            <a:ext cx="1584303" cy="369332"/>
          </a:xfrm>
          <a:prstGeom prst="rect">
            <a:avLst/>
          </a:prstGeom>
          <a:noFill/>
        </p:spPr>
        <p:txBody>
          <a:bodyPr wrap="square" rtlCol="0">
            <a:spAutoFit/>
          </a:bodyPr>
          <a:lstStyle/>
          <a:p>
            <a:r>
              <a:rPr lang="fr-FR" i="1" dirty="0">
                <a:solidFill>
                  <a:schemeClr val="bg1"/>
                </a:solidFill>
                <a:latin typeface="Sitka Display" panose="02000505000000020004" pitchFamily="2" charset="0"/>
              </a:rPr>
              <a:t>Loligo vulgaris</a:t>
            </a:r>
          </a:p>
        </p:txBody>
      </p:sp>
      <p:sp>
        <p:nvSpPr>
          <p:cNvPr id="32" name="ZoneTexte 31">
            <a:extLst>
              <a:ext uri="{FF2B5EF4-FFF2-40B4-BE49-F238E27FC236}">
                <a16:creationId xmlns:a16="http://schemas.microsoft.com/office/drawing/2014/main" id="{38421463-3BA8-4E3A-8D9B-843F1F57174C}"/>
              </a:ext>
            </a:extLst>
          </p:cNvPr>
          <p:cNvSpPr txBox="1"/>
          <p:nvPr/>
        </p:nvSpPr>
        <p:spPr>
          <a:xfrm>
            <a:off x="2853159" y="6210228"/>
            <a:ext cx="6665228" cy="400110"/>
          </a:xfrm>
          <a:prstGeom prst="rect">
            <a:avLst/>
          </a:prstGeom>
          <a:noFill/>
        </p:spPr>
        <p:txBody>
          <a:bodyPr wrap="square" rtlCol="0">
            <a:spAutoFit/>
          </a:bodyPr>
          <a:lstStyle/>
          <a:p>
            <a:pPr algn="ctr"/>
            <a:r>
              <a:rPr lang="fr-FR" sz="2000" b="1" dirty="0">
                <a:solidFill>
                  <a:schemeClr val="bg1"/>
                </a:solidFill>
              </a:rPr>
              <a:t>anna.marcout@unicaen.fr</a:t>
            </a:r>
          </a:p>
        </p:txBody>
      </p:sp>
    </p:spTree>
    <p:extLst>
      <p:ext uri="{BB962C8B-B14F-4D97-AF65-F5344CB8AC3E}">
        <p14:creationId xmlns:p14="http://schemas.microsoft.com/office/powerpoint/2010/main" val="775510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862F59-2EA5-4444-92D1-C7C0EECC3E44}"/>
              </a:ext>
            </a:extLst>
          </p:cNvPr>
          <p:cNvPicPr>
            <a:picLocks noChangeAspect="1"/>
          </p:cNvPicPr>
          <p:nvPr/>
        </p:nvPicPr>
        <p:blipFill rotWithShape="1">
          <a:blip r:embed="rId3"/>
          <a:srcRect l="1748" r="2466" b="1204"/>
          <a:stretch/>
        </p:blipFill>
        <p:spPr>
          <a:xfrm>
            <a:off x="165212" y="856501"/>
            <a:ext cx="5997463" cy="5144998"/>
          </a:xfrm>
          <a:prstGeom prst="rect">
            <a:avLst/>
          </a:prstGeom>
        </p:spPr>
      </p:pic>
      <p:sp>
        <p:nvSpPr>
          <p:cNvPr id="12" name="Espace réservé du numéro de diapositive 11">
            <a:extLst>
              <a:ext uri="{FF2B5EF4-FFF2-40B4-BE49-F238E27FC236}">
                <a16:creationId xmlns:a16="http://schemas.microsoft.com/office/drawing/2014/main" id="{5F69992F-826A-4700-A976-B8AD30218C7E}"/>
              </a:ext>
            </a:extLst>
          </p:cNvPr>
          <p:cNvSpPr>
            <a:spLocks noGrp="1"/>
          </p:cNvSpPr>
          <p:nvPr>
            <p:ph type="sldNum" sz="quarter" idx="12"/>
          </p:nvPr>
        </p:nvSpPr>
        <p:spPr>
          <a:xfrm>
            <a:off x="9312275" y="6342442"/>
            <a:ext cx="2743200" cy="365125"/>
          </a:xfrm>
        </p:spPr>
        <p:txBody>
          <a:bodyPr/>
          <a:lstStyle/>
          <a:p>
            <a:r>
              <a:rPr lang="fr-FR" sz="2000" dirty="0">
                <a:solidFill>
                  <a:schemeClr val="bg1"/>
                </a:solidFill>
                <a:latin typeface="Sitka Display" panose="02000505000000020004" pitchFamily="2" charset="0"/>
              </a:rPr>
              <a:t>1</a:t>
            </a:r>
          </a:p>
        </p:txBody>
      </p:sp>
      <p:pic>
        <p:nvPicPr>
          <p:cNvPr id="13" name="Image 12">
            <a:extLst>
              <a:ext uri="{FF2B5EF4-FFF2-40B4-BE49-F238E27FC236}">
                <a16:creationId xmlns:a16="http://schemas.microsoft.com/office/drawing/2014/main" id="{E97FA30A-DC2C-4590-8AFF-D438EC70D623}"/>
              </a:ext>
            </a:extLst>
          </p:cNvPr>
          <p:cNvPicPr>
            <a:picLocks noChangeAspect="1"/>
          </p:cNvPicPr>
          <p:nvPr/>
        </p:nvPicPr>
        <p:blipFill rotWithShape="1">
          <a:blip r:embed="rId4"/>
          <a:srcRect l="-1" r="29986"/>
          <a:stretch/>
        </p:blipFill>
        <p:spPr>
          <a:xfrm>
            <a:off x="6613594" y="1282052"/>
            <a:ext cx="1836594" cy="1899158"/>
          </a:xfrm>
          <a:prstGeom prst="rect">
            <a:avLst/>
          </a:prstGeom>
        </p:spPr>
      </p:pic>
      <p:sp>
        <p:nvSpPr>
          <p:cNvPr id="14" name="Rectangle 13">
            <a:extLst>
              <a:ext uri="{FF2B5EF4-FFF2-40B4-BE49-F238E27FC236}">
                <a16:creationId xmlns:a16="http://schemas.microsoft.com/office/drawing/2014/main" id="{EED39CD4-E0F4-49A2-9706-8CB1B3B08AF0}"/>
              </a:ext>
            </a:extLst>
          </p:cNvPr>
          <p:cNvSpPr/>
          <p:nvPr/>
        </p:nvSpPr>
        <p:spPr>
          <a:xfrm>
            <a:off x="3022311" y="4265495"/>
            <a:ext cx="544946" cy="24014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6" name="Connecteur droit 15">
            <a:extLst>
              <a:ext uri="{FF2B5EF4-FFF2-40B4-BE49-F238E27FC236}">
                <a16:creationId xmlns:a16="http://schemas.microsoft.com/office/drawing/2014/main" id="{AC5AFAC8-AA51-40D9-ACFB-4AB34A8ADF28}"/>
              </a:ext>
            </a:extLst>
          </p:cNvPr>
          <p:cNvCxnSpPr>
            <a:cxnSpLocks/>
            <a:stCxn id="14" idx="3"/>
          </p:cNvCxnSpPr>
          <p:nvPr/>
        </p:nvCxnSpPr>
        <p:spPr>
          <a:xfrm flipV="1">
            <a:off x="3567257" y="2891587"/>
            <a:ext cx="3875578" cy="1493982"/>
          </a:xfrm>
          <a:prstGeom prst="line">
            <a:avLst/>
          </a:prstGeom>
          <a:ln w="38100">
            <a:solidFill>
              <a:srgbClr val="405F91"/>
            </a:solidFill>
          </a:ln>
        </p:spPr>
        <p:style>
          <a:lnRef idx="1">
            <a:schemeClr val="accent1"/>
          </a:lnRef>
          <a:fillRef idx="0">
            <a:schemeClr val="accent1"/>
          </a:fillRef>
          <a:effectRef idx="0">
            <a:schemeClr val="accent1"/>
          </a:effectRef>
          <a:fontRef idx="minor">
            <a:schemeClr val="tx1"/>
          </a:fontRef>
        </p:style>
      </p:cxnSp>
      <p:sp>
        <p:nvSpPr>
          <p:cNvPr id="30" name="ZoneTexte 29">
            <a:extLst>
              <a:ext uri="{FF2B5EF4-FFF2-40B4-BE49-F238E27FC236}">
                <a16:creationId xmlns:a16="http://schemas.microsoft.com/office/drawing/2014/main" id="{08C9834E-2EC4-42D6-A7E8-1F01FA131EF9}"/>
              </a:ext>
            </a:extLst>
          </p:cNvPr>
          <p:cNvSpPr txBox="1"/>
          <p:nvPr/>
        </p:nvSpPr>
        <p:spPr>
          <a:xfrm>
            <a:off x="7317112" y="2717970"/>
            <a:ext cx="514343" cy="307777"/>
          </a:xfrm>
          <a:prstGeom prst="rect">
            <a:avLst/>
          </a:prstGeom>
          <a:solidFill>
            <a:srgbClr val="405F91"/>
          </a:solidFill>
        </p:spPr>
        <p:txBody>
          <a:bodyPr wrap="square" rtlCol="0">
            <a:spAutoFit/>
          </a:bodyPr>
          <a:lstStyle/>
          <a:p>
            <a:pPr algn="ctr"/>
            <a:r>
              <a:rPr lang="fr-FR" sz="1400" b="1" dirty="0">
                <a:solidFill>
                  <a:schemeClr val="bg1"/>
                </a:solidFill>
              </a:rPr>
              <a:t>37%</a:t>
            </a:r>
          </a:p>
        </p:txBody>
      </p:sp>
      <p:sp>
        <p:nvSpPr>
          <p:cNvPr id="34" name="ZoneTexte 33">
            <a:extLst>
              <a:ext uri="{FF2B5EF4-FFF2-40B4-BE49-F238E27FC236}">
                <a16:creationId xmlns:a16="http://schemas.microsoft.com/office/drawing/2014/main" id="{E4EFC41F-B36E-4E61-A902-A1C61CBC3E54}"/>
              </a:ext>
            </a:extLst>
          </p:cNvPr>
          <p:cNvSpPr txBox="1"/>
          <p:nvPr/>
        </p:nvSpPr>
        <p:spPr>
          <a:xfrm>
            <a:off x="165212" y="5995104"/>
            <a:ext cx="5997463" cy="307777"/>
          </a:xfrm>
          <a:prstGeom prst="rect">
            <a:avLst/>
          </a:prstGeom>
          <a:noFill/>
        </p:spPr>
        <p:txBody>
          <a:bodyPr wrap="square" rtlCol="0">
            <a:spAutoFit/>
          </a:bodyPr>
          <a:lstStyle/>
          <a:p>
            <a:pPr algn="ctr"/>
            <a:r>
              <a:rPr lang="fr-FR" sz="1400" dirty="0">
                <a:solidFill>
                  <a:schemeClr val="bg1"/>
                </a:solidFill>
                <a:latin typeface="Sitka Display" panose="02000505000000020004" pitchFamily="2" charset="0"/>
              </a:rPr>
              <a:t>Figure 1. </a:t>
            </a:r>
            <a:r>
              <a:rPr lang="fr-FR" sz="1400" dirty="0" err="1">
                <a:solidFill>
                  <a:schemeClr val="bg1"/>
                </a:solidFill>
                <a:latin typeface="Sitka Display" panose="02000505000000020004" pitchFamily="2" charset="0"/>
              </a:rPr>
              <a:t>Map</a:t>
            </a:r>
            <a:r>
              <a:rPr lang="fr-FR" sz="1400" dirty="0">
                <a:solidFill>
                  <a:schemeClr val="bg1"/>
                </a:solidFill>
                <a:latin typeface="Sitka Display" panose="02000505000000020004" pitchFamily="2" charset="0"/>
              </a:rPr>
              <a:t> of the FAO 27 (Cardinale et al., 2013) </a:t>
            </a:r>
          </a:p>
        </p:txBody>
      </p:sp>
      <p:sp>
        <p:nvSpPr>
          <p:cNvPr id="35" name="ZoneTexte 34">
            <a:extLst>
              <a:ext uri="{FF2B5EF4-FFF2-40B4-BE49-F238E27FC236}">
                <a16:creationId xmlns:a16="http://schemas.microsoft.com/office/drawing/2014/main" id="{5AE91576-8238-45FC-8B01-5F6AC431E9F0}"/>
              </a:ext>
            </a:extLst>
          </p:cNvPr>
          <p:cNvSpPr txBox="1"/>
          <p:nvPr/>
        </p:nvSpPr>
        <p:spPr>
          <a:xfrm>
            <a:off x="8551838" y="1548419"/>
            <a:ext cx="3640162" cy="1477328"/>
          </a:xfrm>
          <a:prstGeom prst="rect">
            <a:avLst/>
          </a:prstGeom>
          <a:noFill/>
        </p:spPr>
        <p:txBody>
          <a:bodyPr wrap="square" rtlCol="0">
            <a:spAutoFit/>
          </a:bodyPr>
          <a:lstStyle/>
          <a:p>
            <a:endParaRPr lang="fr-FR" dirty="0">
              <a:solidFill>
                <a:schemeClr val="bg1"/>
              </a:solidFill>
              <a:latin typeface="Sitka Display" panose="02000505000000020004" pitchFamily="2" charset="0"/>
            </a:endParaRPr>
          </a:p>
          <a:p>
            <a:r>
              <a:rPr lang="fr-FR" dirty="0">
                <a:solidFill>
                  <a:schemeClr val="bg1"/>
                </a:solidFill>
                <a:latin typeface="Sitka Display" panose="02000505000000020004" pitchFamily="2" charset="0"/>
              </a:rPr>
              <a:t>37% des débarquements de calmars  de l'Atlantique européen proviennent de Manche (VIIe et VIId)</a:t>
            </a:r>
          </a:p>
          <a:p>
            <a:pPr marL="285750" indent="-285750">
              <a:buFont typeface="Arial" panose="020B0604020202020204" pitchFamily="34" charset="0"/>
              <a:buChar char="•"/>
            </a:pPr>
            <a:endParaRPr lang="fr-FR" dirty="0">
              <a:solidFill>
                <a:schemeClr val="bg1"/>
              </a:solidFill>
              <a:latin typeface="Sitka Display" panose="02000505000000020004" pitchFamily="2" charset="0"/>
            </a:endParaRPr>
          </a:p>
        </p:txBody>
      </p:sp>
      <p:sp>
        <p:nvSpPr>
          <p:cNvPr id="37" name="Rectangle 36">
            <a:extLst>
              <a:ext uri="{FF2B5EF4-FFF2-40B4-BE49-F238E27FC236}">
                <a16:creationId xmlns:a16="http://schemas.microsoft.com/office/drawing/2014/main" id="{C7CD77A4-2285-465B-A7B0-485D98106061}"/>
              </a:ext>
            </a:extLst>
          </p:cNvPr>
          <p:cNvSpPr/>
          <p:nvPr/>
        </p:nvSpPr>
        <p:spPr>
          <a:xfrm>
            <a:off x="7420273" y="3193242"/>
            <a:ext cx="1131564" cy="1896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latin typeface="Sitka Display" panose="02000505000000020004" pitchFamily="2" charset="0"/>
              </a:rPr>
              <a:t>WGCEPH, 2020</a:t>
            </a:r>
          </a:p>
        </p:txBody>
      </p:sp>
      <p:sp>
        <p:nvSpPr>
          <p:cNvPr id="39" name="Rectangle 38">
            <a:extLst>
              <a:ext uri="{FF2B5EF4-FFF2-40B4-BE49-F238E27FC236}">
                <a16:creationId xmlns:a16="http://schemas.microsoft.com/office/drawing/2014/main" id="{FF9D2D03-4D03-4A3F-8084-AD6C091C05A7}"/>
              </a:ext>
            </a:extLst>
          </p:cNvPr>
          <p:cNvSpPr/>
          <p:nvPr/>
        </p:nvSpPr>
        <p:spPr>
          <a:xfrm>
            <a:off x="0" y="0"/>
            <a:ext cx="12192000" cy="553879"/>
          </a:xfrm>
          <a:prstGeom prst="rect">
            <a:avLst/>
          </a:prstGeom>
          <a:solidFill>
            <a:srgbClr val="DBEDE1"/>
          </a:solidFill>
          <a:ln>
            <a:solidFill>
              <a:srgbClr val="DBE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latin typeface="Sitka Display" panose="02000505000000020004" pitchFamily="2" charset="0"/>
              </a:rPr>
              <a:t>Introduction</a:t>
            </a:r>
          </a:p>
        </p:txBody>
      </p:sp>
      <p:pic>
        <p:nvPicPr>
          <p:cNvPr id="15" name="Image 14">
            <a:extLst>
              <a:ext uri="{FF2B5EF4-FFF2-40B4-BE49-F238E27FC236}">
                <a16:creationId xmlns:a16="http://schemas.microsoft.com/office/drawing/2014/main" id="{F922CBF7-29EA-462E-B63D-20C82F93679E}"/>
              </a:ext>
            </a:extLst>
          </p:cNvPr>
          <p:cNvPicPr>
            <a:picLocks noChangeAspect="1"/>
          </p:cNvPicPr>
          <p:nvPr/>
        </p:nvPicPr>
        <p:blipFill>
          <a:blip r:embed="rId5"/>
          <a:stretch>
            <a:fillRect/>
          </a:stretch>
        </p:blipFill>
        <p:spPr>
          <a:xfrm>
            <a:off x="6613594" y="3730754"/>
            <a:ext cx="1836594" cy="2450017"/>
          </a:xfrm>
          <a:prstGeom prst="rect">
            <a:avLst/>
          </a:prstGeom>
        </p:spPr>
      </p:pic>
      <p:cxnSp>
        <p:nvCxnSpPr>
          <p:cNvPr id="17" name="Connecteur droit 16">
            <a:extLst>
              <a:ext uri="{FF2B5EF4-FFF2-40B4-BE49-F238E27FC236}">
                <a16:creationId xmlns:a16="http://schemas.microsoft.com/office/drawing/2014/main" id="{7FF2BE4E-5C8D-4BE1-845F-3257812E684C}"/>
              </a:ext>
            </a:extLst>
          </p:cNvPr>
          <p:cNvCxnSpPr>
            <a:cxnSpLocks/>
            <a:stCxn id="14" idx="3"/>
          </p:cNvCxnSpPr>
          <p:nvPr/>
        </p:nvCxnSpPr>
        <p:spPr>
          <a:xfrm>
            <a:off x="3567257" y="4385569"/>
            <a:ext cx="3046337" cy="30262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8ACF5AF-4918-43CF-8CE8-82F7638E5C1D}"/>
              </a:ext>
            </a:extLst>
          </p:cNvPr>
          <p:cNvSpPr/>
          <p:nvPr/>
        </p:nvSpPr>
        <p:spPr>
          <a:xfrm>
            <a:off x="6613594" y="4635282"/>
            <a:ext cx="1836594" cy="15546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ZoneTexte 21">
            <a:extLst>
              <a:ext uri="{FF2B5EF4-FFF2-40B4-BE49-F238E27FC236}">
                <a16:creationId xmlns:a16="http://schemas.microsoft.com/office/drawing/2014/main" id="{C7DFD4C0-F853-4BD1-8D49-A8AD745EE60F}"/>
              </a:ext>
            </a:extLst>
          </p:cNvPr>
          <p:cNvSpPr txBox="1"/>
          <p:nvPr/>
        </p:nvSpPr>
        <p:spPr>
          <a:xfrm>
            <a:off x="8647087" y="4251348"/>
            <a:ext cx="3640163" cy="923330"/>
          </a:xfrm>
          <a:prstGeom prst="rect">
            <a:avLst/>
          </a:prstGeom>
          <a:noFill/>
        </p:spPr>
        <p:txBody>
          <a:bodyPr wrap="square" rtlCol="0">
            <a:spAutoFit/>
          </a:bodyPr>
          <a:lstStyle/>
          <a:p>
            <a:r>
              <a:rPr lang="fr-FR" dirty="0">
                <a:solidFill>
                  <a:schemeClr val="bg1"/>
                </a:solidFill>
                <a:latin typeface="Sitka Display" panose="02000505000000020004" pitchFamily="2" charset="0"/>
              </a:rPr>
              <a:t>Parmi les </a:t>
            </a:r>
            <a:r>
              <a:rPr lang="fr-FR" b="1" dirty="0">
                <a:solidFill>
                  <a:schemeClr val="bg1"/>
                </a:solidFill>
                <a:latin typeface="Sitka Display" panose="02000505000000020004" pitchFamily="2" charset="0"/>
              </a:rPr>
              <a:t>principales espèces exploitées</a:t>
            </a:r>
            <a:r>
              <a:rPr lang="fr-FR" dirty="0">
                <a:solidFill>
                  <a:schemeClr val="bg1"/>
                </a:solidFill>
                <a:latin typeface="Sitka Display" panose="02000505000000020004" pitchFamily="2" charset="0"/>
              </a:rPr>
              <a:t> par la pêche en Manche (6</a:t>
            </a:r>
            <a:r>
              <a:rPr lang="fr-FR" baseline="30000" dirty="0">
                <a:solidFill>
                  <a:schemeClr val="bg1"/>
                </a:solidFill>
                <a:latin typeface="Sitka Display" panose="02000505000000020004" pitchFamily="2" charset="0"/>
              </a:rPr>
              <a:t>ème</a:t>
            </a:r>
            <a:r>
              <a:rPr lang="fr-FR" dirty="0">
                <a:solidFill>
                  <a:schemeClr val="bg1"/>
                </a:solidFill>
                <a:latin typeface="Sitka Display" panose="02000505000000020004" pitchFamily="2" charset="0"/>
              </a:rPr>
              <a:t> rang en valeur, Ifremer 2019)</a:t>
            </a:r>
          </a:p>
        </p:txBody>
      </p:sp>
    </p:spTree>
    <p:extLst>
      <p:ext uri="{BB962C8B-B14F-4D97-AF65-F5344CB8AC3E}">
        <p14:creationId xmlns:p14="http://schemas.microsoft.com/office/powerpoint/2010/main" val="2523097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Image 39">
            <a:extLst>
              <a:ext uri="{FF2B5EF4-FFF2-40B4-BE49-F238E27FC236}">
                <a16:creationId xmlns:a16="http://schemas.microsoft.com/office/drawing/2014/main" id="{9A6829AF-888A-4EF4-A28A-D4AFF6073B95}"/>
              </a:ext>
            </a:extLst>
          </p:cNvPr>
          <p:cNvPicPr>
            <a:picLocks noChangeAspect="1"/>
          </p:cNvPicPr>
          <p:nvPr/>
        </p:nvPicPr>
        <p:blipFill>
          <a:blip r:embed="rId2"/>
          <a:stretch>
            <a:fillRect/>
          </a:stretch>
        </p:blipFill>
        <p:spPr>
          <a:xfrm>
            <a:off x="4529163" y="2245359"/>
            <a:ext cx="7382702" cy="3691351"/>
          </a:xfrm>
          <a:prstGeom prst="rect">
            <a:avLst/>
          </a:prstGeom>
        </p:spPr>
      </p:pic>
      <p:sp>
        <p:nvSpPr>
          <p:cNvPr id="12" name="Espace réservé du numéro de diapositive 11">
            <a:extLst>
              <a:ext uri="{FF2B5EF4-FFF2-40B4-BE49-F238E27FC236}">
                <a16:creationId xmlns:a16="http://schemas.microsoft.com/office/drawing/2014/main" id="{5F69992F-826A-4700-A976-B8AD30218C7E}"/>
              </a:ext>
            </a:extLst>
          </p:cNvPr>
          <p:cNvSpPr>
            <a:spLocks noGrp="1"/>
          </p:cNvSpPr>
          <p:nvPr>
            <p:ph type="sldNum" sz="quarter" idx="12"/>
          </p:nvPr>
        </p:nvSpPr>
        <p:spPr/>
        <p:txBody>
          <a:bodyPr/>
          <a:lstStyle/>
          <a:p>
            <a:fld id="{C5886224-B01C-4274-B51C-7F9C5530A804}" type="slidenum">
              <a:rPr lang="fr-FR" smtClean="0">
                <a:latin typeface="Sitka Display" panose="02000505000000020004" pitchFamily="2" charset="0"/>
              </a:rPr>
              <a:t>20</a:t>
            </a:fld>
            <a:endParaRPr lang="fr-FR" dirty="0">
              <a:latin typeface="Sitka Display" panose="02000505000000020004" pitchFamily="2" charset="0"/>
            </a:endParaRPr>
          </a:p>
        </p:txBody>
      </p:sp>
      <p:pic>
        <p:nvPicPr>
          <p:cNvPr id="18" name="Image 17">
            <a:extLst>
              <a:ext uri="{FF2B5EF4-FFF2-40B4-BE49-F238E27FC236}">
                <a16:creationId xmlns:a16="http://schemas.microsoft.com/office/drawing/2014/main" id="{641B5669-ED83-4989-B699-8500EA6599C9}"/>
              </a:ext>
            </a:extLst>
          </p:cNvPr>
          <p:cNvPicPr>
            <a:picLocks noChangeAspect="1"/>
          </p:cNvPicPr>
          <p:nvPr/>
        </p:nvPicPr>
        <p:blipFill rotWithShape="1">
          <a:blip r:embed="rId3">
            <a:extLst>
              <a:ext uri="{28A0092B-C50C-407E-A947-70E740481C1C}">
                <a14:useLocalDpi xmlns:a14="http://schemas.microsoft.com/office/drawing/2010/main" val="0"/>
              </a:ext>
            </a:extLst>
          </a:blip>
          <a:srcRect l="20612"/>
          <a:stretch/>
        </p:blipFill>
        <p:spPr>
          <a:xfrm>
            <a:off x="104093" y="1341463"/>
            <a:ext cx="4006982" cy="4566678"/>
          </a:xfrm>
          <a:prstGeom prst="rect">
            <a:avLst/>
          </a:prstGeom>
        </p:spPr>
      </p:pic>
      <p:sp>
        <p:nvSpPr>
          <p:cNvPr id="19" name="ZoneTexte 18">
            <a:extLst>
              <a:ext uri="{FF2B5EF4-FFF2-40B4-BE49-F238E27FC236}">
                <a16:creationId xmlns:a16="http://schemas.microsoft.com/office/drawing/2014/main" id="{37C0CCA5-D8E0-4F49-94B8-402852785E04}"/>
              </a:ext>
            </a:extLst>
          </p:cNvPr>
          <p:cNvSpPr txBox="1"/>
          <p:nvPr/>
        </p:nvSpPr>
        <p:spPr>
          <a:xfrm>
            <a:off x="2320064" y="5994071"/>
            <a:ext cx="1584303" cy="338554"/>
          </a:xfrm>
          <a:prstGeom prst="rect">
            <a:avLst/>
          </a:prstGeom>
          <a:noFill/>
        </p:spPr>
        <p:txBody>
          <a:bodyPr wrap="square" rtlCol="0">
            <a:spAutoFit/>
          </a:bodyPr>
          <a:lstStyle/>
          <a:p>
            <a:pPr algn="ctr"/>
            <a:r>
              <a:rPr lang="fr-FR" sz="1600" i="1" dirty="0">
                <a:solidFill>
                  <a:schemeClr val="bg1"/>
                </a:solidFill>
                <a:latin typeface="Sitka Display" panose="02000505000000020004" pitchFamily="2" charset="0"/>
              </a:rPr>
              <a:t>Loligo forbesii</a:t>
            </a:r>
          </a:p>
        </p:txBody>
      </p:sp>
      <p:sp>
        <p:nvSpPr>
          <p:cNvPr id="21" name="ZoneTexte 20">
            <a:extLst>
              <a:ext uri="{FF2B5EF4-FFF2-40B4-BE49-F238E27FC236}">
                <a16:creationId xmlns:a16="http://schemas.microsoft.com/office/drawing/2014/main" id="{74B46719-06D9-437F-8766-4FCD855BAC10}"/>
              </a:ext>
            </a:extLst>
          </p:cNvPr>
          <p:cNvSpPr txBox="1"/>
          <p:nvPr/>
        </p:nvSpPr>
        <p:spPr>
          <a:xfrm>
            <a:off x="169469" y="5994071"/>
            <a:ext cx="1584303" cy="338554"/>
          </a:xfrm>
          <a:prstGeom prst="rect">
            <a:avLst/>
          </a:prstGeom>
          <a:noFill/>
        </p:spPr>
        <p:txBody>
          <a:bodyPr wrap="square" rtlCol="0">
            <a:spAutoFit/>
          </a:bodyPr>
          <a:lstStyle/>
          <a:p>
            <a:pPr algn="ctr"/>
            <a:r>
              <a:rPr lang="fr-FR" sz="1600" i="1" dirty="0">
                <a:solidFill>
                  <a:schemeClr val="bg1"/>
                </a:solidFill>
                <a:latin typeface="Sitka Display" panose="02000505000000020004" pitchFamily="2" charset="0"/>
              </a:rPr>
              <a:t>Loligo vulgaris</a:t>
            </a:r>
          </a:p>
        </p:txBody>
      </p:sp>
      <p:sp>
        <p:nvSpPr>
          <p:cNvPr id="2" name="ZoneTexte 1">
            <a:extLst>
              <a:ext uri="{FF2B5EF4-FFF2-40B4-BE49-F238E27FC236}">
                <a16:creationId xmlns:a16="http://schemas.microsoft.com/office/drawing/2014/main" id="{6B520BCD-6B1E-49B5-887C-3E7173D974E2}"/>
              </a:ext>
            </a:extLst>
          </p:cNvPr>
          <p:cNvSpPr txBox="1"/>
          <p:nvPr/>
        </p:nvSpPr>
        <p:spPr>
          <a:xfrm>
            <a:off x="4167984" y="1214763"/>
            <a:ext cx="7271772" cy="1200329"/>
          </a:xfrm>
          <a:prstGeom prst="rect">
            <a:avLst/>
          </a:prstGeom>
          <a:noFill/>
        </p:spPr>
        <p:txBody>
          <a:bodyPr wrap="square" rtlCol="0">
            <a:spAutoFit/>
          </a:bodyPr>
          <a:lstStyle/>
          <a:p>
            <a:pPr marL="285750" indent="-285750">
              <a:buFont typeface="Arial" panose="020B0604020202020204" pitchFamily="34" charset="0"/>
              <a:buChar char="•"/>
            </a:pPr>
            <a:r>
              <a:rPr lang="fr-FR" dirty="0">
                <a:solidFill>
                  <a:schemeClr val="bg1"/>
                </a:solidFill>
              </a:rPr>
              <a:t>Espèces non différenciées par les pêcheurs </a:t>
            </a:r>
          </a:p>
          <a:p>
            <a:pPr marL="285750" indent="-285750">
              <a:buFont typeface="Arial" panose="020B0604020202020204" pitchFamily="34" charset="0"/>
              <a:buChar char="•"/>
            </a:pPr>
            <a:r>
              <a:rPr lang="fr-FR" dirty="0">
                <a:solidFill>
                  <a:schemeClr val="bg1"/>
                </a:solidFill>
              </a:rPr>
              <a:t>Mais </a:t>
            </a:r>
            <a:r>
              <a:rPr lang="fr-FR">
                <a:solidFill>
                  <a:schemeClr val="bg1"/>
                </a:solidFill>
              </a:rPr>
              <a:t>se </a:t>
            </a:r>
            <a:r>
              <a:rPr lang="fr-FR" b="1" u="sng">
                <a:solidFill>
                  <a:schemeClr val="bg1"/>
                </a:solidFill>
              </a:rPr>
              <a:t>différencient </a:t>
            </a:r>
            <a:r>
              <a:rPr lang="fr-FR" b="1" u="sng" dirty="0">
                <a:solidFill>
                  <a:schemeClr val="bg1"/>
                </a:solidFill>
              </a:rPr>
              <a:t>par la chronologie </a:t>
            </a:r>
            <a:r>
              <a:rPr lang="fr-FR" b="1" u="sng">
                <a:solidFill>
                  <a:schemeClr val="bg1"/>
                </a:solidFill>
              </a:rPr>
              <a:t>de leur </a:t>
            </a:r>
            <a:r>
              <a:rPr lang="fr-FR" b="1" u="sng" dirty="0">
                <a:solidFill>
                  <a:schemeClr val="bg1"/>
                </a:solidFill>
              </a:rPr>
              <a:t>cycle de vie</a:t>
            </a:r>
            <a:endParaRPr lang="fr-FR" b="1" u="sng" dirty="0"/>
          </a:p>
          <a:p>
            <a:endParaRPr lang="fr-FR" dirty="0"/>
          </a:p>
          <a:p>
            <a:endParaRPr lang="fr-FR" dirty="0"/>
          </a:p>
        </p:txBody>
      </p:sp>
      <p:sp>
        <p:nvSpPr>
          <p:cNvPr id="33" name="Rectangle 32">
            <a:extLst>
              <a:ext uri="{FF2B5EF4-FFF2-40B4-BE49-F238E27FC236}">
                <a16:creationId xmlns:a16="http://schemas.microsoft.com/office/drawing/2014/main" id="{02DA5A66-8FE2-4E93-9422-096725C31AC1}"/>
              </a:ext>
            </a:extLst>
          </p:cNvPr>
          <p:cNvSpPr/>
          <p:nvPr/>
        </p:nvSpPr>
        <p:spPr>
          <a:xfrm>
            <a:off x="4941262" y="2245359"/>
            <a:ext cx="515816" cy="366278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4" name="Rectangle 33">
            <a:extLst>
              <a:ext uri="{FF2B5EF4-FFF2-40B4-BE49-F238E27FC236}">
                <a16:creationId xmlns:a16="http://schemas.microsoft.com/office/drawing/2014/main" id="{1772D405-BAD3-4288-B222-3B117C70B41B}"/>
              </a:ext>
            </a:extLst>
          </p:cNvPr>
          <p:cNvSpPr/>
          <p:nvPr/>
        </p:nvSpPr>
        <p:spPr>
          <a:xfrm>
            <a:off x="2165959" y="1217546"/>
            <a:ext cx="1843333" cy="5138804"/>
          </a:xfrm>
          <a:prstGeom prst="rect">
            <a:avLst/>
          </a:prstGeom>
          <a:noFill/>
          <a:ln w="57150">
            <a:solidFill>
              <a:srgbClr val="00BF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5" name="Rectangle 34">
            <a:extLst>
              <a:ext uri="{FF2B5EF4-FFF2-40B4-BE49-F238E27FC236}">
                <a16:creationId xmlns:a16="http://schemas.microsoft.com/office/drawing/2014/main" id="{B76B5A53-57F4-4346-AB50-5FBB4C578B55}"/>
              </a:ext>
            </a:extLst>
          </p:cNvPr>
          <p:cNvSpPr/>
          <p:nvPr/>
        </p:nvSpPr>
        <p:spPr>
          <a:xfrm>
            <a:off x="161002" y="1214763"/>
            <a:ext cx="1592032" cy="5138804"/>
          </a:xfrm>
          <a:prstGeom prst="rect">
            <a:avLst/>
          </a:prstGeom>
          <a:noFill/>
          <a:ln w="57150">
            <a:solidFill>
              <a:srgbClr val="FEA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6" name="Picture 6" descr="Image result for peche calmars">
            <a:extLst>
              <a:ext uri="{FF2B5EF4-FFF2-40B4-BE49-F238E27FC236}">
                <a16:creationId xmlns:a16="http://schemas.microsoft.com/office/drawing/2014/main" id="{AB72F15E-DE01-41C5-B9D5-321428DD3B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7165" y="825280"/>
            <a:ext cx="1709751" cy="117017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551D51C2-7B65-4331-91A2-ECA225F82A46}"/>
              </a:ext>
            </a:extLst>
          </p:cNvPr>
          <p:cNvSpPr/>
          <p:nvPr/>
        </p:nvSpPr>
        <p:spPr>
          <a:xfrm>
            <a:off x="7538935" y="2237211"/>
            <a:ext cx="515816" cy="3691351"/>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8" name="ZoneTexte 37">
            <a:extLst>
              <a:ext uri="{FF2B5EF4-FFF2-40B4-BE49-F238E27FC236}">
                <a16:creationId xmlns:a16="http://schemas.microsoft.com/office/drawing/2014/main" id="{7BFCF73F-A60C-468C-A6F1-A2F1CAFA89B6}"/>
              </a:ext>
            </a:extLst>
          </p:cNvPr>
          <p:cNvSpPr txBox="1"/>
          <p:nvPr/>
        </p:nvSpPr>
        <p:spPr>
          <a:xfrm>
            <a:off x="4445041" y="5994071"/>
            <a:ext cx="6703605" cy="646331"/>
          </a:xfrm>
          <a:prstGeom prst="rect">
            <a:avLst/>
          </a:prstGeom>
          <a:noFill/>
        </p:spPr>
        <p:txBody>
          <a:bodyPr wrap="square" rtlCol="0">
            <a:spAutoFit/>
          </a:bodyPr>
          <a:lstStyle/>
          <a:p>
            <a:r>
              <a:rPr lang="fr-FR" i="1" dirty="0">
                <a:solidFill>
                  <a:srgbClr val="00BFFE"/>
                </a:solidFill>
              </a:rPr>
              <a:t>Pic de recrutement en </a:t>
            </a:r>
            <a:r>
              <a:rPr lang="fr-FR" i="1" u="sng" dirty="0">
                <a:solidFill>
                  <a:srgbClr val="00BFFE"/>
                </a:solidFill>
              </a:rPr>
              <a:t>juin</a:t>
            </a:r>
            <a:r>
              <a:rPr lang="fr-FR" i="1" dirty="0">
                <a:solidFill>
                  <a:srgbClr val="00BFFE"/>
                </a:solidFill>
              </a:rPr>
              <a:t> pour L. forbesii </a:t>
            </a:r>
          </a:p>
          <a:p>
            <a:r>
              <a:rPr lang="fr-FR" i="1" dirty="0">
                <a:solidFill>
                  <a:srgbClr val="FEA500"/>
                </a:solidFill>
              </a:rPr>
              <a:t>Pic de recrutement en </a:t>
            </a:r>
            <a:r>
              <a:rPr lang="fr-FR" i="1" u="sng" dirty="0">
                <a:solidFill>
                  <a:srgbClr val="FEA500"/>
                </a:solidFill>
              </a:rPr>
              <a:t>novembre</a:t>
            </a:r>
            <a:r>
              <a:rPr lang="fr-FR" i="1" dirty="0">
                <a:solidFill>
                  <a:srgbClr val="FEA500"/>
                </a:solidFill>
              </a:rPr>
              <a:t> pour L. vulgaris </a:t>
            </a:r>
          </a:p>
        </p:txBody>
      </p:sp>
      <p:sp>
        <p:nvSpPr>
          <p:cNvPr id="41" name="Rectangle 40">
            <a:extLst>
              <a:ext uri="{FF2B5EF4-FFF2-40B4-BE49-F238E27FC236}">
                <a16:creationId xmlns:a16="http://schemas.microsoft.com/office/drawing/2014/main" id="{5D71AB98-6788-4590-ACAB-AC6FD1FF1B0A}"/>
              </a:ext>
            </a:extLst>
          </p:cNvPr>
          <p:cNvSpPr/>
          <p:nvPr/>
        </p:nvSpPr>
        <p:spPr>
          <a:xfrm>
            <a:off x="0" y="0"/>
            <a:ext cx="12192000" cy="865890"/>
          </a:xfrm>
          <a:prstGeom prst="rect">
            <a:avLst/>
          </a:prstGeom>
          <a:solidFill>
            <a:srgbClr val="DBEDE1"/>
          </a:solidFill>
          <a:ln>
            <a:solidFill>
              <a:srgbClr val="DBE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latin typeface="Sitka Display" panose="02000505000000020004" pitchFamily="2" charset="0"/>
              </a:rPr>
              <a:t>Annexes</a:t>
            </a:r>
          </a:p>
        </p:txBody>
      </p:sp>
    </p:spTree>
    <p:extLst>
      <p:ext uri="{BB962C8B-B14F-4D97-AF65-F5344CB8AC3E}">
        <p14:creationId xmlns:p14="http://schemas.microsoft.com/office/powerpoint/2010/main" val="1510289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ZoneTexte 17">
            <a:extLst>
              <a:ext uri="{FF2B5EF4-FFF2-40B4-BE49-F238E27FC236}">
                <a16:creationId xmlns:a16="http://schemas.microsoft.com/office/drawing/2014/main" id="{8610F357-7B67-441C-8F0B-90CE1F9047F9}"/>
              </a:ext>
            </a:extLst>
          </p:cNvPr>
          <p:cNvSpPr txBox="1"/>
          <p:nvPr/>
        </p:nvSpPr>
        <p:spPr>
          <a:xfrm>
            <a:off x="-200025" y="5045574"/>
            <a:ext cx="11453812" cy="1661993"/>
          </a:xfrm>
          <a:prstGeom prst="rect">
            <a:avLst/>
          </a:prstGeom>
          <a:noFill/>
        </p:spPr>
        <p:txBody>
          <a:bodyPr wrap="square" rtlCol="0">
            <a:spAutoFit/>
          </a:bodyPr>
          <a:lstStyle/>
          <a:p>
            <a:pPr marL="742950" lvl="1" indent="-285750">
              <a:buFont typeface="Arial" panose="020B0604020202020204" pitchFamily="34" charset="0"/>
              <a:buChar char="•"/>
            </a:pPr>
            <a:r>
              <a:rPr lang="fr-FR" dirty="0">
                <a:solidFill>
                  <a:schemeClr val="bg1"/>
                </a:solidFill>
                <a:latin typeface="Sitka Display" panose="02000505000000020004" pitchFamily="2" charset="0"/>
              </a:rPr>
              <a:t>Ressources partagées: FR, UK, BE, NL, IRL</a:t>
            </a:r>
          </a:p>
          <a:p>
            <a:pPr marL="742950" lvl="1" indent="-285750">
              <a:buFont typeface="Arial" panose="020B0604020202020204" pitchFamily="34" charset="0"/>
              <a:buChar char="•"/>
            </a:pPr>
            <a:r>
              <a:rPr lang="fr-FR" dirty="0">
                <a:solidFill>
                  <a:schemeClr val="bg1"/>
                </a:solidFill>
                <a:latin typeface="Sitka Display" panose="02000505000000020004" pitchFamily="2" charset="0"/>
              </a:rPr>
              <a:t> Principale flottille en Manche ciblant ces espèces: FR </a:t>
            </a:r>
          </a:p>
          <a:p>
            <a:pPr marL="742950" lvl="1" indent="-285750">
              <a:buFont typeface="Arial" panose="020B0604020202020204" pitchFamily="34" charset="0"/>
              <a:buChar char="•"/>
            </a:pPr>
            <a:r>
              <a:rPr lang="fr-FR" dirty="0">
                <a:solidFill>
                  <a:schemeClr val="bg1"/>
                </a:solidFill>
                <a:latin typeface="Sitka Display" panose="02000505000000020004" pitchFamily="2" charset="0"/>
              </a:rPr>
              <a:t>UK niveaux d’exploitation constants et quelques augmentations récentes des NL </a:t>
            </a:r>
          </a:p>
          <a:p>
            <a:pPr marL="742950" lvl="1" indent="-285750">
              <a:buFont typeface="Arial" panose="020B0604020202020204" pitchFamily="34" charset="0"/>
              <a:buChar char="•"/>
            </a:pPr>
            <a:endParaRPr lang="fr-FR" sz="2000" b="1" dirty="0">
              <a:solidFill>
                <a:schemeClr val="bg1"/>
              </a:solidFill>
              <a:latin typeface="Sitka Display" panose="02000505000000020004" pitchFamily="2" charset="0"/>
            </a:endParaRPr>
          </a:p>
          <a:p>
            <a:pPr lvl="1"/>
            <a:r>
              <a:rPr lang="fr-FR" sz="2800" b="1" dirty="0">
                <a:solidFill>
                  <a:schemeClr val="bg1"/>
                </a:solidFill>
                <a:latin typeface="Sitka Display" panose="02000505000000020004" pitchFamily="2" charset="0"/>
              </a:rPr>
              <a:t>MAIS ces espèces ne sont pas soumis à aucun quota de pêche…. </a:t>
            </a:r>
          </a:p>
        </p:txBody>
      </p:sp>
      <p:sp>
        <p:nvSpPr>
          <p:cNvPr id="39" name="Rectangle 38">
            <a:extLst>
              <a:ext uri="{FF2B5EF4-FFF2-40B4-BE49-F238E27FC236}">
                <a16:creationId xmlns:a16="http://schemas.microsoft.com/office/drawing/2014/main" id="{FF9D2D03-4D03-4A3F-8084-AD6C091C05A7}"/>
              </a:ext>
            </a:extLst>
          </p:cNvPr>
          <p:cNvSpPr/>
          <p:nvPr/>
        </p:nvSpPr>
        <p:spPr>
          <a:xfrm>
            <a:off x="0" y="0"/>
            <a:ext cx="12192000" cy="553879"/>
          </a:xfrm>
          <a:prstGeom prst="rect">
            <a:avLst/>
          </a:prstGeom>
          <a:solidFill>
            <a:srgbClr val="DBEDE1"/>
          </a:solidFill>
          <a:ln>
            <a:solidFill>
              <a:srgbClr val="DBE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latin typeface="Sitka Display" panose="02000505000000020004" pitchFamily="2" charset="0"/>
              </a:rPr>
              <a:t>Introduction</a:t>
            </a:r>
          </a:p>
        </p:txBody>
      </p:sp>
      <p:pic>
        <p:nvPicPr>
          <p:cNvPr id="4" name="Image 3">
            <a:extLst>
              <a:ext uri="{FF2B5EF4-FFF2-40B4-BE49-F238E27FC236}">
                <a16:creationId xmlns:a16="http://schemas.microsoft.com/office/drawing/2014/main" id="{B5441D32-2605-4BFA-85C0-DB1BB122E2AA}"/>
              </a:ext>
            </a:extLst>
          </p:cNvPr>
          <p:cNvPicPr>
            <a:picLocks noChangeAspect="1"/>
          </p:cNvPicPr>
          <p:nvPr/>
        </p:nvPicPr>
        <p:blipFill>
          <a:blip r:embed="rId3"/>
          <a:stretch>
            <a:fillRect/>
          </a:stretch>
        </p:blipFill>
        <p:spPr>
          <a:xfrm>
            <a:off x="1504950" y="894822"/>
            <a:ext cx="9182100" cy="3672840"/>
          </a:xfrm>
          <a:prstGeom prst="rect">
            <a:avLst/>
          </a:prstGeom>
        </p:spPr>
      </p:pic>
      <p:sp>
        <p:nvSpPr>
          <p:cNvPr id="21" name="ZoneTexte 20">
            <a:extLst>
              <a:ext uri="{FF2B5EF4-FFF2-40B4-BE49-F238E27FC236}">
                <a16:creationId xmlns:a16="http://schemas.microsoft.com/office/drawing/2014/main" id="{F08582B4-DA01-49BF-A7EA-CB328C0A42EE}"/>
              </a:ext>
            </a:extLst>
          </p:cNvPr>
          <p:cNvSpPr txBox="1"/>
          <p:nvPr/>
        </p:nvSpPr>
        <p:spPr>
          <a:xfrm>
            <a:off x="938212" y="4576837"/>
            <a:ext cx="10315575" cy="338554"/>
          </a:xfrm>
          <a:prstGeom prst="rect">
            <a:avLst/>
          </a:prstGeom>
          <a:noFill/>
        </p:spPr>
        <p:txBody>
          <a:bodyPr wrap="square">
            <a:spAutoFit/>
          </a:bodyPr>
          <a:lstStyle/>
          <a:p>
            <a:pPr algn="ctr"/>
            <a:r>
              <a:rPr lang="en-US" sz="1600" dirty="0">
                <a:solidFill>
                  <a:schemeClr val="bg1"/>
                </a:solidFill>
                <a:latin typeface="Sitka Display" panose="02000505000000020004" pitchFamily="2" charset="0"/>
              </a:rPr>
              <a:t>Figure 2. Loliginid landings in the English Channel from 2000 to 2021 by national fleet (Data from ICES, 2023)</a:t>
            </a:r>
            <a:endParaRPr lang="fr-FR" sz="1600" dirty="0">
              <a:solidFill>
                <a:schemeClr val="bg1"/>
              </a:solidFill>
              <a:latin typeface="Sitka Display" panose="02000505000000020004" pitchFamily="2" charset="0"/>
            </a:endParaRPr>
          </a:p>
        </p:txBody>
      </p:sp>
      <p:sp>
        <p:nvSpPr>
          <p:cNvPr id="7" name="Espace réservé du numéro de diapositive 11">
            <a:extLst>
              <a:ext uri="{FF2B5EF4-FFF2-40B4-BE49-F238E27FC236}">
                <a16:creationId xmlns:a16="http://schemas.microsoft.com/office/drawing/2014/main" id="{7242CAE1-20AA-4B4F-BFCD-5699C9889EEF}"/>
              </a:ext>
            </a:extLst>
          </p:cNvPr>
          <p:cNvSpPr>
            <a:spLocks noGrp="1"/>
          </p:cNvSpPr>
          <p:nvPr>
            <p:ph type="sldNum" sz="quarter" idx="12"/>
          </p:nvPr>
        </p:nvSpPr>
        <p:spPr>
          <a:xfrm>
            <a:off x="9312275" y="6342442"/>
            <a:ext cx="2743200" cy="365125"/>
          </a:xfrm>
        </p:spPr>
        <p:txBody>
          <a:bodyPr/>
          <a:lstStyle/>
          <a:p>
            <a:r>
              <a:rPr lang="fr-FR" sz="2000" dirty="0">
                <a:solidFill>
                  <a:schemeClr val="bg1"/>
                </a:solidFill>
                <a:latin typeface="Sitka Display" panose="02000505000000020004" pitchFamily="2" charset="0"/>
              </a:rPr>
              <a:t>2</a:t>
            </a:r>
          </a:p>
        </p:txBody>
      </p:sp>
    </p:spTree>
    <p:extLst>
      <p:ext uri="{BB962C8B-B14F-4D97-AF65-F5344CB8AC3E}">
        <p14:creationId xmlns:p14="http://schemas.microsoft.com/office/powerpoint/2010/main" val="2875010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6D641AD0-9E0D-4C55-AC3E-A4B990DF51DB}"/>
              </a:ext>
            </a:extLst>
          </p:cNvPr>
          <p:cNvPicPr>
            <a:picLocks noChangeAspect="1"/>
          </p:cNvPicPr>
          <p:nvPr/>
        </p:nvPicPr>
        <p:blipFill rotWithShape="1">
          <a:blip r:embed="rId3">
            <a:extLst>
              <a:ext uri="{28A0092B-C50C-407E-A947-70E740481C1C}">
                <a14:useLocalDpi xmlns:a14="http://schemas.microsoft.com/office/drawing/2010/main" val="0"/>
              </a:ext>
            </a:extLst>
          </a:blip>
          <a:srcRect l="20612" r="45429"/>
          <a:stretch/>
        </p:blipFill>
        <p:spPr>
          <a:xfrm>
            <a:off x="2688382" y="913736"/>
            <a:ext cx="1241580" cy="3307958"/>
          </a:xfrm>
          <a:prstGeom prst="rect">
            <a:avLst/>
          </a:prstGeom>
        </p:spPr>
      </p:pic>
      <p:sp>
        <p:nvSpPr>
          <p:cNvPr id="20" name="ZoneTexte 19">
            <a:extLst>
              <a:ext uri="{FF2B5EF4-FFF2-40B4-BE49-F238E27FC236}">
                <a16:creationId xmlns:a16="http://schemas.microsoft.com/office/drawing/2014/main" id="{70038359-A255-42C3-9929-80CE921608B2}"/>
              </a:ext>
            </a:extLst>
          </p:cNvPr>
          <p:cNvSpPr txBox="1"/>
          <p:nvPr/>
        </p:nvSpPr>
        <p:spPr>
          <a:xfrm>
            <a:off x="2563069" y="4195822"/>
            <a:ext cx="1584303" cy="338554"/>
          </a:xfrm>
          <a:prstGeom prst="rect">
            <a:avLst/>
          </a:prstGeom>
          <a:noFill/>
        </p:spPr>
        <p:txBody>
          <a:bodyPr wrap="square" rtlCol="0">
            <a:spAutoFit/>
          </a:bodyPr>
          <a:lstStyle/>
          <a:p>
            <a:pPr algn="ctr"/>
            <a:r>
              <a:rPr lang="fr-FR" sz="1600" i="1" dirty="0">
                <a:solidFill>
                  <a:schemeClr val="bg1"/>
                </a:solidFill>
                <a:latin typeface="Sitka Display" panose="02000505000000020004" pitchFamily="2" charset="0"/>
              </a:rPr>
              <a:t>Loligo vulgaris</a:t>
            </a:r>
          </a:p>
        </p:txBody>
      </p:sp>
      <p:sp>
        <p:nvSpPr>
          <p:cNvPr id="21" name="ZoneTexte 20">
            <a:extLst>
              <a:ext uri="{FF2B5EF4-FFF2-40B4-BE49-F238E27FC236}">
                <a16:creationId xmlns:a16="http://schemas.microsoft.com/office/drawing/2014/main" id="{26C06455-D061-412E-834D-50FCFD535FE8}"/>
              </a:ext>
            </a:extLst>
          </p:cNvPr>
          <p:cNvSpPr txBox="1"/>
          <p:nvPr/>
        </p:nvSpPr>
        <p:spPr>
          <a:xfrm>
            <a:off x="1063782" y="4195822"/>
            <a:ext cx="1584303" cy="338554"/>
          </a:xfrm>
          <a:prstGeom prst="rect">
            <a:avLst/>
          </a:prstGeom>
          <a:noFill/>
        </p:spPr>
        <p:txBody>
          <a:bodyPr wrap="square" rtlCol="0">
            <a:spAutoFit/>
          </a:bodyPr>
          <a:lstStyle/>
          <a:p>
            <a:pPr algn="ctr"/>
            <a:r>
              <a:rPr lang="fr-FR" sz="1600" i="1" dirty="0">
                <a:solidFill>
                  <a:schemeClr val="bg1"/>
                </a:solidFill>
                <a:latin typeface="Sitka Display" panose="02000505000000020004" pitchFamily="2" charset="0"/>
              </a:rPr>
              <a:t>Loligo forbesii</a:t>
            </a:r>
          </a:p>
        </p:txBody>
      </p:sp>
      <p:sp>
        <p:nvSpPr>
          <p:cNvPr id="19" name="ZoneTexte 18">
            <a:extLst>
              <a:ext uri="{FF2B5EF4-FFF2-40B4-BE49-F238E27FC236}">
                <a16:creationId xmlns:a16="http://schemas.microsoft.com/office/drawing/2014/main" id="{74DA732F-10F9-4352-9874-DA5944BE3E93}"/>
              </a:ext>
            </a:extLst>
          </p:cNvPr>
          <p:cNvSpPr txBox="1"/>
          <p:nvPr/>
        </p:nvSpPr>
        <p:spPr>
          <a:xfrm>
            <a:off x="251312" y="4534376"/>
            <a:ext cx="4904606" cy="1815882"/>
          </a:xfrm>
          <a:prstGeom prst="rect">
            <a:avLst/>
          </a:prstGeom>
          <a:noFill/>
          <a:ln>
            <a:noFill/>
          </a:ln>
        </p:spPr>
        <p:txBody>
          <a:bodyPr wrap="square" rtlCol="0">
            <a:spAutoFit/>
          </a:bodyPr>
          <a:lstStyle/>
          <a:p>
            <a:pPr marL="285750" indent="-285750" algn="ctr">
              <a:buFont typeface="Arial" panose="020B0604020202020204" pitchFamily="34" charset="0"/>
              <a:buChar char="•"/>
            </a:pPr>
            <a:r>
              <a:rPr lang="fr-FR" sz="1600" dirty="0">
                <a:solidFill>
                  <a:schemeClr val="bg1"/>
                </a:solidFill>
                <a:latin typeface="Sitka Display" panose="02000505000000020004" pitchFamily="2" charset="0"/>
              </a:rPr>
              <a:t>2 espèces non différenciées par les pêcheurs </a:t>
            </a:r>
          </a:p>
          <a:p>
            <a:pPr algn="ctr"/>
            <a:r>
              <a:rPr lang="fr-FR" sz="1600" dirty="0">
                <a:solidFill>
                  <a:schemeClr val="bg1"/>
                </a:solidFill>
                <a:latin typeface="Sitka Display" panose="02000505000000020004" pitchFamily="2" charset="0"/>
              </a:rPr>
              <a:t>Mais </a:t>
            </a:r>
            <a:r>
              <a:rPr lang="fr-FR" sz="1600" b="1" u="sng" dirty="0">
                <a:solidFill>
                  <a:schemeClr val="bg1"/>
                </a:solidFill>
                <a:latin typeface="Sitka Display" panose="02000505000000020004" pitchFamily="2" charset="0"/>
              </a:rPr>
              <a:t>différentes par la chronologie de leur cycle de vie</a:t>
            </a:r>
          </a:p>
          <a:p>
            <a:pPr marL="285750" indent="-285750">
              <a:buFont typeface="Arial" panose="020B0604020202020204" pitchFamily="34" charset="0"/>
              <a:buChar char="•"/>
            </a:pPr>
            <a:endParaRPr lang="fr-FR" sz="1600" b="1" u="sng" dirty="0">
              <a:solidFill>
                <a:schemeClr val="bg1"/>
              </a:solidFill>
              <a:latin typeface="Sitka Display" panose="02000505000000020004" pitchFamily="2" charset="0"/>
            </a:endParaRPr>
          </a:p>
          <a:p>
            <a:pPr marL="285750" indent="-285750">
              <a:buFont typeface="Arial" panose="020B0604020202020204" pitchFamily="34" charset="0"/>
              <a:buChar char="•"/>
            </a:pPr>
            <a:endParaRPr lang="fr-FR" sz="1600" b="1" u="sng" dirty="0">
              <a:solidFill>
                <a:schemeClr val="bg1"/>
              </a:solidFill>
              <a:latin typeface="Sitka Display" panose="02000505000000020004" pitchFamily="2" charset="0"/>
            </a:endParaRPr>
          </a:p>
          <a:p>
            <a:pPr marL="285750" indent="-285750">
              <a:buFont typeface="Arial" panose="020B0604020202020204" pitchFamily="34" charset="0"/>
              <a:buChar char="•"/>
            </a:pPr>
            <a:endParaRPr lang="fr-FR" sz="1600" b="1" u="sng" dirty="0">
              <a:solidFill>
                <a:schemeClr val="bg1"/>
              </a:solidFill>
              <a:latin typeface="Sitka Display" panose="02000505000000020004" pitchFamily="2" charset="0"/>
            </a:endParaRPr>
          </a:p>
          <a:p>
            <a:pPr marL="285750" indent="-285750">
              <a:buFont typeface="Arial" panose="020B0604020202020204" pitchFamily="34" charset="0"/>
              <a:buChar char="•"/>
            </a:pPr>
            <a:endParaRPr lang="fr-FR" sz="1600" b="1" u="sng" dirty="0">
              <a:solidFill>
                <a:schemeClr val="bg1"/>
              </a:solidFill>
              <a:latin typeface="Sitka Display" panose="02000505000000020004" pitchFamily="2" charset="0"/>
            </a:endParaRPr>
          </a:p>
          <a:p>
            <a:endParaRPr lang="fr-FR" sz="1600" b="1" u="sng" dirty="0">
              <a:latin typeface="Sitka Display" panose="02000505000000020004" pitchFamily="2" charset="0"/>
            </a:endParaRPr>
          </a:p>
        </p:txBody>
      </p:sp>
      <p:sp>
        <p:nvSpPr>
          <p:cNvPr id="22" name="Rectangle 21">
            <a:extLst>
              <a:ext uri="{FF2B5EF4-FFF2-40B4-BE49-F238E27FC236}">
                <a16:creationId xmlns:a16="http://schemas.microsoft.com/office/drawing/2014/main" id="{22A282A6-EBCE-46C8-9D7D-7BA374D0D369}"/>
              </a:ext>
            </a:extLst>
          </p:cNvPr>
          <p:cNvSpPr/>
          <p:nvPr/>
        </p:nvSpPr>
        <p:spPr>
          <a:xfrm>
            <a:off x="639586" y="5352636"/>
            <a:ext cx="1892138" cy="948584"/>
          </a:xfrm>
          <a:prstGeom prst="rect">
            <a:avLst/>
          </a:prstGeom>
          <a:solidFill>
            <a:srgbClr val="CBCE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i="1" dirty="0">
                <a:solidFill>
                  <a:schemeClr val="tx1"/>
                </a:solidFill>
                <a:latin typeface="Sitka Display" panose="02000505000000020004" pitchFamily="2" charset="0"/>
              </a:rPr>
              <a:t>L. forbesii </a:t>
            </a:r>
          </a:p>
          <a:p>
            <a:pPr algn="ctr"/>
            <a:r>
              <a:rPr lang="fr-FR" sz="1600" dirty="0">
                <a:solidFill>
                  <a:schemeClr val="tx1"/>
                </a:solidFill>
                <a:latin typeface="Sitka Display" panose="02000505000000020004" pitchFamily="2" charset="0"/>
              </a:rPr>
              <a:t>Pic de recrutement en </a:t>
            </a:r>
            <a:r>
              <a:rPr lang="fr-FR" sz="1600" b="1" dirty="0">
                <a:solidFill>
                  <a:schemeClr val="tx1"/>
                </a:solidFill>
                <a:latin typeface="Sitka Display" panose="02000505000000020004" pitchFamily="2" charset="0"/>
              </a:rPr>
              <a:t>juin</a:t>
            </a:r>
            <a:r>
              <a:rPr lang="fr-FR" sz="1600" dirty="0">
                <a:solidFill>
                  <a:schemeClr val="tx1"/>
                </a:solidFill>
                <a:latin typeface="Sitka Display" panose="02000505000000020004" pitchFamily="2" charset="0"/>
              </a:rPr>
              <a:t> </a:t>
            </a:r>
            <a:endParaRPr lang="fr-FR" sz="1600" i="1" dirty="0">
              <a:solidFill>
                <a:schemeClr val="tx1"/>
              </a:solidFill>
              <a:latin typeface="Sitka Display" panose="02000505000000020004" pitchFamily="2" charset="0"/>
            </a:endParaRPr>
          </a:p>
        </p:txBody>
      </p:sp>
      <p:sp>
        <p:nvSpPr>
          <p:cNvPr id="23" name="Rectangle 22">
            <a:extLst>
              <a:ext uri="{FF2B5EF4-FFF2-40B4-BE49-F238E27FC236}">
                <a16:creationId xmlns:a16="http://schemas.microsoft.com/office/drawing/2014/main" id="{E8F52E96-1CFC-401C-93A6-C6768014F51F}"/>
              </a:ext>
            </a:extLst>
          </p:cNvPr>
          <p:cNvSpPr/>
          <p:nvPr/>
        </p:nvSpPr>
        <p:spPr>
          <a:xfrm>
            <a:off x="2848251" y="5333672"/>
            <a:ext cx="1892138" cy="948584"/>
          </a:xfrm>
          <a:prstGeom prst="rect">
            <a:avLst/>
          </a:prstGeom>
          <a:solidFill>
            <a:srgbClr val="CBCE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i="1" dirty="0">
                <a:solidFill>
                  <a:schemeClr val="tx1"/>
                </a:solidFill>
                <a:latin typeface="Sitka Display" panose="02000505000000020004" pitchFamily="2" charset="0"/>
              </a:rPr>
              <a:t>L. vulgaris </a:t>
            </a:r>
          </a:p>
          <a:p>
            <a:pPr algn="ctr"/>
            <a:r>
              <a:rPr lang="fr-FR" sz="1600" dirty="0">
                <a:solidFill>
                  <a:schemeClr val="tx1"/>
                </a:solidFill>
                <a:latin typeface="Sitka Display" panose="02000505000000020004" pitchFamily="2" charset="0"/>
              </a:rPr>
              <a:t>Pic de recrutement en </a:t>
            </a:r>
            <a:r>
              <a:rPr lang="fr-FR" sz="1600" b="1" dirty="0">
                <a:solidFill>
                  <a:schemeClr val="tx1"/>
                </a:solidFill>
                <a:latin typeface="Sitka Display" panose="02000505000000020004" pitchFamily="2" charset="0"/>
              </a:rPr>
              <a:t>novembre</a:t>
            </a:r>
            <a:endParaRPr lang="fr-FR" sz="1600" b="1" i="1" dirty="0">
              <a:solidFill>
                <a:schemeClr val="tx1"/>
              </a:solidFill>
              <a:latin typeface="Sitka Display" panose="02000505000000020004" pitchFamily="2" charset="0"/>
            </a:endParaRPr>
          </a:p>
        </p:txBody>
      </p:sp>
      <p:cxnSp>
        <p:nvCxnSpPr>
          <p:cNvPr id="4" name="Connecteur droit 3">
            <a:extLst>
              <a:ext uri="{FF2B5EF4-FFF2-40B4-BE49-F238E27FC236}">
                <a16:creationId xmlns:a16="http://schemas.microsoft.com/office/drawing/2014/main" id="{57F1DE42-9D1F-4217-9640-10FA85559174}"/>
              </a:ext>
            </a:extLst>
          </p:cNvPr>
          <p:cNvCxnSpPr>
            <a:cxnSpLocks/>
          </p:cNvCxnSpPr>
          <p:nvPr/>
        </p:nvCxnSpPr>
        <p:spPr>
          <a:xfrm>
            <a:off x="5439276" y="553879"/>
            <a:ext cx="0" cy="630412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2" name="Image 31">
            <a:extLst>
              <a:ext uri="{FF2B5EF4-FFF2-40B4-BE49-F238E27FC236}">
                <a16:creationId xmlns:a16="http://schemas.microsoft.com/office/drawing/2014/main" id="{05905A09-A021-4A9C-9726-D2F89F7FB92A}"/>
              </a:ext>
            </a:extLst>
          </p:cNvPr>
          <p:cNvPicPr>
            <a:picLocks noChangeAspect="1"/>
          </p:cNvPicPr>
          <p:nvPr/>
        </p:nvPicPr>
        <p:blipFill rotWithShape="1">
          <a:blip r:embed="rId3">
            <a:extLst>
              <a:ext uri="{28A0092B-C50C-407E-A947-70E740481C1C}">
                <a14:useLocalDpi xmlns:a14="http://schemas.microsoft.com/office/drawing/2010/main" val="0"/>
              </a:ext>
            </a:extLst>
          </a:blip>
          <a:srcRect l="58403"/>
          <a:stretch/>
        </p:blipFill>
        <p:spPr>
          <a:xfrm>
            <a:off x="1063782" y="1002164"/>
            <a:ext cx="1520830" cy="3307958"/>
          </a:xfrm>
          <a:prstGeom prst="rect">
            <a:avLst/>
          </a:prstGeom>
        </p:spPr>
      </p:pic>
      <p:sp>
        <p:nvSpPr>
          <p:cNvPr id="39" name="Rectangle 38">
            <a:extLst>
              <a:ext uri="{FF2B5EF4-FFF2-40B4-BE49-F238E27FC236}">
                <a16:creationId xmlns:a16="http://schemas.microsoft.com/office/drawing/2014/main" id="{FF1DB1F7-BBA3-4EC5-87A9-144739E516DC}"/>
              </a:ext>
            </a:extLst>
          </p:cNvPr>
          <p:cNvSpPr/>
          <p:nvPr/>
        </p:nvSpPr>
        <p:spPr>
          <a:xfrm>
            <a:off x="0" y="0"/>
            <a:ext cx="12192000" cy="553879"/>
          </a:xfrm>
          <a:prstGeom prst="rect">
            <a:avLst/>
          </a:prstGeom>
          <a:solidFill>
            <a:srgbClr val="DBEDE1"/>
          </a:solidFill>
          <a:ln>
            <a:solidFill>
              <a:srgbClr val="DBE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latin typeface="Sitka Display" panose="02000505000000020004" pitchFamily="2" charset="0"/>
              </a:rPr>
              <a:t>Introduction</a:t>
            </a:r>
          </a:p>
        </p:txBody>
      </p:sp>
      <p:sp>
        <p:nvSpPr>
          <p:cNvPr id="14" name="Espace réservé du numéro de diapositive 11">
            <a:extLst>
              <a:ext uri="{FF2B5EF4-FFF2-40B4-BE49-F238E27FC236}">
                <a16:creationId xmlns:a16="http://schemas.microsoft.com/office/drawing/2014/main" id="{7D2FC394-045F-4994-A5E4-3EA4F25708F1}"/>
              </a:ext>
            </a:extLst>
          </p:cNvPr>
          <p:cNvSpPr>
            <a:spLocks noGrp="1"/>
          </p:cNvSpPr>
          <p:nvPr>
            <p:ph type="sldNum" sz="quarter" idx="12"/>
          </p:nvPr>
        </p:nvSpPr>
        <p:spPr>
          <a:xfrm>
            <a:off x="9304587" y="6224908"/>
            <a:ext cx="2743200" cy="365125"/>
          </a:xfrm>
        </p:spPr>
        <p:txBody>
          <a:bodyPr/>
          <a:lstStyle/>
          <a:p>
            <a:r>
              <a:rPr lang="fr-FR" sz="2000" dirty="0">
                <a:solidFill>
                  <a:schemeClr val="bg1"/>
                </a:solidFill>
                <a:latin typeface="Sitka Display" panose="02000505000000020004" pitchFamily="2" charset="0"/>
              </a:rPr>
              <a:t>3</a:t>
            </a:r>
          </a:p>
        </p:txBody>
      </p:sp>
    </p:spTree>
    <p:extLst>
      <p:ext uri="{BB962C8B-B14F-4D97-AF65-F5344CB8AC3E}">
        <p14:creationId xmlns:p14="http://schemas.microsoft.com/office/powerpoint/2010/main" val="2622988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6D641AD0-9E0D-4C55-AC3E-A4B990DF51DB}"/>
              </a:ext>
            </a:extLst>
          </p:cNvPr>
          <p:cNvPicPr>
            <a:picLocks noChangeAspect="1"/>
          </p:cNvPicPr>
          <p:nvPr/>
        </p:nvPicPr>
        <p:blipFill rotWithShape="1">
          <a:blip r:embed="rId3">
            <a:extLst>
              <a:ext uri="{28A0092B-C50C-407E-A947-70E740481C1C}">
                <a14:useLocalDpi xmlns:a14="http://schemas.microsoft.com/office/drawing/2010/main" val="0"/>
              </a:ext>
            </a:extLst>
          </a:blip>
          <a:srcRect l="20612" r="45429"/>
          <a:stretch/>
        </p:blipFill>
        <p:spPr>
          <a:xfrm>
            <a:off x="2688382" y="913736"/>
            <a:ext cx="1241580" cy="3307958"/>
          </a:xfrm>
          <a:prstGeom prst="rect">
            <a:avLst/>
          </a:prstGeom>
        </p:spPr>
      </p:pic>
      <p:sp>
        <p:nvSpPr>
          <p:cNvPr id="20" name="ZoneTexte 19">
            <a:extLst>
              <a:ext uri="{FF2B5EF4-FFF2-40B4-BE49-F238E27FC236}">
                <a16:creationId xmlns:a16="http://schemas.microsoft.com/office/drawing/2014/main" id="{70038359-A255-42C3-9929-80CE921608B2}"/>
              </a:ext>
            </a:extLst>
          </p:cNvPr>
          <p:cNvSpPr txBox="1"/>
          <p:nvPr/>
        </p:nvSpPr>
        <p:spPr>
          <a:xfrm>
            <a:off x="2563069" y="4195822"/>
            <a:ext cx="1584303" cy="338554"/>
          </a:xfrm>
          <a:prstGeom prst="rect">
            <a:avLst/>
          </a:prstGeom>
          <a:noFill/>
        </p:spPr>
        <p:txBody>
          <a:bodyPr wrap="square" rtlCol="0">
            <a:spAutoFit/>
          </a:bodyPr>
          <a:lstStyle/>
          <a:p>
            <a:pPr algn="ctr"/>
            <a:r>
              <a:rPr lang="fr-FR" sz="1600" i="1" dirty="0">
                <a:solidFill>
                  <a:schemeClr val="bg1"/>
                </a:solidFill>
                <a:latin typeface="Sitka Display" panose="02000505000000020004" pitchFamily="2" charset="0"/>
              </a:rPr>
              <a:t>Loligo vulgaris</a:t>
            </a:r>
          </a:p>
        </p:txBody>
      </p:sp>
      <p:sp>
        <p:nvSpPr>
          <p:cNvPr id="21" name="ZoneTexte 20">
            <a:extLst>
              <a:ext uri="{FF2B5EF4-FFF2-40B4-BE49-F238E27FC236}">
                <a16:creationId xmlns:a16="http://schemas.microsoft.com/office/drawing/2014/main" id="{26C06455-D061-412E-834D-50FCFD535FE8}"/>
              </a:ext>
            </a:extLst>
          </p:cNvPr>
          <p:cNvSpPr txBox="1"/>
          <p:nvPr/>
        </p:nvSpPr>
        <p:spPr>
          <a:xfrm>
            <a:off x="1063782" y="4195822"/>
            <a:ext cx="1584303" cy="338554"/>
          </a:xfrm>
          <a:prstGeom prst="rect">
            <a:avLst/>
          </a:prstGeom>
          <a:noFill/>
        </p:spPr>
        <p:txBody>
          <a:bodyPr wrap="square" rtlCol="0">
            <a:spAutoFit/>
          </a:bodyPr>
          <a:lstStyle/>
          <a:p>
            <a:pPr algn="ctr"/>
            <a:r>
              <a:rPr lang="fr-FR" sz="1600" i="1" dirty="0">
                <a:solidFill>
                  <a:schemeClr val="bg1"/>
                </a:solidFill>
                <a:latin typeface="Sitka Display" panose="02000505000000020004" pitchFamily="2" charset="0"/>
              </a:rPr>
              <a:t>Loligo forbesii</a:t>
            </a:r>
          </a:p>
        </p:txBody>
      </p:sp>
      <p:sp>
        <p:nvSpPr>
          <p:cNvPr id="19" name="ZoneTexte 18">
            <a:extLst>
              <a:ext uri="{FF2B5EF4-FFF2-40B4-BE49-F238E27FC236}">
                <a16:creationId xmlns:a16="http://schemas.microsoft.com/office/drawing/2014/main" id="{74DA732F-10F9-4352-9874-DA5944BE3E93}"/>
              </a:ext>
            </a:extLst>
          </p:cNvPr>
          <p:cNvSpPr txBox="1"/>
          <p:nvPr/>
        </p:nvSpPr>
        <p:spPr>
          <a:xfrm>
            <a:off x="251312" y="4534376"/>
            <a:ext cx="4904606" cy="1815882"/>
          </a:xfrm>
          <a:prstGeom prst="rect">
            <a:avLst/>
          </a:prstGeom>
          <a:noFill/>
          <a:ln>
            <a:noFill/>
          </a:ln>
        </p:spPr>
        <p:txBody>
          <a:bodyPr wrap="square" rtlCol="0">
            <a:spAutoFit/>
          </a:bodyPr>
          <a:lstStyle/>
          <a:p>
            <a:pPr marL="285750" indent="-285750" algn="ctr">
              <a:buFont typeface="Arial" panose="020B0604020202020204" pitchFamily="34" charset="0"/>
              <a:buChar char="•"/>
            </a:pPr>
            <a:r>
              <a:rPr lang="fr-FR" sz="1600" dirty="0">
                <a:solidFill>
                  <a:schemeClr val="bg1"/>
                </a:solidFill>
                <a:latin typeface="Sitka Display" panose="02000505000000020004" pitchFamily="2" charset="0"/>
              </a:rPr>
              <a:t>2 espèces non différenciées par les pêcheurs </a:t>
            </a:r>
          </a:p>
          <a:p>
            <a:pPr algn="ctr"/>
            <a:r>
              <a:rPr lang="fr-FR" sz="1600" dirty="0">
                <a:solidFill>
                  <a:schemeClr val="bg1"/>
                </a:solidFill>
                <a:latin typeface="Sitka Display" panose="02000505000000020004" pitchFamily="2" charset="0"/>
              </a:rPr>
              <a:t>Mais </a:t>
            </a:r>
            <a:r>
              <a:rPr lang="fr-FR" sz="1600" b="1" u="sng" dirty="0">
                <a:solidFill>
                  <a:schemeClr val="bg1"/>
                </a:solidFill>
                <a:latin typeface="Sitka Display" panose="02000505000000020004" pitchFamily="2" charset="0"/>
              </a:rPr>
              <a:t>différentes par la chronologie de leur cycle de vie</a:t>
            </a:r>
          </a:p>
          <a:p>
            <a:pPr marL="285750" indent="-285750">
              <a:buFont typeface="Arial" panose="020B0604020202020204" pitchFamily="34" charset="0"/>
              <a:buChar char="•"/>
            </a:pPr>
            <a:endParaRPr lang="fr-FR" sz="1600" b="1" u="sng" dirty="0">
              <a:solidFill>
                <a:schemeClr val="bg1"/>
              </a:solidFill>
              <a:latin typeface="Sitka Display" panose="02000505000000020004" pitchFamily="2" charset="0"/>
            </a:endParaRPr>
          </a:p>
          <a:p>
            <a:pPr marL="285750" indent="-285750">
              <a:buFont typeface="Arial" panose="020B0604020202020204" pitchFamily="34" charset="0"/>
              <a:buChar char="•"/>
            </a:pPr>
            <a:endParaRPr lang="fr-FR" sz="1600" b="1" u="sng" dirty="0">
              <a:solidFill>
                <a:schemeClr val="bg1"/>
              </a:solidFill>
              <a:latin typeface="Sitka Display" panose="02000505000000020004" pitchFamily="2" charset="0"/>
            </a:endParaRPr>
          </a:p>
          <a:p>
            <a:pPr marL="285750" indent="-285750">
              <a:buFont typeface="Arial" panose="020B0604020202020204" pitchFamily="34" charset="0"/>
              <a:buChar char="•"/>
            </a:pPr>
            <a:endParaRPr lang="fr-FR" sz="1600" b="1" u="sng" dirty="0">
              <a:solidFill>
                <a:schemeClr val="bg1"/>
              </a:solidFill>
              <a:latin typeface="Sitka Display" panose="02000505000000020004" pitchFamily="2" charset="0"/>
            </a:endParaRPr>
          </a:p>
          <a:p>
            <a:pPr marL="285750" indent="-285750">
              <a:buFont typeface="Arial" panose="020B0604020202020204" pitchFamily="34" charset="0"/>
              <a:buChar char="•"/>
            </a:pPr>
            <a:endParaRPr lang="fr-FR" sz="1600" b="1" u="sng" dirty="0">
              <a:solidFill>
                <a:schemeClr val="bg1"/>
              </a:solidFill>
              <a:latin typeface="Sitka Display" panose="02000505000000020004" pitchFamily="2" charset="0"/>
            </a:endParaRPr>
          </a:p>
          <a:p>
            <a:endParaRPr lang="fr-FR" sz="1600" b="1" u="sng" dirty="0">
              <a:latin typeface="Sitka Display" panose="02000505000000020004" pitchFamily="2" charset="0"/>
            </a:endParaRPr>
          </a:p>
        </p:txBody>
      </p:sp>
      <p:sp>
        <p:nvSpPr>
          <p:cNvPr id="22" name="Rectangle 21">
            <a:extLst>
              <a:ext uri="{FF2B5EF4-FFF2-40B4-BE49-F238E27FC236}">
                <a16:creationId xmlns:a16="http://schemas.microsoft.com/office/drawing/2014/main" id="{22A282A6-EBCE-46C8-9D7D-7BA374D0D369}"/>
              </a:ext>
            </a:extLst>
          </p:cNvPr>
          <p:cNvSpPr/>
          <p:nvPr/>
        </p:nvSpPr>
        <p:spPr>
          <a:xfrm>
            <a:off x="639586" y="5352636"/>
            <a:ext cx="1892138" cy="948584"/>
          </a:xfrm>
          <a:prstGeom prst="rect">
            <a:avLst/>
          </a:prstGeom>
          <a:solidFill>
            <a:srgbClr val="CBCE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i="1" dirty="0">
                <a:solidFill>
                  <a:schemeClr val="tx1"/>
                </a:solidFill>
                <a:latin typeface="Sitka Display" panose="02000505000000020004" pitchFamily="2" charset="0"/>
              </a:rPr>
              <a:t>L. forbesii </a:t>
            </a:r>
          </a:p>
          <a:p>
            <a:pPr algn="ctr"/>
            <a:r>
              <a:rPr lang="fr-FR" sz="1600" dirty="0">
                <a:solidFill>
                  <a:schemeClr val="tx1"/>
                </a:solidFill>
                <a:latin typeface="Sitka Display" panose="02000505000000020004" pitchFamily="2" charset="0"/>
              </a:rPr>
              <a:t>Pic de recrutement en </a:t>
            </a:r>
            <a:r>
              <a:rPr lang="fr-FR" sz="1600" b="1" dirty="0">
                <a:solidFill>
                  <a:schemeClr val="tx1"/>
                </a:solidFill>
                <a:latin typeface="Sitka Display" panose="02000505000000020004" pitchFamily="2" charset="0"/>
              </a:rPr>
              <a:t>juin</a:t>
            </a:r>
            <a:r>
              <a:rPr lang="fr-FR" sz="1600" dirty="0">
                <a:solidFill>
                  <a:schemeClr val="tx1"/>
                </a:solidFill>
                <a:latin typeface="Sitka Display" panose="02000505000000020004" pitchFamily="2" charset="0"/>
              </a:rPr>
              <a:t> </a:t>
            </a:r>
            <a:endParaRPr lang="fr-FR" sz="1600" i="1" dirty="0">
              <a:solidFill>
                <a:schemeClr val="tx1"/>
              </a:solidFill>
              <a:latin typeface="Sitka Display" panose="02000505000000020004" pitchFamily="2" charset="0"/>
            </a:endParaRPr>
          </a:p>
        </p:txBody>
      </p:sp>
      <p:sp>
        <p:nvSpPr>
          <p:cNvPr id="23" name="Rectangle 22">
            <a:extLst>
              <a:ext uri="{FF2B5EF4-FFF2-40B4-BE49-F238E27FC236}">
                <a16:creationId xmlns:a16="http://schemas.microsoft.com/office/drawing/2014/main" id="{E8F52E96-1CFC-401C-93A6-C6768014F51F}"/>
              </a:ext>
            </a:extLst>
          </p:cNvPr>
          <p:cNvSpPr/>
          <p:nvPr/>
        </p:nvSpPr>
        <p:spPr>
          <a:xfrm>
            <a:off x="2848251" y="5333672"/>
            <a:ext cx="1892138" cy="948584"/>
          </a:xfrm>
          <a:prstGeom prst="rect">
            <a:avLst/>
          </a:prstGeom>
          <a:solidFill>
            <a:srgbClr val="CBCE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i="1" dirty="0">
                <a:solidFill>
                  <a:schemeClr val="tx1"/>
                </a:solidFill>
                <a:latin typeface="Sitka Display" panose="02000505000000020004" pitchFamily="2" charset="0"/>
              </a:rPr>
              <a:t>L. vulgaris </a:t>
            </a:r>
          </a:p>
          <a:p>
            <a:pPr algn="ctr"/>
            <a:r>
              <a:rPr lang="fr-FR" sz="1600" dirty="0">
                <a:solidFill>
                  <a:schemeClr val="tx1"/>
                </a:solidFill>
                <a:latin typeface="Sitka Display" panose="02000505000000020004" pitchFamily="2" charset="0"/>
              </a:rPr>
              <a:t>Pic de recrutement en </a:t>
            </a:r>
            <a:r>
              <a:rPr lang="fr-FR" sz="1600" b="1" dirty="0">
                <a:solidFill>
                  <a:schemeClr val="tx1"/>
                </a:solidFill>
                <a:latin typeface="Sitka Display" panose="02000505000000020004" pitchFamily="2" charset="0"/>
              </a:rPr>
              <a:t>novembre</a:t>
            </a:r>
            <a:endParaRPr lang="fr-FR" sz="1600" b="1" i="1" dirty="0">
              <a:solidFill>
                <a:schemeClr val="tx1"/>
              </a:solidFill>
              <a:latin typeface="Sitka Display" panose="02000505000000020004" pitchFamily="2" charset="0"/>
            </a:endParaRPr>
          </a:p>
        </p:txBody>
      </p:sp>
      <p:sp>
        <p:nvSpPr>
          <p:cNvPr id="2" name="ZoneTexte 1">
            <a:extLst>
              <a:ext uri="{FF2B5EF4-FFF2-40B4-BE49-F238E27FC236}">
                <a16:creationId xmlns:a16="http://schemas.microsoft.com/office/drawing/2014/main" id="{D554D181-85C3-49B8-931B-05680D98B2F0}"/>
              </a:ext>
            </a:extLst>
          </p:cNvPr>
          <p:cNvSpPr txBox="1"/>
          <p:nvPr/>
        </p:nvSpPr>
        <p:spPr>
          <a:xfrm>
            <a:off x="5439277" y="1011489"/>
            <a:ext cx="6752722" cy="2862322"/>
          </a:xfrm>
          <a:prstGeom prst="rect">
            <a:avLst/>
          </a:prstGeom>
          <a:noFill/>
        </p:spPr>
        <p:txBody>
          <a:bodyPr wrap="square" rtlCol="0">
            <a:spAutoFit/>
          </a:bodyPr>
          <a:lstStyle/>
          <a:p>
            <a:pPr marL="285750" indent="-285750" algn="just">
              <a:buFont typeface="Wingdings" panose="05000000000000000000" pitchFamily="2" charset="2"/>
              <a:buChar char="Ø"/>
            </a:pPr>
            <a:r>
              <a:rPr lang="fr-FR" dirty="0">
                <a:solidFill>
                  <a:schemeClr val="bg1"/>
                </a:solidFill>
                <a:latin typeface="Sitka Display" panose="02000505000000020004" pitchFamily="2" charset="0"/>
              </a:rPr>
              <a:t>Caractéristiques écologiques particulières des Céphalopodes </a:t>
            </a:r>
          </a:p>
          <a:p>
            <a:endParaRPr lang="fr-FR" dirty="0">
              <a:solidFill>
                <a:schemeClr val="bg1"/>
              </a:solidFill>
              <a:latin typeface="Sitka Display" panose="02000505000000020004" pitchFamily="2" charset="0"/>
            </a:endParaRPr>
          </a:p>
          <a:p>
            <a:pPr marL="742950" lvl="1" indent="-285750">
              <a:buFont typeface="Arial" panose="020B0604020202020204" pitchFamily="34" charset="0"/>
              <a:buChar char="•"/>
            </a:pPr>
            <a:r>
              <a:rPr lang="fr-FR" i="1" dirty="0">
                <a:solidFill>
                  <a:schemeClr val="bg1"/>
                </a:solidFill>
                <a:latin typeface="Sitka Display" panose="02000505000000020004" pitchFamily="2" charset="0"/>
              </a:rPr>
              <a:t>courte durée de vie (1 an)</a:t>
            </a:r>
          </a:p>
          <a:p>
            <a:pPr marL="742950" lvl="1" indent="-285750">
              <a:buFont typeface="Arial" panose="020B0604020202020204" pitchFamily="34" charset="0"/>
              <a:buChar char="•"/>
            </a:pPr>
            <a:r>
              <a:rPr lang="fr-FR" i="1" dirty="0">
                <a:solidFill>
                  <a:schemeClr val="bg1"/>
                </a:solidFill>
                <a:latin typeface="Sitka Display" panose="02000505000000020004" pitchFamily="2" charset="0"/>
              </a:rPr>
              <a:t>Semelparité</a:t>
            </a:r>
          </a:p>
          <a:p>
            <a:pPr marL="742950" lvl="1" indent="-285750">
              <a:buFont typeface="Arial" panose="020B0604020202020204" pitchFamily="34" charset="0"/>
              <a:buChar char="•"/>
            </a:pPr>
            <a:r>
              <a:rPr lang="fr-FR" i="1" dirty="0">
                <a:solidFill>
                  <a:schemeClr val="bg1"/>
                </a:solidFill>
                <a:latin typeface="Sitka Display" panose="02000505000000020004" pitchFamily="2" charset="0"/>
              </a:rPr>
              <a:t>croissance rapide</a:t>
            </a:r>
          </a:p>
          <a:p>
            <a:pPr marL="285750" indent="-285750">
              <a:buFont typeface="Arial" panose="020B0604020202020204" pitchFamily="34" charset="0"/>
              <a:buChar char="•"/>
            </a:pPr>
            <a:endParaRPr lang="fr-FR" i="1" dirty="0">
              <a:solidFill>
                <a:schemeClr val="bg1"/>
              </a:solidFill>
              <a:latin typeface="Sitka Display" panose="02000505000000020004" pitchFamily="2" charset="0"/>
            </a:endParaRPr>
          </a:p>
          <a:p>
            <a:pPr marL="285750" indent="-285750" algn="just">
              <a:buFont typeface="Wingdings" panose="05000000000000000000" pitchFamily="2" charset="2"/>
              <a:buChar char="Ø"/>
            </a:pPr>
            <a:r>
              <a:rPr lang="fr-FR" dirty="0">
                <a:solidFill>
                  <a:schemeClr val="bg1"/>
                </a:solidFill>
                <a:latin typeface="Sitka Display" panose="02000505000000020004" pitchFamily="2" charset="0"/>
              </a:rPr>
              <a:t>Abondance et répartition de ces espèces dépendent fortement des </a:t>
            </a:r>
            <a:r>
              <a:rPr lang="fr-FR" b="1" u="sng" dirty="0">
                <a:solidFill>
                  <a:schemeClr val="bg1"/>
                </a:solidFill>
                <a:latin typeface="Sitka Display" panose="02000505000000020004" pitchFamily="2" charset="0"/>
              </a:rPr>
              <a:t>conditions environnementales</a:t>
            </a:r>
          </a:p>
          <a:p>
            <a:pPr marL="285750" indent="-285750">
              <a:buFont typeface="Wingdings" panose="05000000000000000000" pitchFamily="2" charset="2"/>
              <a:buChar char="Ø"/>
            </a:pPr>
            <a:endParaRPr lang="fr-FR" dirty="0">
              <a:solidFill>
                <a:schemeClr val="bg1"/>
              </a:solidFill>
              <a:latin typeface="Sitka Display" panose="02000505000000020004" pitchFamily="2" charset="0"/>
            </a:endParaRPr>
          </a:p>
          <a:p>
            <a:pPr marL="742950" lvl="1" indent="-285750">
              <a:buFont typeface="Arial" panose="020B0604020202020204" pitchFamily="34" charset="0"/>
              <a:buChar char="•"/>
            </a:pPr>
            <a:r>
              <a:rPr lang="fr-FR" i="1" dirty="0">
                <a:solidFill>
                  <a:schemeClr val="bg1"/>
                </a:solidFill>
                <a:latin typeface="Sitka Display" panose="02000505000000020004" pitchFamily="2" charset="0"/>
                <a:sym typeface="Wingdings" panose="05000000000000000000" pitchFamily="2" charset="2"/>
              </a:rPr>
              <a:t>E</a:t>
            </a:r>
            <a:r>
              <a:rPr lang="fr-FR" i="1" dirty="0">
                <a:solidFill>
                  <a:schemeClr val="bg1"/>
                </a:solidFill>
                <a:latin typeface="Sitka Display" panose="02000505000000020004" pitchFamily="2" charset="0"/>
              </a:rPr>
              <a:t>ssentielles à la </a:t>
            </a:r>
            <a:r>
              <a:rPr lang="fr-FR" b="1" i="1" dirty="0">
                <a:solidFill>
                  <a:schemeClr val="bg1"/>
                </a:solidFill>
                <a:latin typeface="Sitka Display" panose="02000505000000020004" pitchFamily="2" charset="0"/>
              </a:rPr>
              <a:t>croissance</a:t>
            </a:r>
            <a:r>
              <a:rPr lang="fr-FR" i="1" dirty="0">
                <a:solidFill>
                  <a:schemeClr val="bg1"/>
                </a:solidFill>
                <a:latin typeface="Sitka Display" panose="02000505000000020004" pitchFamily="2" charset="0"/>
              </a:rPr>
              <a:t> et à la réussite du </a:t>
            </a:r>
            <a:r>
              <a:rPr lang="fr-FR" b="1" i="1" dirty="0">
                <a:solidFill>
                  <a:schemeClr val="bg1"/>
                </a:solidFill>
                <a:latin typeface="Sitka Display" panose="02000505000000020004" pitchFamily="2" charset="0"/>
              </a:rPr>
              <a:t>recrutement</a:t>
            </a:r>
          </a:p>
        </p:txBody>
      </p:sp>
      <p:cxnSp>
        <p:nvCxnSpPr>
          <p:cNvPr id="4" name="Connecteur droit 3">
            <a:extLst>
              <a:ext uri="{FF2B5EF4-FFF2-40B4-BE49-F238E27FC236}">
                <a16:creationId xmlns:a16="http://schemas.microsoft.com/office/drawing/2014/main" id="{57F1DE42-9D1F-4217-9640-10FA85559174}"/>
              </a:ext>
            </a:extLst>
          </p:cNvPr>
          <p:cNvCxnSpPr>
            <a:cxnSpLocks/>
          </p:cNvCxnSpPr>
          <p:nvPr/>
        </p:nvCxnSpPr>
        <p:spPr>
          <a:xfrm>
            <a:off x="5439276" y="553879"/>
            <a:ext cx="0" cy="630412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2" name="Image 31">
            <a:extLst>
              <a:ext uri="{FF2B5EF4-FFF2-40B4-BE49-F238E27FC236}">
                <a16:creationId xmlns:a16="http://schemas.microsoft.com/office/drawing/2014/main" id="{05905A09-A021-4A9C-9726-D2F89F7FB92A}"/>
              </a:ext>
            </a:extLst>
          </p:cNvPr>
          <p:cNvPicPr>
            <a:picLocks noChangeAspect="1"/>
          </p:cNvPicPr>
          <p:nvPr/>
        </p:nvPicPr>
        <p:blipFill rotWithShape="1">
          <a:blip r:embed="rId3">
            <a:extLst>
              <a:ext uri="{28A0092B-C50C-407E-A947-70E740481C1C}">
                <a14:useLocalDpi xmlns:a14="http://schemas.microsoft.com/office/drawing/2010/main" val="0"/>
              </a:ext>
            </a:extLst>
          </a:blip>
          <a:srcRect l="58403"/>
          <a:stretch/>
        </p:blipFill>
        <p:spPr>
          <a:xfrm>
            <a:off x="1063782" y="1002164"/>
            <a:ext cx="1520830" cy="3307958"/>
          </a:xfrm>
          <a:prstGeom prst="rect">
            <a:avLst/>
          </a:prstGeom>
        </p:spPr>
      </p:pic>
      <p:sp>
        <p:nvSpPr>
          <p:cNvPr id="8" name="ZoneTexte 7">
            <a:extLst>
              <a:ext uri="{FF2B5EF4-FFF2-40B4-BE49-F238E27FC236}">
                <a16:creationId xmlns:a16="http://schemas.microsoft.com/office/drawing/2014/main" id="{0D2E8CFD-D8BF-43E6-AD4F-3F6C9EBB76A0}"/>
              </a:ext>
            </a:extLst>
          </p:cNvPr>
          <p:cNvSpPr txBox="1"/>
          <p:nvPr/>
        </p:nvSpPr>
        <p:spPr>
          <a:xfrm>
            <a:off x="5583489" y="4958817"/>
            <a:ext cx="6464298" cy="1631216"/>
          </a:xfrm>
          <a:prstGeom prst="rect">
            <a:avLst/>
          </a:prstGeom>
          <a:noFill/>
          <a:ln>
            <a:solidFill>
              <a:schemeClr val="bg1"/>
            </a:solidFill>
          </a:ln>
        </p:spPr>
        <p:txBody>
          <a:bodyPr wrap="square" rtlCol="0">
            <a:spAutoFit/>
          </a:bodyPr>
          <a:lstStyle/>
          <a:p>
            <a:pPr algn="ctr"/>
            <a:r>
              <a:rPr lang="fr-FR" sz="2000" dirty="0">
                <a:solidFill>
                  <a:schemeClr val="bg1"/>
                </a:solidFill>
                <a:latin typeface="Sitka Display" panose="02000505000000020004" pitchFamily="2" charset="0"/>
              </a:rPr>
              <a:t>Objectif de l’étude: </a:t>
            </a:r>
          </a:p>
          <a:p>
            <a:pPr algn="ctr"/>
            <a:r>
              <a:rPr lang="fr-FR" sz="2000" b="1" dirty="0">
                <a:solidFill>
                  <a:schemeClr val="bg1"/>
                </a:solidFill>
                <a:latin typeface="Sitka Display" panose="02000505000000020004" pitchFamily="2" charset="0"/>
              </a:rPr>
              <a:t>Quel est le rôle des facteurs environnementaux sur le niveau et la répartition de la biomasse des calmars au moment du recrutement </a:t>
            </a:r>
            <a:r>
              <a:rPr lang="fr-FR" sz="2000" dirty="0">
                <a:solidFill>
                  <a:schemeClr val="bg1"/>
                </a:solidFill>
                <a:latin typeface="Sitka Display" panose="02000505000000020004" pitchFamily="2" charset="0"/>
              </a:rPr>
              <a:t>(en Juin pour </a:t>
            </a:r>
            <a:r>
              <a:rPr lang="fr-FR" sz="2000" i="1" dirty="0">
                <a:solidFill>
                  <a:schemeClr val="bg1"/>
                </a:solidFill>
                <a:latin typeface="Sitka Display" panose="02000505000000020004" pitchFamily="2" charset="0"/>
              </a:rPr>
              <a:t>L. forbesii </a:t>
            </a:r>
            <a:r>
              <a:rPr lang="fr-FR" sz="2000" dirty="0">
                <a:solidFill>
                  <a:schemeClr val="bg1"/>
                </a:solidFill>
                <a:latin typeface="Sitka Display" panose="02000505000000020004" pitchFamily="2" charset="0"/>
              </a:rPr>
              <a:t>et en Novembre pour </a:t>
            </a:r>
            <a:r>
              <a:rPr lang="fr-FR" sz="2000" i="1" dirty="0">
                <a:solidFill>
                  <a:schemeClr val="bg1"/>
                </a:solidFill>
                <a:latin typeface="Sitka Display" panose="02000505000000020004" pitchFamily="2" charset="0"/>
              </a:rPr>
              <a:t>L. vulgaris</a:t>
            </a:r>
            <a:r>
              <a:rPr lang="fr-FR" sz="2000" dirty="0">
                <a:solidFill>
                  <a:schemeClr val="bg1"/>
                </a:solidFill>
                <a:latin typeface="Sitka Display" panose="02000505000000020004" pitchFamily="2" charset="0"/>
              </a:rPr>
              <a:t>) </a:t>
            </a:r>
            <a:r>
              <a:rPr lang="fr-FR" sz="2000" b="1" dirty="0">
                <a:solidFill>
                  <a:schemeClr val="bg1"/>
                </a:solidFill>
                <a:latin typeface="Sitka Display" panose="02000505000000020004" pitchFamily="2" charset="0"/>
              </a:rPr>
              <a:t>? </a:t>
            </a:r>
          </a:p>
        </p:txBody>
      </p:sp>
      <p:pic>
        <p:nvPicPr>
          <p:cNvPr id="38" name="Graphique 37" descr="Main ouverte avec une plante avec un remplissage uni">
            <a:extLst>
              <a:ext uri="{FF2B5EF4-FFF2-40B4-BE49-F238E27FC236}">
                <a16:creationId xmlns:a16="http://schemas.microsoft.com/office/drawing/2014/main" id="{6AB2BC87-35BB-43DA-945D-1236142C49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15204" y="3840533"/>
            <a:ext cx="988414" cy="988414"/>
          </a:xfrm>
          <a:prstGeom prst="rect">
            <a:avLst/>
          </a:prstGeom>
        </p:spPr>
      </p:pic>
      <p:sp>
        <p:nvSpPr>
          <p:cNvPr id="39" name="Rectangle 38">
            <a:extLst>
              <a:ext uri="{FF2B5EF4-FFF2-40B4-BE49-F238E27FC236}">
                <a16:creationId xmlns:a16="http://schemas.microsoft.com/office/drawing/2014/main" id="{FF1DB1F7-BBA3-4EC5-87A9-144739E516DC}"/>
              </a:ext>
            </a:extLst>
          </p:cNvPr>
          <p:cNvSpPr/>
          <p:nvPr/>
        </p:nvSpPr>
        <p:spPr>
          <a:xfrm>
            <a:off x="0" y="0"/>
            <a:ext cx="12192000" cy="553879"/>
          </a:xfrm>
          <a:prstGeom prst="rect">
            <a:avLst/>
          </a:prstGeom>
          <a:solidFill>
            <a:srgbClr val="DBEDE1"/>
          </a:solidFill>
          <a:ln>
            <a:solidFill>
              <a:srgbClr val="DBE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latin typeface="Sitka Display" panose="02000505000000020004" pitchFamily="2" charset="0"/>
              </a:rPr>
              <a:t>Introduction</a:t>
            </a:r>
          </a:p>
        </p:txBody>
      </p:sp>
      <p:sp>
        <p:nvSpPr>
          <p:cNvPr id="14" name="Espace réservé du numéro de diapositive 11">
            <a:extLst>
              <a:ext uri="{FF2B5EF4-FFF2-40B4-BE49-F238E27FC236}">
                <a16:creationId xmlns:a16="http://schemas.microsoft.com/office/drawing/2014/main" id="{7D2FC394-045F-4994-A5E4-3EA4F25708F1}"/>
              </a:ext>
            </a:extLst>
          </p:cNvPr>
          <p:cNvSpPr>
            <a:spLocks noGrp="1"/>
          </p:cNvSpPr>
          <p:nvPr>
            <p:ph type="sldNum" sz="quarter" idx="12"/>
          </p:nvPr>
        </p:nvSpPr>
        <p:spPr>
          <a:xfrm>
            <a:off x="9304587" y="6224908"/>
            <a:ext cx="2743200" cy="365125"/>
          </a:xfrm>
        </p:spPr>
        <p:txBody>
          <a:bodyPr/>
          <a:lstStyle/>
          <a:p>
            <a:r>
              <a:rPr lang="fr-FR" sz="2000" dirty="0">
                <a:solidFill>
                  <a:schemeClr val="bg1"/>
                </a:solidFill>
                <a:latin typeface="Sitka Display" panose="02000505000000020004" pitchFamily="2" charset="0"/>
              </a:rPr>
              <a:t>3</a:t>
            </a:r>
          </a:p>
        </p:txBody>
      </p:sp>
    </p:spTree>
    <p:extLst>
      <p:ext uri="{BB962C8B-B14F-4D97-AF65-F5344CB8AC3E}">
        <p14:creationId xmlns:p14="http://schemas.microsoft.com/office/powerpoint/2010/main" val="305222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82C4BB2-4432-4BDF-A5E5-FCB3BD7FC1BC}"/>
              </a:ext>
            </a:extLst>
          </p:cNvPr>
          <p:cNvSpPr txBox="1"/>
          <p:nvPr/>
        </p:nvSpPr>
        <p:spPr>
          <a:xfrm>
            <a:off x="107328" y="655479"/>
            <a:ext cx="11747500" cy="2308324"/>
          </a:xfrm>
          <a:prstGeom prst="rect">
            <a:avLst/>
          </a:prstGeom>
          <a:noFill/>
        </p:spPr>
        <p:txBody>
          <a:bodyPr wrap="square" rtlCol="0">
            <a:spAutoFit/>
          </a:bodyPr>
          <a:lstStyle/>
          <a:p>
            <a:endParaRPr lang="fr-FR" sz="2400" dirty="0">
              <a:solidFill>
                <a:schemeClr val="bg1"/>
              </a:solidFill>
              <a:latin typeface="Sitka Display" panose="02000505000000020004" pitchFamily="2" charset="0"/>
            </a:endParaRPr>
          </a:p>
          <a:p>
            <a:pPr marL="457200" indent="-457200">
              <a:buAutoNum type="arabicPeriod"/>
            </a:pPr>
            <a:r>
              <a:rPr lang="fr-FR" sz="2400" dirty="0">
                <a:solidFill>
                  <a:schemeClr val="bg1"/>
                </a:solidFill>
                <a:latin typeface="Sitka Display" panose="02000505000000020004" pitchFamily="2" charset="0"/>
              </a:rPr>
              <a:t>Compilation des indices de biomasse des calmars</a:t>
            </a:r>
          </a:p>
          <a:p>
            <a:pPr marL="457200" indent="-457200">
              <a:buAutoNum type="arabicPeriod"/>
            </a:pPr>
            <a:r>
              <a:rPr lang="fr-FR" sz="2400" dirty="0">
                <a:solidFill>
                  <a:schemeClr val="bg1"/>
                </a:solidFill>
                <a:latin typeface="Sitka Display" panose="02000505000000020004" pitchFamily="2" charset="0"/>
              </a:rPr>
              <a:t>Extraction des variables environnementales de la période de pré-recrutement</a:t>
            </a:r>
          </a:p>
          <a:p>
            <a:pPr marL="457200" indent="-457200">
              <a:buAutoNum type="arabicPeriod"/>
            </a:pPr>
            <a:r>
              <a:rPr lang="fr-FR" sz="2400" dirty="0">
                <a:solidFill>
                  <a:schemeClr val="bg1"/>
                </a:solidFill>
                <a:latin typeface="Sitka Display" panose="02000505000000020004" pitchFamily="2" charset="0"/>
              </a:rPr>
              <a:t>Influence de l’environnement sur le recrutement </a:t>
            </a:r>
          </a:p>
          <a:p>
            <a:pPr marL="457200" indent="-457200">
              <a:buAutoNum type="arabicPeriod"/>
            </a:pPr>
            <a:r>
              <a:rPr lang="fr-FR" sz="2400" dirty="0">
                <a:solidFill>
                  <a:schemeClr val="bg1"/>
                </a:solidFill>
                <a:latin typeface="Sitka Display" panose="02000505000000020004" pitchFamily="2" charset="0"/>
              </a:rPr>
              <a:t>Modèles prédictifs pour la gestion de l’exploitation de la ressource</a:t>
            </a:r>
          </a:p>
          <a:p>
            <a:endParaRPr lang="fr-FR" sz="2400" dirty="0">
              <a:solidFill>
                <a:schemeClr val="bg1"/>
              </a:solidFill>
              <a:latin typeface="Sitka Display" panose="02000505000000020004" pitchFamily="2" charset="0"/>
            </a:endParaRPr>
          </a:p>
        </p:txBody>
      </p:sp>
      <p:sp>
        <p:nvSpPr>
          <p:cNvPr id="6" name="Flèche : droite 5">
            <a:extLst>
              <a:ext uri="{FF2B5EF4-FFF2-40B4-BE49-F238E27FC236}">
                <a16:creationId xmlns:a16="http://schemas.microsoft.com/office/drawing/2014/main" id="{A9479077-3D85-4156-A3C1-18D90E6F87D9}"/>
              </a:ext>
            </a:extLst>
          </p:cNvPr>
          <p:cNvSpPr/>
          <p:nvPr/>
        </p:nvSpPr>
        <p:spPr>
          <a:xfrm>
            <a:off x="761378" y="3956717"/>
            <a:ext cx="10439400" cy="4318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a:extLst>
              <a:ext uri="{FF2B5EF4-FFF2-40B4-BE49-F238E27FC236}">
                <a16:creationId xmlns:a16="http://schemas.microsoft.com/office/drawing/2014/main" id="{CDC2F8B0-EEBE-4F97-9139-23F7E6FEE3BC}"/>
              </a:ext>
            </a:extLst>
          </p:cNvPr>
          <p:cNvSpPr txBox="1"/>
          <p:nvPr/>
        </p:nvSpPr>
        <p:spPr>
          <a:xfrm>
            <a:off x="7162178" y="3385217"/>
            <a:ext cx="2514600" cy="400110"/>
          </a:xfrm>
          <a:prstGeom prst="rect">
            <a:avLst/>
          </a:prstGeom>
          <a:noFill/>
        </p:spPr>
        <p:txBody>
          <a:bodyPr wrap="square" rtlCol="0">
            <a:spAutoFit/>
          </a:bodyPr>
          <a:lstStyle/>
          <a:p>
            <a:pPr algn="ctr"/>
            <a:r>
              <a:rPr lang="fr-FR" sz="2000" dirty="0">
                <a:solidFill>
                  <a:schemeClr val="bg1"/>
                </a:solidFill>
                <a:latin typeface="Sitka Display" panose="02000505000000020004" pitchFamily="2" charset="0"/>
              </a:rPr>
              <a:t>RECRUTEMENT</a:t>
            </a:r>
          </a:p>
        </p:txBody>
      </p:sp>
      <p:sp>
        <p:nvSpPr>
          <p:cNvPr id="24" name="ZoneTexte 23">
            <a:extLst>
              <a:ext uri="{FF2B5EF4-FFF2-40B4-BE49-F238E27FC236}">
                <a16:creationId xmlns:a16="http://schemas.microsoft.com/office/drawing/2014/main" id="{D0A17343-91A0-4C7E-B755-03ECF2951142}"/>
              </a:ext>
            </a:extLst>
          </p:cNvPr>
          <p:cNvSpPr txBox="1"/>
          <p:nvPr/>
        </p:nvSpPr>
        <p:spPr>
          <a:xfrm>
            <a:off x="1217334" y="3385217"/>
            <a:ext cx="4344644" cy="400110"/>
          </a:xfrm>
          <a:prstGeom prst="rect">
            <a:avLst/>
          </a:prstGeom>
          <a:noFill/>
        </p:spPr>
        <p:txBody>
          <a:bodyPr wrap="square" rtlCol="0">
            <a:spAutoFit/>
          </a:bodyPr>
          <a:lstStyle/>
          <a:p>
            <a:pPr algn="ctr"/>
            <a:r>
              <a:rPr lang="fr-FR" sz="2000" dirty="0">
                <a:solidFill>
                  <a:schemeClr val="bg1"/>
                </a:solidFill>
                <a:latin typeface="Sitka Display" panose="02000505000000020004" pitchFamily="2" charset="0"/>
              </a:rPr>
              <a:t>INCUBATION + STADES JUVENILES</a:t>
            </a:r>
          </a:p>
        </p:txBody>
      </p:sp>
      <p:cxnSp>
        <p:nvCxnSpPr>
          <p:cNvPr id="9" name="Connecteur droit 8">
            <a:extLst>
              <a:ext uri="{FF2B5EF4-FFF2-40B4-BE49-F238E27FC236}">
                <a16:creationId xmlns:a16="http://schemas.microsoft.com/office/drawing/2014/main" id="{D2382D69-61B1-4FBF-B894-767453C6303D}"/>
              </a:ext>
            </a:extLst>
          </p:cNvPr>
          <p:cNvCxnSpPr>
            <a:cxnSpLocks/>
            <a:stCxn id="24" idx="2"/>
          </p:cNvCxnSpPr>
          <p:nvPr/>
        </p:nvCxnSpPr>
        <p:spPr>
          <a:xfrm>
            <a:off x="3389656" y="3785327"/>
            <a:ext cx="0" cy="121055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F17290C5-8585-46B7-A218-D2F4938D6F88}"/>
              </a:ext>
            </a:extLst>
          </p:cNvPr>
          <p:cNvCxnSpPr>
            <a:cxnSpLocks/>
            <a:endCxn id="11" idx="0"/>
          </p:cNvCxnSpPr>
          <p:nvPr/>
        </p:nvCxnSpPr>
        <p:spPr>
          <a:xfrm>
            <a:off x="8406156" y="3785327"/>
            <a:ext cx="13322" cy="121055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4" name="Graphique 33" descr="Main ouverte avec une plante avec un remplissage uni">
            <a:extLst>
              <a:ext uri="{FF2B5EF4-FFF2-40B4-BE49-F238E27FC236}">
                <a16:creationId xmlns:a16="http://schemas.microsoft.com/office/drawing/2014/main" id="{A7517FBF-6A5D-4D07-AE18-E2AD2528C5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5449" y="4995877"/>
            <a:ext cx="988414" cy="988414"/>
          </a:xfrm>
          <a:prstGeom prst="rect">
            <a:avLst/>
          </a:prstGeom>
        </p:spPr>
      </p:pic>
      <p:sp>
        <p:nvSpPr>
          <p:cNvPr id="11" name="ZoneTexte 10">
            <a:extLst>
              <a:ext uri="{FF2B5EF4-FFF2-40B4-BE49-F238E27FC236}">
                <a16:creationId xmlns:a16="http://schemas.microsoft.com/office/drawing/2014/main" id="{E4062F93-4750-4D44-A97A-D77B77B1A141}"/>
              </a:ext>
            </a:extLst>
          </p:cNvPr>
          <p:cNvSpPr txBox="1"/>
          <p:nvPr/>
        </p:nvSpPr>
        <p:spPr>
          <a:xfrm>
            <a:off x="6651004" y="4995877"/>
            <a:ext cx="3536947" cy="1200329"/>
          </a:xfrm>
          <a:prstGeom prst="rect">
            <a:avLst/>
          </a:prstGeom>
          <a:noFill/>
          <a:ln>
            <a:solidFill>
              <a:schemeClr val="accent2"/>
            </a:solidFill>
          </a:ln>
        </p:spPr>
        <p:txBody>
          <a:bodyPr wrap="square" rtlCol="0">
            <a:spAutoFit/>
          </a:bodyPr>
          <a:lstStyle/>
          <a:p>
            <a:pPr algn="ctr"/>
            <a:r>
              <a:rPr lang="fr-FR" b="1" dirty="0">
                <a:solidFill>
                  <a:schemeClr val="bg1"/>
                </a:solidFill>
                <a:latin typeface="Sitka Display" panose="02000505000000020004" pitchFamily="2" charset="0"/>
              </a:rPr>
              <a:t>Indices de biomasse </a:t>
            </a:r>
          </a:p>
          <a:p>
            <a:pPr algn="ctr"/>
            <a:r>
              <a:rPr lang="fr-FR" b="1" dirty="0">
                <a:solidFill>
                  <a:schemeClr val="bg1"/>
                </a:solidFill>
                <a:latin typeface="Sitka Display" panose="02000505000000020004" pitchFamily="2" charset="0"/>
              </a:rPr>
              <a:t>au moment du recrutement</a:t>
            </a:r>
          </a:p>
          <a:p>
            <a:pPr marL="285750" indent="-285750" algn="ctr">
              <a:buFont typeface="Arial" panose="020B0604020202020204" pitchFamily="34" charset="0"/>
              <a:buChar char="•"/>
            </a:pPr>
            <a:r>
              <a:rPr lang="fr-FR" dirty="0">
                <a:solidFill>
                  <a:schemeClr val="bg1"/>
                </a:solidFill>
                <a:latin typeface="Sitka Display" panose="02000505000000020004" pitchFamily="2" charset="0"/>
              </a:rPr>
              <a:t>En Juin pour </a:t>
            </a:r>
            <a:r>
              <a:rPr lang="fr-FR" i="1" dirty="0">
                <a:solidFill>
                  <a:schemeClr val="bg1"/>
                </a:solidFill>
                <a:latin typeface="Sitka Display" panose="02000505000000020004" pitchFamily="2" charset="0"/>
              </a:rPr>
              <a:t>L. forbesii</a:t>
            </a:r>
          </a:p>
          <a:p>
            <a:pPr marL="285750" indent="-285750" algn="ctr">
              <a:buFont typeface="Arial" panose="020B0604020202020204" pitchFamily="34" charset="0"/>
              <a:buChar char="•"/>
            </a:pPr>
            <a:r>
              <a:rPr lang="fr-FR" dirty="0">
                <a:solidFill>
                  <a:schemeClr val="bg1"/>
                </a:solidFill>
                <a:latin typeface="Sitka Display" panose="02000505000000020004" pitchFamily="2" charset="0"/>
              </a:rPr>
              <a:t>En Novembre pour </a:t>
            </a:r>
            <a:r>
              <a:rPr lang="fr-FR" i="1" dirty="0">
                <a:solidFill>
                  <a:schemeClr val="bg1"/>
                </a:solidFill>
                <a:latin typeface="Sitka Display" panose="02000505000000020004" pitchFamily="2" charset="0"/>
              </a:rPr>
              <a:t>L. vulgaris  </a:t>
            </a:r>
          </a:p>
        </p:txBody>
      </p:sp>
      <p:cxnSp>
        <p:nvCxnSpPr>
          <p:cNvPr id="13" name="Connecteur droit avec flèche 12">
            <a:extLst>
              <a:ext uri="{FF2B5EF4-FFF2-40B4-BE49-F238E27FC236}">
                <a16:creationId xmlns:a16="http://schemas.microsoft.com/office/drawing/2014/main" id="{B8670163-4F51-482A-8915-04243A7E1BAA}"/>
              </a:ext>
            </a:extLst>
          </p:cNvPr>
          <p:cNvCxnSpPr>
            <a:cxnSpLocks/>
          </p:cNvCxnSpPr>
          <p:nvPr/>
        </p:nvCxnSpPr>
        <p:spPr>
          <a:xfrm>
            <a:off x="3491878" y="4490117"/>
            <a:ext cx="4775200" cy="0"/>
          </a:xfrm>
          <a:prstGeom prst="straightConnector1">
            <a:avLst/>
          </a:prstGeom>
          <a:ln w="38100">
            <a:solidFill>
              <a:srgbClr val="FFFF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ZoneTexte 36">
            <a:extLst>
              <a:ext uri="{FF2B5EF4-FFF2-40B4-BE49-F238E27FC236}">
                <a16:creationId xmlns:a16="http://schemas.microsoft.com/office/drawing/2014/main" id="{679840EA-94DC-48B2-8DAB-52DC8E3A43D3}"/>
              </a:ext>
            </a:extLst>
          </p:cNvPr>
          <p:cNvSpPr txBox="1"/>
          <p:nvPr/>
        </p:nvSpPr>
        <p:spPr>
          <a:xfrm>
            <a:off x="3695078" y="4490117"/>
            <a:ext cx="4216871" cy="369332"/>
          </a:xfrm>
          <a:prstGeom prst="rect">
            <a:avLst/>
          </a:prstGeom>
          <a:noFill/>
        </p:spPr>
        <p:txBody>
          <a:bodyPr wrap="square" rtlCol="0">
            <a:spAutoFit/>
          </a:bodyPr>
          <a:lstStyle/>
          <a:p>
            <a:pPr algn="ctr"/>
            <a:r>
              <a:rPr lang="fr-FR" dirty="0">
                <a:solidFill>
                  <a:schemeClr val="bg1"/>
                </a:solidFill>
                <a:latin typeface="Sitka Display" panose="02000505000000020004" pitchFamily="2" charset="0"/>
              </a:rPr>
              <a:t>Décalage de 4, 5, 6, 7 mois ?</a:t>
            </a:r>
            <a:r>
              <a:rPr lang="fr-FR" dirty="0"/>
              <a:t> </a:t>
            </a:r>
          </a:p>
        </p:txBody>
      </p:sp>
      <p:sp>
        <p:nvSpPr>
          <p:cNvPr id="38" name="Rectangle 37">
            <a:extLst>
              <a:ext uri="{FF2B5EF4-FFF2-40B4-BE49-F238E27FC236}">
                <a16:creationId xmlns:a16="http://schemas.microsoft.com/office/drawing/2014/main" id="{5671F502-9E50-4502-B833-8F2F52DE61AB}"/>
              </a:ext>
            </a:extLst>
          </p:cNvPr>
          <p:cNvSpPr/>
          <p:nvPr/>
        </p:nvSpPr>
        <p:spPr>
          <a:xfrm>
            <a:off x="0" y="0"/>
            <a:ext cx="12192000" cy="553879"/>
          </a:xfrm>
          <a:prstGeom prst="rect">
            <a:avLst/>
          </a:prstGeom>
          <a:solidFill>
            <a:srgbClr val="DBEDE1"/>
          </a:solidFill>
          <a:ln>
            <a:solidFill>
              <a:srgbClr val="DBE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latin typeface="Sitka Display" panose="02000505000000020004" pitchFamily="2" charset="0"/>
              </a:rPr>
              <a:t>PLAN</a:t>
            </a:r>
          </a:p>
        </p:txBody>
      </p:sp>
      <p:sp>
        <p:nvSpPr>
          <p:cNvPr id="14" name="Espace réservé du numéro de diapositive 11">
            <a:extLst>
              <a:ext uri="{FF2B5EF4-FFF2-40B4-BE49-F238E27FC236}">
                <a16:creationId xmlns:a16="http://schemas.microsoft.com/office/drawing/2014/main" id="{03639591-60D4-4AB1-A53A-5146A00E487A}"/>
              </a:ext>
            </a:extLst>
          </p:cNvPr>
          <p:cNvSpPr>
            <a:spLocks noGrp="1"/>
          </p:cNvSpPr>
          <p:nvPr>
            <p:ph type="sldNum" sz="quarter" idx="12"/>
          </p:nvPr>
        </p:nvSpPr>
        <p:spPr>
          <a:xfrm>
            <a:off x="9312275" y="6342442"/>
            <a:ext cx="2743200" cy="365125"/>
          </a:xfrm>
        </p:spPr>
        <p:txBody>
          <a:bodyPr/>
          <a:lstStyle/>
          <a:p>
            <a:r>
              <a:rPr lang="fr-FR" sz="2000" dirty="0">
                <a:solidFill>
                  <a:schemeClr val="bg1"/>
                </a:solidFill>
                <a:latin typeface="Sitka Display" panose="02000505000000020004" pitchFamily="2" charset="0"/>
              </a:rPr>
              <a:t>4</a:t>
            </a:r>
          </a:p>
        </p:txBody>
      </p:sp>
    </p:spTree>
    <p:extLst>
      <p:ext uri="{BB962C8B-B14F-4D97-AF65-F5344CB8AC3E}">
        <p14:creationId xmlns:p14="http://schemas.microsoft.com/office/powerpoint/2010/main" val="1058216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que 12" descr="Bateau remorqueur contour">
            <a:extLst>
              <a:ext uri="{FF2B5EF4-FFF2-40B4-BE49-F238E27FC236}">
                <a16:creationId xmlns:a16="http://schemas.microsoft.com/office/drawing/2014/main" id="{3F42AEC5-0CF4-462E-B547-0FBEF375EAD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6810" y="950072"/>
            <a:ext cx="1390511" cy="1223613"/>
          </a:xfrm>
          <a:prstGeom prst="rect">
            <a:avLst/>
          </a:prstGeom>
        </p:spPr>
      </p:pic>
      <p:sp>
        <p:nvSpPr>
          <p:cNvPr id="14" name="ZoneTexte 13">
            <a:extLst>
              <a:ext uri="{FF2B5EF4-FFF2-40B4-BE49-F238E27FC236}">
                <a16:creationId xmlns:a16="http://schemas.microsoft.com/office/drawing/2014/main" id="{8DD69BC3-ACBC-4168-B3E5-B68867A196CA}"/>
              </a:ext>
            </a:extLst>
          </p:cNvPr>
          <p:cNvSpPr txBox="1"/>
          <p:nvPr/>
        </p:nvSpPr>
        <p:spPr>
          <a:xfrm>
            <a:off x="2052437" y="1023758"/>
            <a:ext cx="1512095" cy="1138773"/>
          </a:xfrm>
          <a:prstGeom prst="rect">
            <a:avLst/>
          </a:prstGeom>
          <a:noFill/>
        </p:spPr>
        <p:txBody>
          <a:bodyPr wrap="square" rtlCol="0">
            <a:spAutoFit/>
          </a:bodyPr>
          <a:lstStyle/>
          <a:p>
            <a:pPr algn="ctr"/>
            <a:r>
              <a:rPr lang="fr-FR" sz="1700" b="1" dirty="0">
                <a:solidFill>
                  <a:schemeClr val="bg1"/>
                </a:solidFill>
                <a:latin typeface="Sitka Display" panose="02000505000000020004" pitchFamily="2" charset="0"/>
              </a:rPr>
              <a:t>Données commerciales de pêche </a:t>
            </a:r>
          </a:p>
          <a:p>
            <a:pPr algn="ctr"/>
            <a:r>
              <a:rPr lang="fr-FR" sz="1700" b="1" dirty="0">
                <a:solidFill>
                  <a:schemeClr val="bg1"/>
                </a:solidFill>
                <a:latin typeface="Sitka Display" panose="02000505000000020004" pitchFamily="2" charset="0"/>
              </a:rPr>
              <a:t>2000 – 2021 </a:t>
            </a:r>
          </a:p>
        </p:txBody>
      </p:sp>
      <p:sp>
        <p:nvSpPr>
          <p:cNvPr id="19" name="Ellipse 18">
            <a:extLst>
              <a:ext uri="{FF2B5EF4-FFF2-40B4-BE49-F238E27FC236}">
                <a16:creationId xmlns:a16="http://schemas.microsoft.com/office/drawing/2014/main" id="{A2F14669-FEB4-4116-9BFD-E28E2186E366}"/>
              </a:ext>
            </a:extLst>
          </p:cNvPr>
          <p:cNvSpPr/>
          <p:nvPr/>
        </p:nvSpPr>
        <p:spPr>
          <a:xfrm>
            <a:off x="281354" y="948264"/>
            <a:ext cx="1704199" cy="1329414"/>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Sitka Display" panose="02000505000000020004" pitchFamily="2" charset="0"/>
            </a:endParaRPr>
          </a:p>
        </p:txBody>
      </p:sp>
      <p:sp>
        <p:nvSpPr>
          <p:cNvPr id="20" name="ZoneTexte 19">
            <a:extLst>
              <a:ext uri="{FF2B5EF4-FFF2-40B4-BE49-F238E27FC236}">
                <a16:creationId xmlns:a16="http://schemas.microsoft.com/office/drawing/2014/main" id="{EB1EE03D-B0D6-45D4-9FD7-F2A188777ABE}"/>
              </a:ext>
            </a:extLst>
          </p:cNvPr>
          <p:cNvSpPr txBox="1"/>
          <p:nvPr/>
        </p:nvSpPr>
        <p:spPr>
          <a:xfrm>
            <a:off x="4940934" y="1302424"/>
            <a:ext cx="1918728" cy="646331"/>
          </a:xfrm>
          <a:prstGeom prst="rect">
            <a:avLst/>
          </a:prstGeom>
          <a:noFill/>
        </p:spPr>
        <p:txBody>
          <a:bodyPr wrap="square" rtlCol="0">
            <a:spAutoFit/>
          </a:bodyPr>
          <a:lstStyle/>
          <a:p>
            <a:pPr algn="ctr"/>
            <a:r>
              <a:rPr lang="fr-FR" b="1" dirty="0">
                <a:solidFill>
                  <a:schemeClr val="accent2"/>
                </a:solidFill>
                <a:latin typeface="Sitka Display" panose="02000505000000020004" pitchFamily="2" charset="0"/>
              </a:rPr>
              <a:t>Standardisation</a:t>
            </a:r>
          </a:p>
          <a:p>
            <a:pPr algn="ctr"/>
            <a:r>
              <a:rPr lang="fr-FR" b="1" dirty="0">
                <a:solidFill>
                  <a:schemeClr val="accent2"/>
                </a:solidFill>
                <a:latin typeface="Sitka Display" panose="02000505000000020004" pitchFamily="2" charset="0"/>
              </a:rPr>
              <a:t>VAST </a:t>
            </a:r>
          </a:p>
        </p:txBody>
      </p:sp>
      <p:sp>
        <p:nvSpPr>
          <p:cNvPr id="23" name="ZoneTexte 22">
            <a:extLst>
              <a:ext uri="{FF2B5EF4-FFF2-40B4-BE49-F238E27FC236}">
                <a16:creationId xmlns:a16="http://schemas.microsoft.com/office/drawing/2014/main" id="{8C1749A3-7A24-46A2-A9DE-7EC9858B06BA}"/>
              </a:ext>
            </a:extLst>
          </p:cNvPr>
          <p:cNvSpPr txBox="1"/>
          <p:nvPr/>
        </p:nvSpPr>
        <p:spPr>
          <a:xfrm>
            <a:off x="60435" y="2225747"/>
            <a:ext cx="5149960" cy="307777"/>
          </a:xfrm>
          <a:prstGeom prst="rect">
            <a:avLst/>
          </a:prstGeom>
          <a:noFill/>
        </p:spPr>
        <p:txBody>
          <a:bodyPr wrap="square" rtlCol="0">
            <a:spAutoFit/>
          </a:bodyPr>
          <a:lstStyle/>
          <a:p>
            <a:pPr marL="285750" indent="-285750">
              <a:buFont typeface="Arial" panose="020B0604020202020204" pitchFamily="34" charset="0"/>
              <a:buChar char="•"/>
            </a:pPr>
            <a:r>
              <a:rPr lang="fr-FR" sz="1400" b="1" dirty="0">
                <a:solidFill>
                  <a:schemeClr val="bg1"/>
                </a:solidFill>
                <a:latin typeface="Sitka Display" panose="02000505000000020004" pitchFamily="2" charset="0"/>
              </a:rPr>
              <a:t>Par séquence de pêche (kg/heure de pêche) </a:t>
            </a:r>
          </a:p>
        </p:txBody>
      </p:sp>
      <p:pic>
        <p:nvPicPr>
          <p:cNvPr id="32" name="Image 31">
            <a:extLst>
              <a:ext uri="{FF2B5EF4-FFF2-40B4-BE49-F238E27FC236}">
                <a16:creationId xmlns:a16="http://schemas.microsoft.com/office/drawing/2014/main" id="{70085921-0819-4683-B962-A79A9DE45D11}"/>
              </a:ext>
            </a:extLst>
          </p:cNvPr>
          <p:cNvPicPr/>
          <p:nvPr/>
        </p:nvPicPr>
        <p:blipFill rotWithShape="1">
          <a:blip r:embed="rId4" cstate="print">
            <a:extLst>
              <a:ext uri="{28A0092B-C50C-407E-A947-70E740481C1C}">
                <a14:useLocalDpi xmlns:a14="http://schemas.microsoft.com/office/drawing/2010/main" val="0"/>
              </a:ext>
            </a:extLst>
          </a:blip>
          <a:srcRect t="12979" b="12659"/>
          <a:stretch/>
        </p:blipFill>
        <p:spPr bwMode="auto">
          <a:xfrm>
            <a:off x="1727998" y="2736379"/>
            <a:ext cx="8736004" cy="3434307"/>
          </a:xfrm>
          <a:prstGeom prst="rect">
            <a:avLst/>
          </a:prstGeom>
          <a:noFill/>
          <a:ln w="57150">
            <a:solidFill>
              <a:schemeClr val="accent2"/>
            </a:solidFill>
          </a:ln>
        </p:spPr>
      </p:pic>
      <p:pic>
        <p:nvPicPr>
          <p:cNvPr id="4" name="Graphique 3" descr="Retour avec un remplissage uni">
            <a:extLst>
              <a:ext uri="{FF2B5EF4-FFF2-40B4-BE49-F238E27FC236}">
                <a16:creationId xmlns:a16="http://schemas.microsoft.com/office/drawing/2014/main" id="{8377E85E-FD41-4674-B2C5-CF5FFDC25A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135066">
            <a:off x="3570211" y="1081381"/>
            <a:ext cx="1771677" cy="1184174"/>
          </a:xfrm>
          <a:prstGeom prst="rect">
            <a:avLst/>
          </a:prstGeom>
        </p:spPr>
      </p:pic>
      <p:sp>
        <p:nvSpPr>
          <p:cNvPr id="21" name="ZoneTexte 20">
            <a:extLst>
              <a:ext uri="{FF2B5EF4-FFF2-40B4-BE49-F238E27FC236}">
                <a16:creationId xmlns:a16="http://schemas.microsoft.com/office/drawing/2014/main" id="{28F50D0F-8025-4E36-9307-CB4AA910D2F0}"/>
              </a:ext>
            </a:extLst>
          </p:cNvPr>
          <p:cNvSpPr txBox="1"/>
          <p:nvPr/>
        </p:nvSpPr>
        <p:spPr>
          <a:xfrm>
            <a:off x="-98271" y="6253060"/>
            <a:ext cx="12356123" cy="353943"/>
          </a:xfrm>
          <a:prstGeom prst="rect">
            <a:avLst/>
          </a:prstGeom>
          <a:noFill/>
          <a:ln>
            <a:noFill/>
          </a:ln>
        </p:spPr>
        <p:txBody>
          <a:bodyPr wrap="square" rtlCol="0">
            <a:spAutoFit/>
          </a:bodyPr>
          <a:lstStyle/>
          <a:p>
            <a:pPr algn="ctr"/>
            <a:r>
              <a:rPr lang="fr-FR" sz="1700" b="1" dirty="0">
                <a:solidFill>
                  <a:schemeClr val="bg1"/>
                </a:solidFill>
                <a:latin typeface="Sitka Display" panose="02000505000000020004" pitchFamily="2" charset="0"/>
              </a:rPr>
              <a:t>Indices de biomasse par mois de 2000 à 2021 pondérés par la puissance des navires pour chaque rectangle statistique de la Manche</a:t>
            </a:r>
          </a:p>
        </p:txBody>
      </p:sp>
      <p:sp>
        <p:nvSpPr>
          <p:cNvPr id="5" name="Accolade ouvrante 4">
            <a:extLst>
              <a:ext uri="{FF2B5EF4-FFF2-40B4-BE49-F238E27FC236}">
                <a16:creationId xmlns:a16="http://schemas.microsoft.com/office/drawing/2014/main" id="{3269FC69-9365-47C2-96B4-E8C162EDE11A}"/>
              </a:ext>
            </a:extLst>
          </p:cNvPr>
          <p:cNvSpPr/>
          <p:nvPr/>
        </p:nvSpPr>
        <p:spPr>
          <a:xfrm>
            <a:off x="6914389" y="1025754"/>
            <a:ext cx="413661" cy="1251924"/>
          </a:xfrm>
          <a:prstGeom prst="leftBrace">
            <a:avLst>
              <a:gd name="adj1" fmla="val 39507"/>
              <a:gd name="adj2" fmla="val 50000"/>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fr-FR" dirty="0"/>
          </a:p>
        </p:txBody>
      </p:sp>
      <p:sp>
        <p:nvSpPr>
          <p:cNvPr id="6" name="Rectangle 5">
            <a:extLst>
              <a:ext uri="{FF2B5EF4-FFF2-40B4-BE49-F238E27FC236}">
                <a16:creationId xmlns:a16="http://schemas.microsoft.com/office/drawing/2014/main" id="{1424841C-A7A6-40B4-82CF-F2D282F079EC}"/>
              </a:ext>
            </a:extLst>
          </p:cNvPr>
          <p:cNvSpPr/>
          <p:nvPr/>
        </p:nvSpPr>
        <p:spPr>
          <a:xfrm>
            <a:off x="7678281" y="1233646"/>
            <a:ext cx="1226739" cy="793677"/>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0" name="Rectangle 49">
            <a:extLst>
              <a:ext uri="{FF2B5EF4-FFF2-40B4-BE49-F238E27FC236}">
                <a16:creationId xmlns:a16="http://schemas.microsoft.com/office/drawing/2014/main" id="{F46623A6-35E5-4682-83CD-52100918AF00}"/>
              </a:ext>
            </a:extLst>
          </p:cNvPr>
          <p:cNvSpPr/>
          <p:nvPr/>
        </p:nvSpPr>
        <p:spPr>
          <a:xfrm>
            <a:off x="9897048" y="1233646"/>
            <a:ext cx="1226739" cy="793677"/>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1" name="Signe Plus 50">
            <a:extLst>
              <a:ext uri="{FF2B5EF4-FFF2-40B4-BE49-F238E27FC236}">
                <a16:creationId xmlns:a16="http://schemas.microsoft.com/office/drawing/2014/main" id="{3B61EE70-7874-466B-AEC4-7CDE5947D4BA}"/>
              </a:ext>
            </a:extLst>
          </p:cNvPr>
          <p:cNvSpPr/>
          <p:nvPr/>
        </p:nvSpPr>
        <p:spPr>
          <a:xfrm>
            <a:off x="9035368" y="1302423"/>
            <a:ext cx="731331" cy="646331"/>
          </a:xfrm>
          <a:prstGeom prst="mathPlus">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53" name="Image 52">
            <a:extLst>
              <a:ext uri="{FF2B5EF4-FFF2-40B4-BE49-F238E27FC236}">
                <a16:creationId xmlns:a16="http://schemas.microsoft.com/office/drawing/2014/main" id="{10707E1A-5775-4045-8784-1C346E944401}"/>
              </a:ext>
            </a:extLst>
          </p:cNvPr>
          <p:cNvPicPr>
            <a:picLocks noChangeAspect="1"/>
          </p:cNvPicPr>
          <p:nvPr/>
        </p:nvPicPr>
        <p:blipFill rotWithShape="1">
          <a:blip r:embed="rId7">
            <a:extLst>
              <a:ext uri="{28A0092B-C50C-407E-A947-70E740481C1C}">
                <a14:useLocalDpi xmlns:a14="http://schemas.microsoft.com/office/drawing/2010/main" val="0"/>
              </a:ext>
            </a:extLst>
          </a:blip>
          <a:srcRect l="20612" r="43744"/>
          <a:stretch/>
        </p:blipFill>
        <p:spPr>
          <a:xfrm>
            <a:off x="7832680" y="1238193"/>
            <a:ext cx="290910" cy="738438"/>
          </a:xfrm>
          <a:prstGeom prst="rect">
            <a:avLst/>
          </a:prstGeom>
        </p:spPr>
      </p:pic>
      <p:pic>
        <p:nvPicPr>
          <p:cNvPr id="54" name="Graphique 53" descr="Panneau d’interdiction avec un remplissage uni">
            <a:extLst>
              <a:ext uri="{FF2B5EF4-FFF2-40B4-BE49-F238E27FC236}">
                <a16:creationId xmlns:a16="http://schemas.microsoft.com/office/drawing/2014/main" id="{1CC23133-58C1-4E5B-8801-58A7AEB179A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16265" y="1437551"/>
            <a:ext cx="378328" cy="378328"/>
          </a:xfrm>
          <a:prstGeom prst="rect">
            <a:avLst/>
          </a:prstGeom>
        </p:spPr>
      </p:pic>
      <p:pic>
        <p:nvPicPr>
          <p:cNvPr id="55" name="Image 54">
            <a:extLst>
              <a:ext uri="{FF2B5EF4-FFF2-40B4-BE49-F238E27FC236}">
                <a16:creationId xmlns:a16="http://schemas.microsoft.com/office/drawing/2014/main" id="{FA6453B2-156E-40CE-B701-1CDF24A7AAFB}"/>
              </a:ext>
            </a:extLst>
          </p:cNvPr>
          <p:cNvPicPr>
            <a:picLocks noChangeAspect="1"/>
          </p:cNvPicPr>
          <p:nvPr/>
        </p:nvPicPr>
        <p:blipFill rotWithShape="1">
          <a:blip r:embed="rId7">
            <a:extLst>
              <a:ext uri="{28A0092B-C50C-407E-A947-70E740481C1C}">
                <a14:useLocalDpi xmlns:a14="http://schemas.microsoft.com/office/drawing/2010/main" val="0"/>
              </a:ext>
            </a:extLst>
          </a:blip>
          <a:srcRect l="20612" r="43744"/>
          <a:stretch/>
        </p:blipFill>
        <p:spPr>
          <a:xfrm>
            <a:off x="9915234" y="1238193"/>
            <a:ext cx="290910" cy="738438"/>
          </a:xfrm>
          <a:prstGeom prst="rect">
            <a:avLst/>
          </a:prstGeom>
        </p:spPr>
      </p:pic>
      <p:pic>
        <p:nvPicPr>
          <p:cNvPr id="56" name="Image 55">
            <a:extLst>
              <a:ext uri="{FF2B5EF4-FFF2-40B4-BE49-F238E27FC236}">
                <a16:creationId xmlns:a16="http://schemas.microsoft.com/office/drawing/2014/main" id="{EA9C1E3F-9C73-4AB0-9AF7-887A84163545}"/>
              </a:ext>
            </a:extLst>
          </p:cNvPr>
          <p:cNvPicPr>
            <a:picLocks noChangeAspect="1"/>
          </p:cNvPicPr>
          <p:nvPr/>
        </p:nvPicPr>
        <p:blipFill rotWithShape="1">
          <a:blip r:embed="rId7">
            <a:extLst>
              <a:ext uri="{28A0092B-C50C-407E-A947-70E740481C1C}">
                <a14:useLocalDpi xmlns:a14="http://schemas.microsoft.com/office/drawing/2010/main" val="0"/>
              </a:ext>
            </a:extLst>
          </a:blip>
          <a:srcRect l="20612" r="43744"/>
          <a:stretch/>
        </p:blipFill>
        <p:spPr>
          <a:xfrm>
            <a:off x="10149197" y="1238193"/>
            <a:ext cx="290910" cy="738438"/>
          </a:xfrm>
          <a:prstGeom prst="rect">
            <a:avLst/>
          </a:prstGeom>
        </p:spPr>
      </p:pic>
      <p:pic>
        <p:nvPicPr>
          <p:cNvPr id="57" name="Image 56">
            <a:extLst>
              <a:ext uri="{FF2B5EF4-FFF2-40B4-BE49-F238E27FC236}">
                <a16:creationId xmlns:a16="http://schemas.microsoft.com/office/drawing/2014/main" id="{BA9FD778-E03E-4D3F-89C0-2CD40EB9A1F4}"/>
              </a:ext>
            </a:extLst>
          </p:cNvPr>
          <p:cNvPicPr>
            <a:picLocks noChangeAspect="1"/>
          </p:cNvPicPr>
          <p:nvPr/>
        </p:nvPicPr>
        <p:blipFill rotWithShape="1">
          <a:blip r:embed="rId7">
            <a:extLst>
              <a:ext uri="{28A0092B-C50C-407E-A947-70E740481C1C}">
                <a14:useLocalDpi xmlns:a14="http://schemas.microsoft.com/office/drawing/2010/main" val="0"/>
              </a:ext>
            </a:extLst>
          </a:blip>
          <a:srcRect l="20612" r="43744"/>
          <a:stretch/>
        </p:blipFill>
        <p:spPr>
          <a:xfrm>
            <a:off x="10402529" y="1238193"/>
            <a:ext cx="290910" cy="738438"/>
          </a:xfrm>
          <a:prstGeom prst="rect">
            <a:avLst/>
          </a:prstGeom>
        </p:spPr>
      </p:pic>
      <p:pic>
        <p:nvPicPr>
          <p:cNvPr id="58" name="Image 57">
            <a:extLst>
              <a:ext uri="{FF2B5EF4-FFF2-40B4-BE49-F238E27FC236}">
                <a16:creationId xmlns:a16="http://schemas.microsoft.com/office/drawing/2014/main" id="{505670E5-F759-4D63-BF5B-4C77257C1F1C}"/>
              </a:ext>
            </a:extLst>
          </p:cNvPr>
          <p:cNvPicPr>
            <a:picLocks noChangeAspect="1"/>
          </p:cNvPicPr>
          <p:nvPr/>
        </p:nvPicPr>
        <p:blipFill rotWithShape="1">
          <a:blip r:embed="rId7">
            <a:extLst>
              <a:ext uri="{28A0092B-C50C-407E-A947-70E740481C1C}">
                <a14:useLocalDpi xmlns:a14="http://schemas.microsoft.com/office/drawing/2010/main" val="0"/>
              </a:ext>
            </a:extLst>
          </a:blip>
          <a:srcRect l="20612" r="43744"/>
          <a:stretch/>
        </p:blipFill>
        <p:spPr>
          <a:xfrm>
            <a:off x="10619076" y="1238193"/>
            <a:ext cx="290910" cy="738438"/>
          </a:xfrm>
          <a:prstGeom prst="rect">
            <a:avLst/>
          </a:prstGeom>
        </p:spPr>
      </p:pic>
      <p:pic>
        <p:nvPicPr>
          <p:cNvPr id="59" name="Image 58">
            <a:extLst>
              <a:ext uri="{FF2B5EF4-FFF2-40B4-BE49-F238E27FC236}">
                <a16:creationId xmlns:a16="http://schemas.microsoft.com/office/drawing/2014/main" id="{6C3C6DAC-B94E-4378-9F1D-676EFF8A6CE2}"/>
              </a:ext>
            </a:extLst>
          </p:cNvPr>
          <p:cNvPicPr>
            <a:picLocks noChangeAspect="1"/>
          </p:cNvPicPr>
          <p:nvPr/>
        </p:nvPicPr>
        <p:blipFill rotWithShape="1">
          <a:blip r:embed="rId7">
            <a:extLst>
              <a:ext uri="{28A0092B-C50C-407E-A947-70E740481C1C}">
                <a14:useLocalDpi xmlns:a14="http://schemas.microsoft.com/office/drawing/2010/main" val="0"/>
              </a:ext>
            </a:extLst>
          </a:blip>
          <a:srcRect l="20612" r="43744"/>
          <a:stretch/>
        </p:blipFill>
        <p:spPr>
          <a:xfrm>
            <a:off x="10832877" y="1238193"/>
            <a:ext cx="290910" cy="738438"/>
          </a:xfrm>
          <a:prstGeom prst="rect">
            <a:avLst/>
          </a:prstGeom>
        </p:spPr>
      </p:pic>
      <p:sp>
        <p:nvSpPr>
          <p:cNvPr id="17" name="ZoneTexte 16">
            <a:extLst>
              <a:ext uri="{FF2B5EF4-FFF2-40B4-BE49-F238E27FC236}">
                <a16:creationId xmlns:a16="http://schemas.microsoft.com/office/drawing/2014/main" id="{7BEC5E7A-99B3-4B1B-9B9E-B63F75401F77}"/>
              </a:ext>
            </a:extLst>
          </p:cNvPr>
          <p:cNvSpPr txBox="1"/>
          <p:nvPr/>
        </p:nvSpPr>
        <p:spPr>
          <a:xfrm>
            <a:off x="8076917" y="1516445"/>
            <a:ext cx="378329" cy="314046"/>
          </a:xfrm>
          <a:prstGeom prst="rect">
            <a:avLst/>
          </a:prstGeom>
          <a:noFill/>
        </p:spPr>
        <p:txBody>
          <a:bodyPr wrap="square" rtlCol="0">
            <a:spAutoFit/>
          </a:bodyPr>
          <a:lstStyle/>
          <a:p>
            <a:r>
              <a:rPr lang="fr-FR" sz="1400" dirty="0">
                <a:solidFill>
                  <a:schemeClr val="bg1"/>
                </a:solidFill>
              </a:rPr>
              <a:t>ou</a:t>
            </a:r>
          </a:p>
        </p:txBody>
      </p:sp>
      <p:sp>
        <p:nvSpPr>
          <p:cNvPr id="60" name="ZoneTexte 59">
            <a:extLst>
              <a:ext uri="{FF2B5EF4-FFF2-40B4-BE49-F238E27FC236}">
                <a16:creationId xmlns:a16="http://schemas.microsoft.com/office/drawing/2014/main" id="{46FC7C24-F061-429B-B25F-4D917FA4ED28}"/>
              </a:ext>
            </a:extLst>
          </p:cNvPr>
          <p:cNvSpPr txBox="1"/>
          <p:nvPr/>
        </p:nvSpPr>
        <p:spPr>
          <a:xfrm>
            <a:off x="7470241" y="2055525"/>
            <a:ext cx="2735903" cy="276999"/>
          </a:xfrm>
          <a:prstGeom prst="rect">
            <a:avLst/>
          </a:prstGeom>
          <a:noFill/>
        </p:spPr>
        <p:txBody>
          <a:bodyPr wrap="square" rtlCol="0">
            <a:spAutoFit/>
          </a:bodyPr>
          <a:lstStyle/>
          <a:p>
            <a:r>
              <a:rPr lang="fr-FR" sz="1200" dirty="0">
                <a:solidFill>
                  <a:schemeClr val="bg1"/>
                </a:solidFill>
                <a:latin typeface="Sitka Display" panose="02000505000000020004" pitchFamily="2" charset="0"/>
              </a:rPr>
              <a:t>Probabilité de rencontre</a:t>
            </a:r>
          </a:p>
        </p:txBody>
      </p:sp>
      <p:sp>
        <p:nvSpPr>
          <p:cNvPr id="61" name="ZoneTexte 60">
            <a:extLst>
              <a:ext uri="{FF2B5EF4-FFF2-40B4-BE49-F238E27FC236}">
                <a16:creationId xmlns:a16="http://schemas.microsoft.com/office/drawing/2014/main" id="{0D42884C-7874-4104-B473-92FF9934C999}"/>
              </a:ext>
            </a:extLst>
          </p:cNvPr>
          <p:cNvSpPr txBox="1"/>
          <p:nvPr/>
        </p:nvSpPr>
        <p:spPr>
          <a:xfrm>
            <a:off x="9697686" y="2055525"/>
            <a:ext cx="2735903" cy="276999"/>
          </a:xfrm>
          <a:prstGeom prst="rect">
            <a:avLst/>
          </a:prstGeom>
          <a:noFill/>
        </p:spPr>
        <p:txBody>
          <a:bodyPr wrap="square" rtlCol="0">
            <a:spAutoFit/>
          </a:bodyPr>
          <a:lstStyle/>
          <a:p>
            <a:r>
              <a:rPr lang="fr-FR" sz="1200" dirty="0">
                <a:solidFill>
                  <a:schemeClr val="bg1"/>
                </a:solidFill>
                <a:latin typeface="Sitka Display" panose="02000505000000020004" pitchFamily="2" charset="0"/>
              </a:rPr>
              <a:t>Taux de captures positives</a:t>
            </a:r>
          </a:p>
        </p:txBody>
      </p:sp>
      <p:sp>
        <p:nvSpPr>
          <p:cNvPr id="37" name="Rectangle 36">
            <a:extLst>
              <a:ext uri="{FF2B5EF4-FFF2-40B4-BE49-F238E27FC236}">
                <a16:creationId xmlns:a16="http://schemas.microsoft.com/office/drawing/2014/main" id="{6E985FB7-3FBD-4CB5-9A8A-5AD13BCDCD06}"/>
              </a:ext>
            </a:extLst>
          </p:cNvPr>
          <p:cNvSpPr/>
          <p:nvPr/>
        </p:nvSpPr>
        <p:spPr>
          <a:xfrm>
            <a:off x="0" y="0"/>
            <a:ext cx="12192000" cy="553879"/>
          </a:xfrm>
          <a:prstGeom prst="rect">
            <a:avLst/>
          </a:prstGeom>
          <a:solidFill>
            <a:srgbClr val="DBEDE1"/>
          </a:solidFill>
          <a:ln>
            <a:solidFill>
              <a:srgbClr val="DBE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latin typeface="Sitka Display" panose="02000505000000020004" pitchFamily="2" charset="0"/>
              </a:rPr>
              <a:t>1. Compilation des indices de biomasse de calmars</a:t>
            </a:r>
          </a:p>
        </p:txBody>
      </p:sp>
      <p:sp>
        <p:nvSpPr>
          <p:cNvPr id="26" name="Espace réservé du numéro de diapositive 11">
            <a:extLst>
              <a:ext uri="{FF2B5EF4-FFF2-40B4-BE49-F238E27FC236}">
                <a16:creationId xmlns:a16="http://schemas.microsoft.com/office/drawing/2014/main" id="{41184091-9BF6-4F56-8E8A-419BA9C41090}"/>
              </a:ext>
            </a:extLst>
          </p:cNvPr>
          <p:cNvSpPr>
            <a:spLocks noGrp="1"/>
          </p:cNvSpPr>
          <p:nvPr>
            <p:ph type="sldNum" sz="quarter" idx="12"/>
          </p:nvPr>
        </p:nvSpPr>
        <p:spPr>
          <a:xfrm>
            <a:off x="9448800" y="6492875"/>
            <a:ext cx="2743200" cy="365125"/>
          </a:xfrm>
        </p:spPr>
        <p:txBody>
          <a:bodyPr/>
          <a:lstStyle/>
          <a:p>
            <a:r>
              <a:rPr lang="fr-FR" sz="2000" dirty="0">
                <a:solidFill>
                  <a:schemeClr val="bg1"/>
                </a:solidFill>
                <a:latin typeface="Sitka Display" panose="02000505000000020004" pitchFamily="2" charset="0"/>
              </a:rPr>
              <a:t>5</a:t>
            </a:r>
          </a:p>
        </p:txBody>
      </p:sp>
    </p:spTree>
    <p:extLst>
      <p:ext uri="{BB962C8B-B14F-4D97-AF65-F5344CB8AC3E}">
        <p14:creationId xmlns:p14="http://schemas.microsoft.com/office/powerpoint/2010/main" val="15170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44FA25AD-E331-430E-B69F-518212F1CA14}"/>
              </a:ext>
            </a:extLst>
          </p:cNvPr>
          <p:cNvGraphicFramePr>
            <a:graphicFrameLocks noGrp="1"/>
          </p:cNvGraphicFramePr>
          <p:nvPr>
            <p:extLst>
              <p:ext uri="{D42A27DB-BD31-4B8C-83A1-F6EECF244321}">
                <p14:modId xmlns:p14="http://schemas.microsoft.com/office/powerpoint/2010/main" val="2256384630"/>
              </p:ext>
            </p:extLst>
          </p:nvPr>
        </p:nvGraphicFramePr>
        <p:xfrm>
          <a:off x="1139188" y="2442679"/>
          <a:ext cx="4392295" cy="3420110"/>
        </p:xfrm>
        <a:graphic>
          <a:graphicData uri="http://schemas.openxmlformats.org/drawingml/2006/table">
            <a:tbl>
              <a:tblPr firstRow="1" firstCol="1" bandRow="1">
                <a:tableStyleId>{22838BEF-8BB2-4498-84A7-C5851F593DF1}</a:tableStyleId>
              </a:tblPr>
              <a:tblGrid>
                <a:gridCol w="1344295">
                  <a:extLst>
                    <a:ext uri="{9D8B030D-6E8A-4147-A177-3AD203B41FA5}">
                      <a16:colId xmlns:a16="http://schemas.microsoft.com/office/drawing/2014/main" val="3580187483"/>
                    </a:ext>
                  </a:extLst>
                </a:gridCol>
                <a:gridCol w="2159000">
                  <a:extLst>
                    <a:ext uri="{9D8B030D-6E8A-4147-A177-3AD203B41FA5}">
                      <a16:colId xmlns:a16="http://schemas.microsoft.com/office/drawing/2014/main" val="3033458140"/>
                    </a:ext>
                  </a:extLst>
                </a:gridCol>
                <a:gridCol w="889000">
                  <a:extLst>
                    <a:ext uri="{9D8B030D-6E8A-4147-A177-3AD203B41FA5}">
                      <a16:colId xmlns:a16="http://schemas.microsoft.com/office/drawing/2014/main" val="2880997142"/>
                    </a:ext>
                  </a:extLst>
                </a:gridCol>
              </a:tblGrid>
              <a:tr h="311150">
                <a:tc>
                  <a:txBody>
                    <a:bodyPr/>
                    <a:lstStyle/>
                    <a:p>
                      <a:pPr>
                        <a:lnSpc>
                          <a:spcPct val="200000"/>
                        </a:lnSpc>
                        <a:spcAft>
                          <a:spcPts val="800"/>
                        </a:spcAft>
                      </a:pPr>
                      <a:r>
                        <a:rPr lang="en-US" sz="1200" dirty="0">
                          <a:effectLst/>
                          <a:latin typeface="Sitka Display" panose="02000505000000020004" pitchFamily="2" charset="0"/>
                        </a:rPr>
                        <a:t>Variable acronym</a:t>
                      </a:r>
                      <a:endParaRPr lang="fr-FR" sz="1600" dirty="0">
                        <a:effectLst/>
                        <a:latin typeface="Sitka Display" panose="0200050500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800"/>
                        </a:spcAft>
                      </a:pPr>
                      <a:r>
                        <a:rPr lang="en-US" sz="1200" dirty="0">
                          <a:effectLst/>
                          <a:latin typeface="Sitka Display" panose="02000505000000020004" pitchFamily="2" charset="0"/>
                        </a:rPr>
                        <a:t>Variable name</a:t>
                      </a:r>
                      <a:endParaRPr lang="fr-FR" sz="1600" dirty="0">
                        <a:effectLst/>
                        <a:latin typeface="Sitka Display" panose="0200050500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800"/>
                        </a:spcAft>
                      </a:pPr>
                      <a:r>
                        <a:rPr lang="en-US" sz="1200" dirty="0">
                          <a:effectLst/>
                          <a:latin typeface="Sitka Display" panose="02000505000000020004" pitchFamily="2" charset="0"/>
                        </a:rPr>
                        <a:t>Unit</a:t>
                      </a:r>
                      <a:endParaRPr lang="fr-FR" sz="1600" dirty="0">
                        <a:effectLst/>
                        <a:latin typeface="Sitka Display" panose="02000505000000020004"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04960703"/>
                  </a:ext>
                </a:extLst>
              </a:tr>
              <a:tr h="311150">
                <a:tc>
                  <a:txBody>
                    <a:bodyPr/>
                    <a:lstStyle/>
                    <a:p>
                      <a:pPr>
                        <a:lnSpc>
                          <a:spcPct val="200000"/>
                        </a:lnSpc>
                        <a:spcAft>
                          <a:spcPts val="800"/>
                        </a:spcAft>
                      </a:pPr>
                      <a:r>
                        <a:rPr lang="en-US" sz="1200" dirty="0">
                          <a:effectLst/>
                          <a:latin typeface="Sitka Display" panose="02000505000000020004" pitchFamily="2" charset="0"/>
                        </a:rPr>
                        <a:t>bottomT</a:t>
                      </a:r>
                      <a:endParaRPr lang="fr-FR" sz="1600" dirty="0">
                        <a:effectLst/>
                        <a:latin typeface="Sitka Display" panose="0200050500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800"/>
                        </a:spcAft>
                      </a:pPr>
                      <a:r>
                        <a:rPr lang="en-US" sz="1200" dirty="0">
                          <a:effectLst/>
                          <a:latin typeface="Sitka Display" panose="02000505000000020004" pitchFamily="2" charset="0"/>
                        </a:rPr>
                        <a:t>Sea bottom temperature</a:t>
                      </a:r>
                      <a:endParaRPr lang="fr-FR" sz="1600" dirty="0">
                        <a:effectLst/>
                        <a:latin typeface="Sitka Display" panose="0200050500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800"/>
                        </a:spcAft>
                      </a:pPr>
                      <a:r>
                        <a:rPr lang="fr-FR" sz="1200" dirty="0">
                          <a:effectLst/>
                          <a:latin typeface="Sitka Display" panose="02000505000000020004" pitchFamily="2" charset="0"/>
                        </a:rPr>
                        <a:t>°C</a:t>
                      </a:r>
                      <a:endParaRPr lang="fr-FR" sz="1600" dirty="0">
                        <a:effectLst/>
                        <a:latin typeface="Sitka Display" panose="02000505000000020004"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87539380"/>
                  </a:ext>
                </a:extLst>
              </a:tr>
              <a:tr h="311150">
                <a:tc>
                  <a:txBody>
                    <a:bodyPr/>
                    <a:lstStyle/>
                    <a:p>
                      <a:pPr>
                        <a:lnSpc>
                          <a:spcPct val="200000"/>
                        </a:lnSpc>
                        <a:spcAft>
                          <a:spcPts val="800"/>
                        </a:spcAft>
                      </a:pPr>
                      <a:r>
                        <a:rPr lang="en-US" sz="1200" dirty="0">
                          <a:effectLst/>
                          <a:latin typeface="Sitka Display" panose="02000505000000020004" pitchFamily="2" charset="0"/>
                        </a:rPr>
                        <a:t>so</a:t>
                      </a:r>
                      <a:endParaRPr lang="fr-FR" sz="1600" dirty="0">
                        <a:effectLst/>
                        <a:latin typeface="Sitka Display" panose="0200050500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800"/>
                        </a:spcAft>
                      </a:pPr>
                      <a:r>
                        <a:rPr lang="en-US" sz="1200" dirty="0">
                          <a:effectLst/>
                          <a:latin typeface="Sitka Display" panose="02000505000000020004" pitchFamily="2" charset="0"/>
                        </a:rPr>
                        <a:t>Sea water salinity </a:t>
                      </a:r>
                      <a:endParaRPr lang="fr-FR" sz="1600" dirty="0">
                        <a:effectLst/>
                        <a:latin typeface="Sitka Display" panose="0200050500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800"/>
                        </a:spcAft>
                      </a:pPr>
                      <a:r>
                        <a:rPr lang="en-US" sz="1200" dirty="0">
                          <a:effectLst/>
                          <a:latin typeface="Sitka Display" panose="02000505000000020004" pitchFamily="2" charset="0"/>
                        </a:rPr>
                        <a:t>PSU</a:t>
                      </a:r>
                      <a:endParaRPr lang="fr-FR" sz="1600" dirty="0">
                        <a:effectLst/>
                        <a:latin typeface="Sitka Display" panose="02000505000000020004"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0997009"/>
                  </a:ext>
                </a:extLst>
              </a:tr>
              <a:tr h="311150">
                <a:tc>
                  <a:txBody>
                    <a:bodyPr/>
                    <a:lstStyle/>
                    <a:p>
                      <a:pPr>
                        <a:lnSpc>
                          <a:spcPct val="200000"/>
                        </a:lnSpc>
                        <a:spcAft>
                          <a:spcPts val="800"/>
                        </a:spcAft>
                      </a:pPr>
                      <a:r>
                        <a:rPr lang="en-US" sz="1200" dirty="0">
                          <a:effectLst/>
                          <a:latin typeface="Sitka Display" panose="02000505000000020004" pitchFamily="2" charset="0"/>
                        </a:rPr>
                        <a:t>uo</a:t>
                      </a:r>
                      <a:endParaRPr lang="fr-FR" sz="1600" dirty="0">
                        <a:effectLst/>
                        <a:latin typeface="Sitka Display" panose="0200050500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800"/>
                        </a:spcAft>
                      </a:pPr>
                      <a:r>
                        <a:rPr lang="en-US" sz="1200" dirty="0">
                          <a:effectLst/>
                          <a:latin typeface="Sitka Display" panose="02000505000000020004" pitchFamily="2" charset="0"/>
                        </a:rPr>
                        <a:t>Eastward sea water velocity </a:t>
                      </a:r>
                      <a:endParaRPr lang="fr-FR" sz="1600" dirty="0">
                        <a:effectLst/>
                        <a:latin typeface="Sitka Display" panose="0200050500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800"/>
                        </a:spcAft>
                      </a:pPr>
                      <a:r>
                        <a:rPr lang="en-US" sz="1200" dirty="0">
                          <a:effectLst/>
                          <a:latin typeface="Sitka Display" panose="02000505000000020004" pitchFamily="2" charset="0"/>
                        </a:rPr>
                        <a:t>m.s</a:t>
                      </a:r>
                      <a:r>
                        <a:rPr lang="en-US" sz="1200" baseline="30000" dirty="0">
                          <a:effectLst/>
                          <a:latin typeface="Sitka Display" panose="02000505000000020004" pitchFamily="2" charset="0"/>
                        </a:rPr>
                        <a:t>-1</a:t>
                      </a:r>
                      <a:endParaRPr lang="fr-FR" sz="1600" dirty="0">
                        <a:effectLst/>
                        <a:latin typeface="Sitka Display" panose="02000505000000020004"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64624883"/>
                  </a:ext>
                </a:extLst>
              </a:tr>
              <a:tr h="304800">
                <a:tc>
                  <a:txBody>
                    <a:bodyPr/>
                    <a:lstStyle/>
                    <a:p>
                      <a:pPr>
                        <a:lnSpc>
                          <a:spcPct val="200000"/>
                        </a:lnSpc>
                        <a:spcAft>
                          <a:spcPts val="800"/>
                        </a:spcAft>
                      </a:pPr>
                      <a:r>
                        <a:rPr lang="en-US" sz="1200" dirty="0">
                          <a:effectLst/>
                          <a:latin typeface="Sitka Display" panose="02000505000000020004" pitchFamily="2" charset="0"/>
                        </a:rPr>
                        <a:t>vo</a:t>
                      </a:r>
                      <a:endParaRPr lang="fr-FR" sz="1600" dirty="0">
                        <a:effectLst/>
                        <a:latin typeface="Sitka Display" panose="0200050500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800"/>
                        </a:spcAft>
                      </a:pPr>
                      <a:r>
                        <a:rPr lang="en-US" sz="1200" dirty="0">
                          <a:effectLst/>
                          <a:latin typeface="Sitka Display" panose="02000505000000020004" pitchFamily="2" charset="0"/>
                        </a:rPr>
                        <a:t>Northward sea water velocity </a:t>
                      </a:r>
                      <a:endParaRPr lang="fr-FR" sz="1600" dirty="0">
                        <a:effectLst/>
                        <a:latin typeface="Sitka Display" panose="0200050500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800"/>
                        </a:spcAft>
                      </a:pPr>
                      <a:r>
                        <a:rPr lang="en-US" sz="1200" dirty="0">
                          <a:effectLst/>
                          <a:latin typeface="Sitka Display" panose="02000505000000020004" pitchFamily="2" charset="0"/>
                        </a:rPr>
                        <a:t>m.s</a:t>
                      </a:r>
                      <a:r>
                        <a:rPr lang="en-US" sz="1200" baseline="30000" dirty="0">
                          <a:effectLst/>
                          <a:latin typeface="Sitka Display" panose="02000505000000020004" pitchFamily="2" charset="0"/>
                        </a:rPr>
                        <a:t>-1</a:t>
                      </a:r>
                      <a:endParaRPr lang="fr-FR" sz="1600" dirty="0">
                        <a:effectLst/>
                        <a:latin typeface="Sitka Display" panose="02000505000000020004"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86191193"/>
                  </a:ext>
                </a:extLst>
              </a:tr>
              <a:tr h="311150">
                <a:tc>
                  <a:txBody>
                    <a:bodyPr/>
                    <a:lstStyle/>
                    <a:p>
                      <a:pPr>
                        <a:lnSpc>
                          <a:spcPct val="200000"/>
                        </a:lnSpc>
                        <a:spcAft>
                          <a:spcPts val="800"/>
                        </a:spcAft>
                      </a:pPr>
                      <a:r>
                        <a:rPr lang="en-US" sz="1200" dirty="0">
                          <a:effectLst/>
                          <a:latin typeface="Sitka Display" panose="02000505000000020004" pitchFamily="2" charset="0"/>
                        </a:rPr>
                        <a:t>nppv</a:t>
                      </a:r>
                      <a:endParaRPr lang="fr-FR" sz="1600" dirty="0">
                        <a:effectLst/>
                        <a:latin typeface="Sitka Display" panose="0200050500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800"/>
                        </a:spcAft>
                      </a:pPr>
                      <a:r>
                        <a:rPr lang="en-US" sz="1200" dirty="0">
                          <a:effectLst/>
                          <a:latin typeface="Sitka Display" panose="02000505000000020004" pitchFamily="2" charset="0"/>
                        </a:rPr>
                        <a:t>Net primary production</a:t>
                      </a:r>
                      <a:endParaRPr lang="fr-FR" sz="1600" dirty="0">
                        <a:effectLst/>
                        <a:latin typeface="Sitka Display" panose="0200050500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800"/>
                        </a:spcAft>
                      </a:pPr>
                      <a:r>
                        <a:rPr lang="fr-FR" sz="1200" dirty="0">
                          <a:effectLst/>
                          <a:latin typeface="Sitka Display" panose="02000505000000020004" pitchFamily="2" charset="0"/>
                        </a:rPr>
                        <a:t>mg.m</a:t>
                      </a:r>
                      <a:r>
                        <a:rPr lang="fr-FR" sz="1200" baseline="30000" dirty="0">
                          <a:effectLst/>
                          <a:latin typeface="Sitka Display" panose="02000505000000020004" pitchFamily="2" charset="0"/>
                        </a:rPr>
                        <a:t>-3</a:t>
                      </a:r>
                      <a:r>
                        <a:rPr lang="fr-FR" sz="1200" dirty="0">
                          <a:effectLst/>
                          <a:latin typeface="Sitka Display" panose="02000505000000020004" pitchFamily="2" charset="0"/>
                        </a:rPr>
                        <a:t>.j</a:t>
                      </a:r>
                      <a:r>
                        <a:rPr lang="fr-FR" sz="1200" baseline="30000" dirty="0">
                          <a:effectLst/>
                          <a:latin typeface="Sitka Display" panose="02000505000000020004" pitchFamily="2" charset="0"/>
                        </a:rPr>
                        <a:t>-1</a:t>
                      </a:r>
                      <a:endParaRPr lang="fr-FR" sz="1600" dirty="0">
                        <a:effectLst/>
                        <a:latin typeface="Sitka Display" panose="02000505000000020004"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96855449"/>
                  </a:ext>
                </a:extLst>
              </a:tr>
              <a:tr h="311150">
                <a:tc>
                  <a:txBody>
                    <a:bodyPr/>
                    <a:lstStyle/>
                    <a:p>
                      <a:pPr>
                        <a:lnSpc>
                          <a:spcPct val="200000"/>
                        </a:lnSpc>
                        <a:spcAft>
                          <a:spcPts val="800"/>
                        </a:spcAft>
                      </a:pPr>
                      <a:r>
                        <a:rPr lang="en-US" sz="1200" dirty="0">
                          <a:effectLst/>
                          <a:latin typeface="Sitka Display" panose="02000505000000020004" pitchFamily="2" charset="0"/>
                        </a:rPr>
                        <a:t>no3</a:t>
                      </a:r>
                      <a:endParaRPr lang="fr-FR" sz="1600" dirty="0">
                        <a:effectLst/>
                        <a:latin typeface="Sitka Display" panose="0200050500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800"/>
                        </a:spcAft>
                      </a:pPr>
                      <a:r>
                        <a:rPr lang="en-US" sz="1200" dirty="0">
                          <a:effectLst/>
                          <a:latin typeface="Sitka Display" panose="02000505000000020004" pitchFamily="2" charset="0"/>
                        </a:rPr>
                        <a:t>Mole concentration of nitrate</a:t>
                      </a:r>
                      <a:endParaRPr lang="fr-FR" sz="1600" dirty="0">
                        <a:effectLst/>
                        <a:latin typeface="Sitka Display" panose="0200050500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800"/>
                        </a:spcAft>
                      </a:pPr>
                      <a:r>
                        <a:rPr lang="fr-FR" sz="1200" dirty="0">
                          <a:effectLst/>
                          <a:latin typeface="Sitka Display" panose="02000505000000020004" pitchFamily="2" charset="0"/>
                        </a:rPr>
                        <a:t>mmol.m</a:t>
                      </a:r>
                      <a:r>
                        <a:rPr lang="fr-FR" sz="1200" baseline="30000" dirty="0">
                          <a:effectLst/>
                          <a:latin typeface="Sitka Display" panose="02000505000000020004" pitchFamily="2" charset="0"/>
                        </a:rPr>
                        <a:t>-3</a:t>
                      </a:r>
                      <a:endParaRPr lang="fr-FR" sz="1600" dirty="0">
                        <a:effectLst/>
                        <a:latin typeface="Sitka Display" panose="02000505000000020004"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95722860"/>
                  </a:ext>
                </a:extLst>
              </a:tr>
              <a:tr h="311150">
                <a:tc>
                  <a:txBody>
                    <a:bodyPr/>
                    <a:lstStyle/>
                    <a:p>
                      <a:pPr>
                        <a:lnSpc>
                          <a:spcPct val="200000"/>
                        </a:lnSpc>
                        <a:spcAft>
                          <a:spcPts val="800"/>
                        </a:spcAft>
                      </a:pPr>
                      <a:r>
                        <a:rPr lang="en-US" sz="1200" dirty="0">
                          <a:effectLst/>
                          <a:latin typeface="Sitka Display" panose="02000505000000020004" pitchFamily="2" charset="0"/>
                        </a:rPr>
                        <a:t>po4</a:t>
                      </a:r>
                      <a:endParaRPr lang="fr-FR" sz="1600" dirty="0">
                        <a:effectLst/>
                        <a:latin typeface="Sitka Display" panose="0200050500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800"/>
                        </a:spcAft>
                      </a:pPr>
                      <a:r>
                        <a:rPr lang="en-US" sz="1200" dirty="0">
                          <a:effectLst/>
                          <a:latin typeface="Sitka Display" panose="02000505000000020004" pitchFamily="2" charset="0"/>
                        </a:rPr>
                        <a:t>Mole concentration of phosphate</a:t>
                      </a:r>
                      <a:endParaRPr lang="fr-FR" sz="1600" dirty="0">
                        <a:effectLst/>
                        <a:latin typeface="Sitka Display" panose="0200050500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800"/>
                        </a:spcAft>
                      </a:pPr>
                      <a:r>
                        <a:rPr lang="fr-FR" sz="1200" dirty="0">
                          <a:effectLst/>
                          <a:latin typeface="Sitka Display" panose="02000505000000020004" pitchFamily="2" charset="0"/>
                        </a:rPr>
                        <a:t>mmol.m</a:t>
                      </a:r>
                      <a:r>
                        <a:rPr lang="fr-FR" sz="1200" baseline="30000" dirty="0">
                          <a:effectLst/>
                          <a:latin typeface="Sitka Display" panose="02000505000000020004" pitchFamily="2" charset="0"/>
                        </a:rPr>
                        <a:t>-3</a:t>
                      </a:r>
                      <a:endParaRPr lang="fr-FR" sz="1600" dirty="0">
                        <a:effectLst/>
                        <a:latin typeface="Sitka Display" panose="02000505000000020004"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29508391"/>
                  </a:ext>
                </a:extLst>
              </a:tr>
              <a:tr h="311150">
                <a:tc>
                  <a:txBody>
                    <a:bodyPr/>
                    <a:lstStyle/>
                    <a:p>
                      <a:pPr>
                        <a:lnSpc>
                          <a:spcPct val="200000"/>
                        </a:lnSpc>
                        <a:spcAft>
                          <a:spcPts val="800"/>
                        </a:spcAft>
                      </a:pPr>
                      <a:r>
                        <a:rPr lang="en-US" sz="1200" dirty="0">
                          <a:effectLst/>
                          <a:latin typeface="Sitka Display" panose="02000505000000020004" pitchFamily="2" charset="0"/>
                        </a:rPr>
                        <a:t>chl</a:t>
                      </a:r>
                      <a:endParaRPr lang="fr-FR" sz="1600" dirty="0">
                        <a:effectLst/>
                        <a:latin typeface="Sitka Display" panose="0200050500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800"/>
                        </a:spcAft>
                      </a:pPr>
                      <a:r>
                        <a:rPr lang="en-US" sz="1200" dirty="0">
                          <a:effectLst/>
                          <a:latin typeface="Sitka Display" panose="02000505000000020004" pitchFamily="2" charset="0"/>
                        </a:rPr>
                        <a:t>Concentration of Chlorophyll a </a:t>
                      </a:r>
                      <a:endParaRPr lang="fr-FR" sz="1600" dirty="0">
                        <a:effectLst/>
                        <a:latin typeface="Sitka Display" panose="0200050500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800"/>
                        </a:spcAft>
                      </a:pPr>
                      <a:r>
                        <a:rPr lang="fr-FR" sz="1200" dirty="0">
                          <a:effectLst/>
                          <a:latin typeface="Sitka Display" panose="02000505000000020004" pitchFamily="2" charset="0"/>
                        </a:rPr>
                        <a:t>mg.m</a:t>
                      </a:r>
                      <a:r>
                        <a:rPr lang="fr-FR" sz="1200" baseline="30000" dirty="0">
                          <a:effectLst/>
                          <a:latin typeface="Sitka Display" panose="02000505000000020004" pitchFamily="2" charset="0"/>
                        </a:rPr>
                        <a:t>-3</a:t>
                      </a:r>
                      <a:endParaRPr lang="fr-FR" sz="1600" dirty="0">
                        <a:effectLst/>
                        <a:latin typeface="Sitka Display" panose="02000505000000020004"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1859899"/>
                  </a:ext>
                </a:extLst>
              </a:tr>
              <a:tr h="0">
                <a:tc>
                  <a:txBody>
                    <a:bodyPr/>
                    <a:lstStyle/>
                    <a:p>
                      <a:pPr>
                        <a:lnSpc>
                          <a:spcPct val="200000"/>
                        </a:lnSpc>
                        <a:spcAft>
                          <a:spcPts val="800"/>
                        </a:spcAft>
                      </a:pPr>
                      <a:r>
                        <a:rPr lang="en-US" sz="1200" dirty="0">
                          <a:effectLst/>
                          <a:latin typeface="Sitka Display" panose="02000505000000020004" pitchFamily="2" charset="0"/>
                        </a:rPr>
                        <a:t>lat</a:t>
                      </a:r>
                      <a:endParaRPr lang="fr-FR" sz="1600" dirty="0">
                        <a:effectLst/>
                        <a:latin typeface="Sitka Display" panose="0200050500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800"/>
                        </a:spcAft>
                      </a:pPr>
                      <a:r>
                        <a:rPr lang="en-US" sz="1200" dirty="0">
                          <a:effectLst/>
                          <a:latin typeface="Sitka Display" panose="02000505000000020004" pitchFamily="2" charset="0"/>
                        </a:rPr>
                        <a:t>Latitude</a:t>
                      </a:r>
                      <a:endParaRPr lang="fr-FR" sz="1600" dirty="0">
                        <a:effectLst/>
                        <a:latin typeface="Sitka Display" panose="0200050500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800"/>
                        </a:spcAft>
                      </a:pPr>
                      <a:r>
                        <a:rPr lang="fr-FR" sz="1200" dirty="0">
                          <a:effectLst/>
                          <a:latin typeface="Sitka Display" panose="02000505000000020004" pitchFamily="2" charset="0"/>
                        </a:rPr>
                        <a:t>°</a:t>
                      </a:r>
                      <a:endParaRPr lang="fr-FR" sz="1600" dirty="0">
                        <a:effectLst/>
                        <a:latin typeface="Sitka Display" panose="02000505000000020004"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19249879"/>
                  </a:ext>
                </a:extLst>
              </a:tr>
              <a:tr h="311150">
                <a:tc>
                  <a:txBody>
                    <a:bodyPr/>
                    <a:lstStyle/>
                    <a:p>
                      <a:pPr>
                        <a:lnSpc>
                          <a:spcPct val="200000"/>
                        </a:lnSpc>
                        <a:spcAft>
                          <a:spcPts val="800"/>
                        </a:spcAft>
                      </a:pPr>
                      <a:r>
                        <a:rPr lang="en-US" sz="1200" dirty="0">
                          <a:effectLst/>
                          <a:latin typeface="Sitka Display" panose="02000505000000020004" pitchFamily="2" charset="0"/>
                        </a:rPr>
                        <a:t>lon</a:t>
                      </a:r>
                      <a:endParaRPr lang="fr-FR" sz="1600" dirty="0">
                        <a:effectLst/>
                        <a:latin typeface="Sitka Display" panose="0200050500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800"/>
                        </a:spcAft>
                      </a:pPr>
                      <a:r>
                        <a:rPr lang="en-US" sz="1200" dirty="0">
                          <a:effectLst/>
                          <a:latin typeface="Sitka Display" panose="02000505000000020004" pitchFamily="2" charset="0"/>
                        </a:rPr>
                        <a:t>Longitude</a:t>
                      </a:r>
                      <a:endParaRPr lang="fr-FR" sz="1600" dirty="0">
                        <a:effectLst/>
                        <a:latin typeface="Sitka Display" panose="0200050500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800"/>
                        </a:spcAft>
                      </a:pPr>
                      <a:r>
                        <a:rPr lang="fr-FR" sz="1200" dirty="0">
                          <a:effectLst/>
                          <a:latin typeface="Sitka Display" panose="02000505000000020004" pitchFamily="2" charset="0"/>
                        </a:rPr>
                        <a:t>°</a:t>
                      </a:r>
                      <a:endParaRPr lang="fr-FR" sz="1600" dirty="0">
                        <a:effectLst/>
                        <a:latin typeface="Sitka Display" panose="02000505000000020004"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2177932"/>
                  </a:ext>
                </a:extLst>
              </a:tr>
            </a:tbl>
          </a:graphicData>
        </a:graphic>
      </p:graphicFrame>
      <p:pic>
        <p:nvPicPr>
          <p:cNvPr id="27" name="Image 26">
            <a:extLst>
              <a:ext uri="{FF2B5EF4-FFF2-40B4-BE49-F238E27FC236}">
                <a16:creationId xmlns:a16="http://schemas.microsoft.com/office/drawing/2014/main" id="{286A9B5F-3DDB-4BCA-9FF3-BA0E50DB4847}"/>
              </a:ext>
            </a:extLst>
          </p:cNvPr>
          <p:cNvPicPr>
            <a:picLocks noChangeAspect="1"/>
          </p:cNvPicPr>
          <p:nvPr/>
        </p:nvPicPr>
        <p:blipFill>
          <a:blip r:embed="rId2"/>
          <a:stretch>
            <a:fillRect/>
          </a:stretch>
        </p:blipFill>
        <p:spPr>
          <a:xfrm>
            <a:off x="274320" y="995211"/>
            <a:ext cx="1954071" cy="750364"/>
          </a:xfrm>
          <a:prstGeom prst="rect">
            <a:avLst/>
          </a:prstGeom>
          <a:solidFill>
            <a:schemeClr val="bg1"/>
          </a:solidFill>
        </p:spPr>
      </p:pic>
      <p:sp>
        <p:nvSpPr>
          <p:cNvPr id="28" name="Rectangle 27">
            <a:extLst>
              <a:ext uri="{FF2B5EF4-FFF2-40B4-BE49-F238E27FC236}">
                <a16:creationId xmlns:a16="http://schemas.microsoft.com/office/drawing/2014/main" id="{83B5211C-DD08-40C2-92FD-0B8495643A3F}"/>
              </a:ext>
            </a:extLst>
          </p:cNvPr>
          <p:cNvSpPr/>
          <p:nvPr/>
        </p:nvSpPr>
        <p:spPr>
          <a:xfrm>
            <a:off x="0" y="0"/>
            <a:ext cx="12192000" cy="553879"/>
          </a:xfrm>
          <a:prstGeom prst="rect">
            <a:avLst/>
          </a:prstGeom>
          <a:solidFill>
            <a:srgbClr val="DBEDE1"/>
          </a:solidFill>
          <a:ln>
            <a:solidFill>
              <a:srgbClr val="DBE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latin typeface="Sitka Display" panose="02000505000000020004" pitchFamily="2" charset="0"/>
              </a:rPr>
              <a:t>2. Extraction des variables environnementales </a:t>
            </a:r>
          </a:p>
        </p:txBody>
      </p:sp>
      <p:sp>
        <p:nvSpPr>
          <p:cNvPr id="7" name="Espace réservé du numéro de diapositive 11">
            <a:extLst>
              <a:ext uri="{FF2B5EF4-FFF2-40B4-BE49-F238E27FC236}">
                <a16:creationId xmlns:a16="http://schemas.microsoft.com/office/drawing/2014/main" id="{4A0DFB63-6560-403C-A75F-B2D684E63CF4}"/>
              </a:ext>
            </a:extLst>
          </p:cNvPr>
          <p:cNvSpPr txBox="1">
            <a:spLocks/>
          </p:cNvSpPr>
          <p:nvPr/>
        </p:nvSpPr>
        <p:spPr>
          <a:xfrm>
            <a:off x="9312275" y="6342442"/>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000" dirty="0">
                <a:solidFill>
                  <a:schemeClr val="bg1"/>
                </a:solidFill>
                <a:latin typeface="Sitka Display" panose="02000505000000020004" pitchFamily="2" charset="0"/>
              </a:rPr>
              <a:t>6</a:t>
            </a:r>
          </a:p>
        </p:txBody>
      </p:sp>
      <p:pic>
        <p:nvPicPr>
          <p:cNvPr id="4" name="Image 3">
            <a:extLst>
              <a:ext uri="{FF2B5EF4-FFF2-40B4-BE49-F238E27FC236}">
                <a16:creationId xmlns:a16="http://schemas.microsoft.com/office/drawing/2014/main" id="{A3B39AB0-1EB2-487D-BF9E-BCC77F2EE774}"/>
              </a:ext>
            </a:extLst>
          </p:cNvPr>
          <p:cNvPicPr>
            <a:picLocks noChangeAspect="1"/>
          </p:cNvPicPr>
          <p:nvPr/>
        </p:nvPicPr>
        <p:blipFill rotWithShape="1">
          <a:blip r:embed="rId3"/>
          <a:srcRect t="13054" b="13054"/>
          <a:stretch/>
        </p:blipFill>
        <p:spPr>
          <a:xfrm>
            <a:off x="6660517" y="867797"/>
            <a:ext cx="3921758" cy="1788371"/>
          </a:xfrm>
          <a:prstGeom prst="rect">
            <a:avLst/>
          </a:prstGeom>
        </p:spPr>
      </p:pic>
      <p:pic>
        <p:nvPicPr>
          <p:cNvPr id="5" name="Image 4">
            <a:extLst>
              <a:ext uri="{FF2B5EF4-FFF2-40B4-BE49-F238E27FC236}">
                <a16:creationId xmlns:a16="http://schemas.microsoft.com/office/drawing/2014/main" id="{5C5A9E52-0B09-416C-B2ED-3A478950297F}"/>
              </a:ext>
            </a:extLst>
          </p:cNvPr>
          <p:cNvPicPr>
            <a:picLocks noChangeAspect="1"/>
          </p:cNvPicPr>
          <p:nvPr/>
        </p:nvPicPr>
        <p:blipFill rotWithShape="1">
          <a:blip r:embed="rId4"/>
          <a:srcRect t="13738" b="13738"/>
          <a:stretch/>
        </p:blipFill>
        <p:spPr>
          <a:xfrm>
            <a:off x="6660518" y="2729740"/>
            <a:ext cx="3921758" cy="1788371"/>
          </a:xfrm>
          <a:prstGeom prst="rect">
            <a:avLst/>
          </a:prstGeom>
        </p:spPr>
      </p:pic>
      <p:pic>
        <p:nvPicPr>
          <p:cNvPr id="6" name="Image 5">
            <a:extLst>
              <a:ext uri="{FF2B5EF4-FFF2-40B4-BE49-F238E27FC236}">
                <a16:creationId xmlns:a16="http://schemas.microsoft.com/office/drawing/2014/main" id="{7E26D5D6-CF50-4F8E-9CAF-0B529E1791F8}"/>
              </a:ext>
            </a:extLst>
          </p:cNvPr>
          <p:cNvPicPr>
            <a:picLocks noChangeAspect="1"/>
          </p:cNvPicPr>
          <p:nvPr/>
        </p:nvPicPr>
        <p:blipFill rotWithShape="1">
          <a:blip r:embed="rId5"/>
          <a:srcRect t="13996" b="12674"/>
          <a:stretch/>
        </p:blipFill>
        <p:spPr>
          <a:xfrm>
            <a:off x="6660517" y="4591683"/>
            <a:ext cx="3921758" cy="1809586"/>
          </a:xfrm>
          <a:prstGeom prst="rect">
            <a:avLst/>
          </a:prstGeom>
        </p:spPr>
      </p:pic>
    </p:spTree>
    <p:extLst>
      <p:ext uri="{BB962C8B-B14F-4D97-AF65-F5344CB8AC3E}">
        <p14:creationId xmlns:p14="http://schemas.microsoft.com/office/powerpoint/2010/main" val="3154043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age 36">
            <a:extLst>
              <a:ext uri="{FF2B5EF4-FFF2-40B4-BE49-F238E27FC236}">
                <a16:creationId xmlns:a16="http://schemas.microsoft.com/office/drawing/2014/main" id="{0EF3B068-E363-4D06-8AD8-75FFC78AF5B8}"/>
              </a:ext>
            </a:extLst>
          </p:cNvPr>
          <p:cNvPicPr>
            <a:picLocks noChangeAspect="1"/>
          </p:cNvPicPr>
          <p:nvPr/>
        </p:nvPicPr>
        <p:blipFill rotWithShape="1">
          <a:blip r:embed="rId2">
            <a:extLst>
              <a:ext uri="{28A0092B-C50C-407E-A947-70E740481C1C}">
                <a14:useLocalDpi xmlns:a14="http://schemas.microsoft.com/office/drawing/2010/main" val="0"/>
              </a:ext>
            </a:extLst>
          </a:blip>
          <a:srcRect t="12848" b="11458"/>
          <a:stretch/>
        </p:blipFill>
        <p:spPr>
          <a:xfrm>
            <a:off x="6659547" y="4183928"/>
            <a:ext cx="5092709" cy="1927445"/>
          </a:xfrm>
          <a:prstGeom prst="rect">
            <a:avLst/>
          </a:prstGeom>
        </p:spPr>
      </p:pic>
      <p:sp>
        <p:nvSpPr>
          <p:cNvPr id="38" name="Rectangle 37">
            <a:extLst>
              <a:ext uri="{FF2B5EF4-FFF2-40B4-BE49-F238E27FC236}">
                <a16:creationId xmlns:a16="http://schemas.microsoft.com/office/drawing/2014/main" id="{04FA8151-6F0B-4605-97E9-CF08B93EB72C}"/>
              </a:ext>
            </a:extLst>
          </p:cNvPr>
          <p:cNvSpPr/>
          <p:nvPr/>
        </p:nvSpPr>
        <p:spPr>
          <a:xfrm>
            <a:off x="1528754" y="1271565"/>
            <a:ext cx="10375900" cy="214504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9" name="Rectangle 38">
            <a:extLst>
              <a:ext uri="{FF2B5EF4-FFF2-40B4-BE49-F238E27FC236}">
                <a16:creationId xmlns:a16="http://schemas.microsoft.com/office/drawing/2014/main" id="{CDB496C6-31D1-45C3-8746-82495E10FDF3}"/>
              </a:ext>
            </a:extLst>
          </p:cNvPr>
          <p:cNvSpPr/>
          <p:nvPr/>
        </p:nvSpPr>
        <p:spPr>
          <a:xfrm>
            <a:off x="1528754" y="4093524"/>
            <a:ext cx="10375900" cy="212161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1" name="Image 40">
            <a:extLst>
              <a:ext uri="{FF2B5EF4-FFF2-40B4-BE49-F238E27FC236}">
                <a16:creationId xmlns:a16="http://schemas.microsoft.com/office/drawing/2014/main" id="{3495F59A-3473-41E2-AEBF-4039F8BAD0A3}"/>
              </a:ext>
            </a:extLst>
          </p:cNvPr>
          <p:cNvPicPr>
            <a:picLocks noChangeAspect="1"/>
          </p:cNvPicPr>
          <p:nvPr/>
        </p:nvPicPr>
        <p:blipFill rotWithShape="1">
          <a:blip r:embed="rId3">
            <a:extLst>
              <a:ext uri="{28A0092B-C50C-407E-A947-70E740481C1C}">
                <a14:useLocalDpi xmlns:a14="http://schemas.microsoft.com/office/drawing/2010/main" val="0"/>
              </a:ext>
            </a:extLst>
          </a:blip>
          <a:srcRect l="60306"/>
          <a:stretch/>
        </p:blipFill>
        <p:spPr>
          <a:xfrm>
            <a:off x="353475" y="1271565"/>
            <a:ext cx="941076" cy="2145048"/>
          </a:xfrm>
          <a:prstGeom prst="rect">
            <a:avLst/>
          </a:prstGeom>
        </p:spPr>
      </p:pic>
      <p:pic>
        <p:nvPicPr>
          <p:cNvPr id="42" name="Image 41">
            <a:extLst>
              <a:ext uri="{FF2B5EF4-FFF2-40B4-BE49-F238E27FC236}">
                <a16:creationId xmlns:a16="http://schemas.microsoft.com/office/drawing/2014/main" id="{D0456333-C43E-4F3B-9998-0F4A71920483}"/>
              </a:ext>
            </a:extLst>
          </p:cNvPr>
          <p:cNvPicPr>
            <a:picLocks noChangeAspect="1"/>
          </p:cNvPicPr>
          <p:nvPr/>
        </p:nvPicPr>
        <p:blipFill rotWithShape="1">
          <a:blip r:embed="rId3">
            <a:extLst>
              <a:ext uri="{28A0092B-C50C-407E-A947-70E740481C1C}">
                <a14:useLocalDpi xmlns:a14="http://schemas.microsoft.com/office/drawing/2010/main" val="0"/>
              </a:ext>
            </a:extLst>
          </a:blip>
          <a:srcRect l="20612" r="44874"/>
          <a:stretch/>
        </p:blipFill>
        <p:spPr>
          <a:xfrm>
            <a:off x="389048" y="4014820"/>
            <a:ext cx="847964" cy="2222899"/>
          </a:xfrm>
          <a:prstGeom prst="rect">
            <a:avLst/>
          </a:prstGeom>
        </p:spPr>
      </p:pic>
      <p:sp>
        <p:nvSpPr>
          <p:cNvPr id="43" name="ZoneTexte 42">
            <a:extLst>
              <a:ext uri="{FF2B5EF4-FFF2-40B4-BE49-F238E27FC236}">
                <a16:creationId xmlns:a16="http://schemas.microsoft.com/office/drawing/2014/main" id="{AA98BDE7-2D42-4352-B916-569B37822136}"/>
              </a:ext>
            </a:extLst>
          </p:cNvPr>
          <p:cNvSpPr txBox="1"/>
          <p:nvPr/>
        </p:nvSpPr>
        <p:spPr>
          <a:xfrm>
            <a:off x="43365" y="6259767"/>
            <a:ext cx="1584303" cy="338554"/>
          </a:xfrm>
          <a:prstGeom prst="rect">
            <a:avLst/>
          </a:prstGeom>
          <a:noFill/>
        </p:spPr>
        <p:txBody>
          <a:bodyPr wrap="square" rtlCol="0">
            <a:spAutoFit/>
          </a:bodyPr>
          <a:lstStyle/>
          <a:p>
            <a:pPr algn="ctr"/>
            <a:r>
              <a:rPr lang="fr-FR" sz="1600" i="1" dirty="0">
                <a:solidFill>
                  <a:schemeClr val="bg1"/>
                </a:solidFill>
                <a:latin typeface="Sitka Display" panose="02000505000000020004" pitchFamily="2" charset="0"/>
              </a:rPr>
              <a:t>Loligo vulgaris</a:t>
            </a:r>
          </a:p>
        </p:txBody>
      </p:sp>
      <p:sp>
        <p:nvSpPr>
          <p:cNvPr id="44" name="ZoneTexte 43">
            <a:extLst>
              <a:ext uri="{FF2B5EF4-FFF2-40B4-BE49-F238E27FC236}">
                <a16:creationId xmlns:a16="http://schemas.microsoft.com/office/drawing/2014/main" id="{F103CDF9-07E1-4EE0-AF2B-73BBD369A25F}"/>
              </a:ext>
            </a:extLst>
          </p:cNvPr>
          <p:cNvSpPr txBox="1"/>
          <p:nvPr/>
        </p:nvSpPr>
        <p:spPr>
          <a:xfrm>
            <a:off x="0" y="3351100"/>
            <a:ext cx="1584303" cy="338554"/>
          </a:xfrm>
          <a:prstGeom prst="rect">
            <a:avLst/>
          </a:prstGeom>
          <a:noFill/>
        </p:spPr>
        <p:txBody>
          <a:bodyPr wrap="square" rtlCol="0">
            <a:spAutoFit/>
          </a:bodyPr>
          <a:lstStyle/>
          <a:p>
            <a:pPr algn="ctr"/>
            <a:r>
              <a:rPr lang="fr-FR" sz="1600" i="1" dirty="0">
                <a:solidFill>
                  <a:schemeClr val="bg1"/>
                </a:solidFill>
                <a:latin typeface="Sitka Display" panose="02000505000000020004" pitchFamily="2" charset="0"/>
              </a:rPr>
              <a:t>Loligo forbesii</a:t>
            </a:r>
          </a:p>
        </p:txBody>
      </p:sp>
      <p:sp>
        <p:nvSpPr>
          <p:cNvPr id="45" name="Flèche : droite 44">
            <a:extLst>
              <a:ext uri="{FF2B5EF4-FFF2-40B4-BE49-F238E27FC236}">
                <a16:creationId xmlns:a16="http://schemas.microsoft.com/office/drawing/2014/main" id="{1D1CBD6C-DC52-4484-9F4B-1E424D584D69}"/>
              </a:ext>
            </a:extLst>
          </p:cNvPr>
          <p:cNvSpPr/>
          <p:nvPr/>
        </p:nvSpPr>
        <p:spPr>
          <a:xfrm>
            <a:off x="5080000" y="1986701"/>
            <a:ext cx="1395404" cy="680213"/>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7" name="ZoneTexte 46">
            <a:extLst>
              <a:ext uri="{FF2B5EF4-FFF2-40B4-BE49-F238E27FC236}">
                <a16:creationId xmlns:a16="http://schemas.microsoft.com/office/drawing/2014/main" id="{858629A5-D10E-43BC-A8E7-A16451D2B4C2}"/>
              </a:ext>
            </a:extLst>
          </p:cNvPr>
          <p:cNvSpPr txBox="1"/>
          <p:nvPr/>
        </p:nvSpPr>
        <p:spPr>
          <a:xfrm>
            <a:off x="4686661" y="2670940"/>
            <a:ext cx="2015327" cy="538609"/>
          </a:xfrm>
          <a:prstGeom prst="rect">
            <a:avLst/>
          </a:prstGeom>
          <a:noFill/>
        </p:spPr>
        <p:txBody>
          <a:bodyPr wrap="square" rtlCol="0">
            <a:spAutoFit/>
          </a:bodyPr>
          <a:lstStyle/>
          <a:p>
            <a:pPr algn="ctr"/>
            <a:r>
              <a:rPr lang="fr-FR" dirty="0">
                <a:solidFill>
                  <a:schemeClr val="bg1"/>
                </a:solidFill>
                <a:latin typeface="Sitka Display" panose="02000505000000020004" pitchFamily="2" charset="0"/>
              </a:rPr>
              <a:t>GAM</a:t>
            </a:r>
            <a:endParaRPr lang="fr-FR" sz="4400" dirty="0">
              <a:solidFill>
                <a:schemeClr val="bg1"/>
              </a:solidFill>
              <a:latin typeface="Sitka Display" panose="02000505000000020004" pitchFamily="2" charset="0"/>
            </a:endParaRPr>
          </a:p>
          <a:p>
            <a:pPr algn="ctr"/>
            <a:r>
              <a:rPr lang="fr-FR" sz="1100" dirty="0">
                <a:solidFill>
                  <a:schemeClr val="bg1"/>
                </a:solidFill>
                <a:latin typeface="Sitka Display" panose="02000505000000020004" pitchFamily="2" charset="0"/>
              </a:rPr>
              <a:t>Generalized Additive Models</a:t>
            </a:r>
            <a:endParaRPr lang="fr-FR" sz="500" dirty="0">
              <a:solidFill>
                <a:schemeClr val="bg1"/>
              </a:solidFill>
              <a:latin typeface="Sitka Display" panose="02000505000000020004" pitchFamily="2" charset="0"/>
            </a:endParaRPr>
          </a:p>
        </p:txBody>
      </p:sp>
      <p:pic>
        <p:nvPicPr>
          <p:cNvPr id="49" name="Image 48">
            <a:extLst>
              <a:ext uri="{FF2B5EF4-FFF2-40B4-BE49-F238E27FC236}">
                <a16:creationId xmlns:a16="http://schemas.microsoft.com/office/drawing/2014/main" id="{65E29951-2744-4A3D-A77E-117C6C389E36}"/>
              </a:ext>
            </a:extLst>
          </p:cNvPr>
          <p:cNvPicPr>
            <a:picLocks noChangeAspect="1"/>
          </p:cNvPicPr>
          <p:nvPr/>
        </p:nvPicPr>
        <p:blipFill>
          <a:blip r:embed="rId4"/>
          <a:stretch>
            <a:fillRect/>
          </a:stretch>
        </p:blipFill>
        <p:spPr>
          <a:xfrm>
            <a:off x="1671035" y="1311033"/>
            <a:ext cx="1218176" cy="467780"/>
          </a:xfrm>
          <a:prstGeom prst="rect">
            <a:avLst/>
          </a:prstGeom>
          <a:solidFill>
            <a:schemeClr val="bg1"/>
          </a:solidFill>
        </p:spPr>
      </p:pic>
      <p:pic>
        <p:nvPicPr>
          <p:cNvPr id="50" name="Image 49">
            <a:extLst>
              <a:ext uri="{FF2B5EF4-FFF2-40B4-BE49-F238E27FC236}">
                <a16:creationId xmlns:a16="http://schemas.microsoft.com/office/drawing/2014/main" id="{2175E539-2E87-40CE-ACF1-D8BBE9576EFB}"/>
              </a:ext>
            </a:extLst>
          </p:cNvPr>
          <p:cNvPicPr>
            <a:picLocks noChangeAspect="1"/>
          </p:cNvPicPr>
          <p:nvPr/>
        </p:nvPicPr>
        <p:blipFill>
          <a:blip r:embed="rId4"/>
          <a:stretch>
            <a:fillRect/>
          </a:stretch>
        </p:blipFill>
        <p:spPr>
          <a:xfrm>
            <a:off x="1646204" y="4243695"/>
            <a:ext cx="1243007" cy="477315"/>
          </a:xfrm>
          <a:prstGeom prst="rect">
            <a:avLst/>
          </a:prstGeom>
          <a:solidFill>
            <a:schemeClr val="bg1"/>
          </a:solidFill>
        </p:spPr>
      </p:pic>
      <p:sp>
        <p:nvSpPr>
          <p:cNvPr id="51" name="ZoneTexte 50">
            <a:extLst>
              <a:ext uri="{FF2B5EF4-FFF2-40B4-BE49-F238E27FC236}">
                <a16:creationId xmlns:a16="http://schemas.microsoft.com/office/drawing/2014/main" id="{9363AE2E-CA42-4A39-AB37-BA8AFD4E0B5D}"/>
              </a:ext>
            </a:extLst>
          </p:cNvPr>
          <p:cNvSpPr txBox="1"/>
          <p:nvPr/>
        </p:nvSpPr>
        <p:spPr>
          <a:xfrm>
            <a:off x="7833474" y="794740"/>
            <a:ext cx="3240925" cy="400110"/>
          </a:xfrm>
          <a:prstGeom prst="rect">
            <a:avLst/>
          </a:prstGeom>
          <a:noFill/>
        </p:spPr>
        <p:txBody>
          <a:bodyPr wrap="square" rtlCol="0">
            <a:spAutoFit/>
          </a:bodyPr>
          <a:lstStyle/>
          <a:p>
            <a:pPr algn="ctr"/>
            <a:r>
              <a:rPr lang="fr-FR" sz="2000" b="1" dirty="0">
                <a:solidFill>
                  <a:schemeClr val="bg1"/>
                </a:solidFill>
                <a:latin typeface="Sitka Display" panose="02000505000000020004" pitchFamily="2" charset="0"/>
              </a:rPr>
              <a:t>RECRUTEMENT EN JUIN</a:t>
            </a:r>
          </a:p>
        </p:txBody>
      </p:sp>
      <p:sp>
        <p:nvSpPr>
          <p:cNvPr id="52" name="ZoneTexte 51">
            <a:extLst>
              <a:ext uri="{FF2B5EF4-FFF2-40B4-BE49-F238E27FC236}">
                <a16:creationId xmlns:a16="http://schemas.microsoft.com/office/drawing/2014/main" id="{5734C10B-55F1-4200-8478-805B567D5EFA}"/>
              </a:ext>
            </a:extLst>
          </p:cNvPr>
          <p:cNvSpPr txBox="1"/>
          <p:nvPr/>
        </p:nvSpPr>
        <p:spPr>
          <a:xfrm>
            <a:off x="1235752" y="816179"/>
            <a:ext cx="4126750" cy="369332"/>
          </a:xfrm>
          <a:prstGeom prst="rect">
            <a:avLst/>
          </a:prstGeom>
          <a:noFill/>
        </p:spPr>
        <p:txBody>
          <a:bodyPr wrap="square" rtlCol="0">
            <a:spAutoFit/>
          </a:bodyPr>
          <a:lstStyle/>
          <a:p>
            <a:pPr algn="ctr"/>
            <a:r>
              <a:rPr lang="fr-FR" b="1" dirty="0">
                <a:solidFill>
                  <a:schemeClr val="bg1"/>
                </a:solidFill>
                <a:latin typeface="Sitka Display" panose="02000505000000020004" pitchFamily="2" charset="0"/>
              </a:rPr>
              <a:t>INCUBATION + JUVENILES STAGES</a:t>
            </a:r>
          </a:p>
        </p:txBody>
      </p:sp>
      <p:sp>
        <p:nvSpPr>
          <p:cNvPr id="53" name="ZoneTexte 52">
            <a:extLst>
              <a:ext uri="{FF2B5EF4-FFF2-40B4-BE49-F238E27FC236}">
                <a16:creationId xmlns:a16="http://schemas.microsoft.com/office/drawing/2014/main" id="{52B5BAAF-8ABE-424E-91C3-A3C4CE45AFCB}"/>
              </a:ext>
            </a:extLst>
          </p:cNvPr>
          <p:cNvSpPr txBox="1"/>
          <p:nvPr/>
        </p:nvSpPr>
        <p:spPr>
          <a:xfrm>
            <a:off x="1278301" y="3645488"/>
            <a:ext cx="4126750" cy="369332"/>
          </a:xfrm>
          <a:prstGeom prst="rect">
            <a:avLst/>
          </a:prstGeom>
          <a:noFill/>
        </p:spPr>
        <p:txBody>
          <a:bodyPr wrap="square" rtlCol="0">
            <a:spAutoFit/>
          </a:bodyPr>
          <a:lstStyle/>
          <a:p>
            <a:pPr algn="ctr"/>
            <a:r>
              <a:rPr lang="fr-FR" b="1" dirty="0">
                <a:solidFill>
                  <a:schemeClr val="bg1"/>
                </a:solidFill>
                <a:latin typeface="Sitka Display" panose="02000505000000020004" pitchFamily="2" charset="0"/>
              </a:rPr>
              <a:t>INCUBATION + JUVENILES STAGES</a:t>
            </a:r>
          </a:p>
        </p:txBody>
      </p:sp>
      <p:sp>
        <p:nvSpPr>
          <p:cNvPr id="54" name="ZoneTexte 53">
            <a:extLst>
              <a:ext uri="{FF2B5EF4-FFF2-40B4-BE49-F238E27FC236}">
                <a16:creationId xmlns:a16="http://schemas.microsoft.com/office/drawing/2014/main" id="{1C1D503F-DD5B-40D3-9BD5-DF00BADDCA68}"/>
              </a:ext>
            </a:extLst>
          </p:cNvPr>
          <p:cNvSpPr txBox="1"/>
          <p:nvPr/>
        </p:nvSpPr>
        <p:spPr>
          <a:xfrm>
            <a:off x="7541372" y="3627026"/>
            <a:ext cx="3825127" cy="400110"/>
          </a:xfrm>
          <a:prstGeom prst="rect">
            <a:avLst/>
          </a:prstGeom>
          <a:noFill/>
        </p:spPr>
        <p:txBody>
          <a:bodyPr wrap="square" rtlCol="0">
            <a:spAutoFit/>
          </a:bodyPr>
          <a:lstStyle/>
          <a:p>
            <a:pPr algn="ctr"/>
            <a:r>
              <a:rPr lang="fr-FR" sz="2000" b="1" dirty="0">
                <a:solidFill>
                  <a:schemeClr val="bg1"/>
                </a:solidFill>
                <a:latin typeface="Sitka Display" panose="02000505000000020004" pitchFamily="2" charset="0"/>
              </a:rPr>
              <a:t>RECRUTEMENT EN NOVEMBRE</a:t>
            </a:r>
          </a:p>
        </p:txBody>
      </p:sp>
      <p:sp>
        <p:nvSpPr>
          <p:cNvPr id="55" name="ZoneTexte 54">
            <a:extLst>
              <a:ext uri="{FF2B5EF4-FFF2-40B4-BE49-F238E27FC236}">
                <a16:creationId xmlns:a16="http://schemas.microsoft.com/office/drawing/2014/main" id="{D210FC0A-D4A2-45D9-B5FA-860FDCF6F7AD}"/>
              </a:ext>
            </a:extLst>
          </p:cNvPr>
          <p:cNvSpPr txBox="1"/>
          <p:nvPr/>
        </p:nvSpPr>
        <p:spPr>
          <a:xfrm>
            <a:off x="4685422" y="5331664"/>
            <a:ext cx="2015327" cy="538609"/>
          </a:xfrm>
          <a:prstGeom prst="rect">
            <a:avLst/>
          </a:prstGeom>
          <a:noFill/>
        </p:spPr>
        <p:txBody>
          <a:bodyPr wrap="square" rtlCol="0">
            <a:spAutoFit/>
          </a:bodyPr>
          <a:lstStyle/>
          <a:p>
            <a:pPr algn="ctr"/>
            <a:r>
              <a:rPr lang="fr-FR" dirty="0">
                <a:solidFill>
                  <a:schemeClr val="bg1"/>
                </a:solidFill>
                <a:latin typeface="Sitka Display" panose="02000505000000020004" pitchFamily="2" charset="0"/>
              </a:rPr>
              <a:t>GAM</a:t>
            </a:r>
            <a:endParaRPr lang="fr-FR" sz="4400" dirty="0">
              <a:solidFill>
                <a:schemeClr val="bg1"/>
              </a:solidFill>
              <a:latin typeface="Sitka Display" panose="02000505000000020004" pitchFamily="2" charset="0"/>
            </a:endParaRPr>
          </a:p>
          <a:p>
            <a:pPr algn="ctr"/>
            <a:r>
              <a:rPr lang="fr-FR" sz="1100" dirty="0">
                <a:solidFill>
                  <a:schemeClr val="bg1"/>
                </a:solidFill>
                <a:latin typeface="Sitka Display" panose="02000505000000020004" pitchFamily="2" charset="0"/>
              </a:rPr>
              <a:t>Generalized Additive Models</a:t>
            </a:r>
            <a:endParaRPr lang="fr-FR" sz="500" dirty="0">
              <a:solidFill>
                <a:schemeClr val="bg1"/>
              </a:solidFill>
              <a:latin typeface="Sitka Display" panose="02000505000000020004" pitchFamily="2" charset="0"/>
            </a:endParaRPr>
          </a:p>
        </p:txBody>
      </p:sp>
      <p:pic>
        <p:nvPicPr>
          <p:cNvPr id="56" name="Graphique 55" descr="Main ouverte avec une plante avec un remplissage uni">
            <a:extLst>
              <a:ext uri="{FF2B5EF4-FFF2-40B4-BE49-F238E27FC236}">
                <a16:creationId xmlns:a16="http://schemas.microsoft.com/office/drawing/2014/main" id="{EEEE0F1E-3DF5-4868-ABF1-8D306011FE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56210" y="1251899"/>
            <a:ext cx="570515" cy="570515"/>
          </a:xfrm>
          <a:prstGeom prst="rect">
            <a:avLst/>
          </a:prstGeom>
        </p:spPr>
      </p:pic>
      <p:pic>
        <p:nvPicPr>
          <p:cNvPr id="57" name="Graphique 56" descr="Main ouverte avec une plante avec un remplissage uni">
            <a:extLst>
              <a:ext uri="{FF2B5EF4-FFF2-40B4-BE49-F238E27FC236}">
                <a16:creationId xmlns:a16="http://schemas.microsoft.com/office/drawing/2014/main" id="{42BA08D2-D3AE-4316-9441-2918DFE2CFD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56210" y="4200271"/>
            <a:ext cx="520739" cy="520739"/>
          </a:xfrm>
          <a:prstGeom prst="rect">
            <a:avLst/>
          </a:prstGeom>
        </p:spPr>
      </p:pic>
      <p:sp>
        <p:nvSpPr>
          <p:cNvPr id="60" name="ZoneTexte 59">
            <a:extLst>
              <a:ext uri="{FF2B5EF4-FFF2-40B4-BE49-F238E27FC236}">
                <a16:creationId xmlns:a16="http://schemas.microsoft.com/office/drawing/2014/main" id="{91FCEFE0-737E-4868-B822-3671B24FCBCC}"/>
              </a:ext>
            </a:extLst>
          </p:cNvPr>
          <p:cNvSpPr txBox="1"/>
          <p:nvPr/>
        </p:nvSpPr>
        <p:spPr>
          <a:xfrm>
            <a:off x="5127531" y="1714307"/>
            <a:ext cx="1038225" cy="369332"/>
          </a:xfrm>
          <a:prstGeom prst="rect">
            <a:avLst/>
          </a:prstGeom>
          <a:noFill/>
        </p:spPr>
        <p:txBody>
          <a:bodyPr wrap="square" rtlCol="0">
            <a:spAutoFit/>
          </a:bodyPr>
          <a:lstStyle/>
          <a:p>
            <a:pPr algn="ctr"/>
            <a:r>
              <a:rPr lang="fr-FR" u="sng" dirty="0">
                <a:solidFill>
                  <a:schemeClr val="bg1"/>
                </a:solidFill>
                <a:latin typeface="Sitka Display" panose="02000505000000020004" pitchFamily="2" charset="0"/>
              </a:rPr>
              <a:t>6 mois </a:t>
            </a:r>
          </a:p>
        </p:txBody>
      </p:sp>
      <p:sp>
        <p:nvSpPr>
          <p:cNvPr id="61" name="ZoneTexte 60">
            <a:extLst>
              <a:ext uri="{FF2B5EF4-FFF2-40B4-BE49-F238E27FC236}">
                <a16:creationId xmlns:a16="http://schemas.microsoft.com/office/drawing/2014/main" id="{BDE8510E-86FE-45DF-9C61-657A6CE87D08}"/>
              </a:ext>
            </a:extLst>
          </p:cNvPr>
          <p:cNvSpPr txBox="1"/>
          <p:nvPr/>
        </p:nvSpPr>
        <p:spPr>
          <a:xfrm>
            <a:off x="5192959" y="4540494"/>
            <a:ext cx="1038225" cy="369332"/>
          </a:xfrm>
          <a:prstGeom prst="rect">
            <a:avLst/>
          </a:prstGeom>
          <a:noFill/>
        </p:spPr>
        <p:txBody>
          <a:bodyPr wrap="square" rtlCol="0">
            <a:spAutoFit/>
          </a:bodyPr>
          <a:lstStyle/>
          <a:p>
            <a:pPr algn="ctr"/>
            <a:r>
              <a:rPr lang="fr-FR" u="sng" dirty="0">
                <a:solidFill>
                  <a:schemeClr val="bg1"/>
                </a:solidFill>
                <a:latin typeface="Sitka Display" panose="02000505000000020004" pitchFamily="2" charset="0"/>
              </a:rPr>
              <a:t>4 mois </a:t>
            </a:r>
          </a:p>
        </p:txBody>
      </p:sp>
      <p:sp>
        <p:nvSpPr>
          <p:cNvPr id="63" name="ZoneTexte 62">
            <a:extLst>
              <a:ext uri="{FF2B5EF4-FFF2-40B4-BE49-F238E27FC236}">
                <a16:creationId xmlns:a16="http://schemas.microsoft.com/office/drawing/2014/main" id="{0EA750C3-FFA4-4E2F-A598-9BEEFAEACF46}"/>
              </a:ext>
            </a:extLst>
          </p:cNvPr>
          <p:cNvSpPr txBox="1"/>
          <p:nvPr/>
        </p:nvSpPr>
        <p:spPr>
          <a:xfrm>
            <a:off x="1631093" y="1782213"/>
            <a:ext cx="3456496" cy="1600438"/>
          </a:xfrm>
          <a:prstGeom prst="rect">
            <a:avLst/>
          </a:prstGeom>
          <a:noFill/>
        </p:spPr>
        <p:txBody>
          <a:bodyPr wrap="square">
            <a:spAutoFit/>
          </a:bodyPr>
          <a:lstStyle/>
          <a:p>
            <a:pPr marL="285750" indent="-285750">
              <a:buFont typeface="Arial" panose="020B0604020202020204" pitchFamily="34" charset="0"/>
              <a:buChar char="•"/>
            </a:pPr>
            <a:r>
              <a:rPr lang="en-US" sz="1400" dirty="0">
                <a:solidFill>
                  <a:schemeClr val="bg1"/>
                </a:solidFill>
                <a:latin typeface="Sitka Display" panose="02000505000000020004" pitchFamily="2" charset="0"/>
              </a:rPr>
              <a:t>Température de fond (Janvier)</a:t>
            </a:r>
          </a:p>
          <a:p>
            <a:pPr marL="285750" indent="-285750">
              <a:buFont typeface="Arial" panose="020B0604020202020204" pitchFamily="34" charset="0"/>
              <a:buChar char="•"/>
            </a:pPr>
            <a:r>
              <a:rPr lang="en-US" sz="1400" dirty="0">
                <a:solidFill>
                  <a:schemeClr val="bg1"/>
                </a:solidFill>
                <a:latin typeface="Sitka Display" panose="02000505000000020004" pitchFamily="2" charset="0"/>
              </a:rPr>
              <a:t>Salinité (Janvier)</a:t>
            </a:r>
          </a:p>
          <a:p>
            <a:pPr marL="285750" indent="-285750">
              <a:buFont typeface="Arial" panose="020B0604020202020204" pitchFamily="34" charset="0"/>
              <a:buChar char="•"/>
            </a:pPr>
            <a:r>
              <a:rPr lang="en-US" sz="1400" dirty="0">
                <a:solidFill>
                  <a:schemeClr val="bg1"/>
                </a:solidFill>
                <a:latin typeface="Sitka Display" panose="02000505000000020004" pitchFamily="2" charset="0"/>
              </a:rPr>
              <a:t>Courant vers le Nord (Janvier)</a:t>
            </a:r>
          </a:p>
          <a:p>
            <a:pPr marL="285750" indent="-285750">
              <a:buFont typeface="Arial" panose="020B0604020202020204" pitchFamily="34" charset="0"/>
              <a:buChar char="•"/>
            </a:pPr>
            <a:r>
              <a:rPr lang="en-US" sz="1400" dirty="0">
                <a:solidFill>
                  <a:schemeClr val="bg1"/>
                </a:solidFill>
                <a:latin typeface="Sitka Display" panose="02000505000000020004" pitchFamily="2" charset="0"/>
              </a:rPr>
              <a:t>Courant vers l’Est (Janvier)</a:t>
            </a:r>
          </a:p>
          <a:p>
            <a:pPr marL="285750" indent="-285750">
              <a:buFont typeface="Arial" panose="020B0604020202020204" pitchFamily="34" charset="0"/>
              <a:buChar char="•"/>
            </a:pPr>
            <a:r>
              <a:rPr lang="en-US" sz="1400" dirty="0">
                <a:solidFill>
                  <a:schemeClr val="bg1"/>
                </a:solidFill>
                <a:latin typeface="Sitka Display" panose="02000505000000020004" pitchFamily="2" charset="0"/>
              </a:rPr>
              <a:t>Concentration en phosphate (Janvier)</a:t>
            </a:r>
          </a:p>
          <a:p>
            <a:pPr marL="285750" indent="-285750">
              <a:buFont typeface="Arial" panose="020B0604020202020204" pitchFamily="34" charset="0"/>
              <a:buChar char="•"/>
            </a:pPr>
            <a:r>
              <a:rPr lang="en-US" sz="1400" dirty="0">
                <a:solidFill>
                  <a:schemeClr val="bg1"/>
                </a:solidFill>
                <a:latin typeface="Sitka Display" panose="02000505000000020004" pitchFamily="2" charset="0"/>
              </a:rPr>
              <a:t>Production primaire (Janvier)</a:t>
            </a:r>
          </a:p>
          <a:p>
            <a:pPr marL="285750" indent="-285750">
              <a:buFont typeface="Arial" panose="020B0604020202020204" pitchFamily="34" charset="0"/>
              <a:buChar char="•"/>
            </a:pPr>
            <a:r>
              <a:rPr lang="en-US" sz="1400" dirty="0">
                <a:solidFill>
                  <a:schemeClr val="bg1"/>
                </a:solidFill>
                <a:latin typeface="Sitka Display" panose="02000505000000020004" pitchFamily="2" charset="0"/>
              </a:rPr>
              <a:t>Latitude, longitude </a:t>
            </a:r>
            <a:endParaRPr lang="en-US" dirty="0">
              <a:solidFill>
                <a:schemeClr val="bg1"/>
              </a:solidFill>
            </a:endParaRPr>
          </a:p>
        </p:txBody>
      </p:sp>
      <p:sp>
        <p:nvSpPr>
          <p:cNvPr id="64" name="ZoneTexte 63">
            <a:extLst>
              <a:ext uri="{FF2B5EF4-FFF2-40B4-BE49-F238E27FC236}">
                <a16:creationId xmlns:a16="http://schemas.microsoft.com/office/drawing/2014/main" id="{AE8AF03A-146E-451B-9212-3C2E0D4463F5}"/>
              </a:ext>
            </a:extLst>
          </p:cNvPr>
          <p:cNvSpPr txBox="1"/>
          <p:nvPr/>
        </p:nvSpPr>
        <p:spPr>
          <a:xfrm>
            <a:off x="1671035" y="4805990"/>
            <a:ext cx="3456496" cy="1384995"/>
          </a:xfrm>
          <a:prstGeom prst="rect">
            <a:avLst/>
          </a:prstGeom>
          <a:noFill/>
        </p:spPr>
        <p:txBody>
          <a:bodyPr wrap="square">
            <a:spAutoFit/>
          </a:bodyPr>
          <a:lstStyle/>
          <a:p>
            <a:pPr marL="285750" indent="-285750">
              <a:buFont typeface="Arial" panose="020B0604020202020204" pitchFamily="34" charset="0"/>
              <a:buChar char="•"/>
            </a:pPr>
            <a:r>
              <a:rPr lang="en-US" sz="1400" dirty="0">
                <a:solidFill>
                  <a:schemeClr val="bg1"/>
                </a:solidFill>
                <a:latin typeface="Sitka Display" panose="02000505000000020004" pitchFamily="2" charset="0"/>
              </a:rPr>
              <a:t>Température de fond (Juillet)</a:t>
            </a:r>
          </a:p>
          <a:p>
            <a:pPr marL="285750" indent="-285750">
              <a:buFont typeface="Arial" panose="020B0604020202020204" pitchFamily="34" charset="0"/>
              <a:buChar char="•"/>
            </a:pPr>
            <a:r>
              <a:rPr lang="en-US" sz="1400" dirty="0">
                <a:solidFill>
                  <a:schemeClr val="bg1"/>
                </a:solidFill>
                <a:latin typeface="Sitka Display" panose="02000505000000020004" pitchFamily="2" charset="0"/>
              </a:rPr>
              <a:t>Salinité (Juillet)</a:t>
            </a:r>
          </a:p>
          <a:p>
            <a:pPr marL="285750" indent="-285750">
              <a:buFont typeface="Arial" panose="020B0604020202020204" pitchFamily="34" charset="0"/>
              <a:buChar char="•"/>
            </a:pPr>
            <a:r>
              <a:rPr lang="en-US" sz="1400" dirty="0">
                <a:solidFill>
                  <a:schemeClr val="bg1"/>
                </a:solidFill>
                <a:latin typeface="Sitka Display" panose="02000505000000020004" pitchFamily="2" charset="0"/>
              </a:rPr>
              <a:t>Courant vers le Nord (Juillet)</a:t>
            </a:r>
          </a:p>
          <a:p>
            <a:pPr marL="285750" indent="-285750">
              <a:buFont typeface="Arial" panose="020B0604020202020204" pitchFamily="34" charset="0"/>
              <a:buChar char="•"/>
            </a:pPr>
            <a:r>
              <a:rPr lang="en-US" sz="1400" dirty="0">
                <a:solidFill>
                  <a:schemeClr val="bg1"/>
                </a:solidFill>
                <a:latin typeface="Sitka Display" panose="02000505000000020004" pitchFamily="2" charset="0"/>
              </a:rPr>
              <a:t>Courant vers l’Est (Juillet)</a:t>
            </a:r>
          </a:p>
          <a:p>
            <a:pPr marL="285750" indent="-285750">
              <a:buFont typeface="Arial" panose="020B0604020202020204" pitchFamily="34" charset="0"/>
              <a:buChar char="•"/>
            </a:pPr>
            <a:r>
              <a:rPr lang="en-US" sz="1400" dirty="0">
                <a:solidFill>
                  <a:schemeClr val="bg1"/>
                </a:solidFill>
                <a:latin typeface="Sitka Display" panose="02000505000000020004" pitchFamily="2" charset="0"/>
              </a:rPr>
              <a:t>Production primaire (Juillet)</a:t>
            </a:r>
          </a:p>
          <a:p>
            <a:pPr marL="285750" indent="-285750">
              <a:buFont typeface="Arial" panose="020B0604020202020204" pitchFamily="34" charset="0"/>
              <a:buChar char="•"/>
            </a:pPr>
            <a:r>
              <a:rPr lang="en-US" sz="1400" dirty="0">
                <a:solidFill>
                  <a:schemeClr val="bg1"/>
                </a:solidFill>
                <a:latin typeface="Sitka Display" panose="02000505000000020004" pitchFamily="2" charset="0"/>
              </a:rPr>
              <a:t>Latitude, longitude </a:t>
            </a:r>
            <a:endParaRPr lang="en-US" dirty="0">
              <a:solidFill>
                <a:schemeClr val="bg1"/>
              </a:solidFill>
            </a:endParaRPr>
          </a:p>
        </p:txBody>
      </p:sp>
      <p:sp>
        <p:nvSpPr>
          <p:cNvPr id="65" name="ZoneTexte 64">
            <a:extLst>
              <a:ext uri="{FF2B5EF4-FFF2-40B4-BE49-F238E27FC236}">
                <a16:creationId xmlns:a16="http://schemas.microsoft.com/office/drawing/2014/main" id="{AF5BD7F8-D7AE-4387-90AB-655688C1982B}"/>
              </a:ext>
            </a:extLst>
          </p:cNvPr>
          <p:cNvSpPr txBox="1"/>
          <p:nvPr/>
        </p:nvSpPr>
        <p:spPr>
          <a:xfrm>
            <a:off x="5289829" y="2128506"/>
            <a:ext cx="865725" cy="369332"/>
          </a:xfrm>
          <a:prstGeom prst="rect">
            <a:avLst/>
          </a:prstGeom>
          <a:noFill/>
        </p:spPr>
        <p:txBody>
          <a:bodyPr wrap="square" rtlCol="0">
            <a:spAutoFit/>
          </a:bodyPr>
          <a:lstStyle/>
          <a:p>
            <a:r>
              <a:rPr lang="fr-FR" b="1" dirty="0">
                <a:solidFill>
                  <a:srgbClr val="C00000"/>
                </a:solidFill>
                <a:latin typeface="Sitka Display" panose="02000505000000020004" pitchFamily="2" charset="0"/>
              </a:rPr>
              <a:t>65.8% </a:t>
            </a:r>
          </a:p>
        </p:txBody>
      </p:sp>
      <p:sp>
        <p:nvSpPr>
          <p:cNvPr id="66" name="Flèche : droite 65">
            <a:extLst>
              <a:ext uri="{FF2B5EF4-FFF2-40B4-BE49-F238E27FC236}">
                <a16:creationId xmlns:a16="http://schemas.microsoft.com/office/drawing/2014/main" id="{8C50432E-5D5F-4080-A730-617DAAEC00D3}"/>
              </a:ext>
            </a:extLst>
          </p:cNvPr>
          <p:cNvSpPr/>
          <p:nvPr/>
        </p:nvSpPr>
        <p:spPr>
          <a:xfrm>
            <a:off x="5124302" y="4822449"/>
            <a:ext cx="1395404" cy="680213"/>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7" name="ZoneTexte 66">
            <a:extLst>
              <a:ext uri="{FF2B5EF4-FFF2-40B4-BE49-F238E27FC236}">
                <a16:creationId xmlns:a16="http://schemas.microsoft.com/office/drawing/2014/main" id="{9C085133-D23B-4DE3-A070-2FF146595C53}"/>
              </a:ext>
            </a:extLst>
          </p:cNvPr>
          <p:cNvSpPr txBox="1"/>
          <p:nvPr/>
        </p:nvSpPr>
        <p:spPr>
          <a:xfrm>
            <a:off x="5337738" y="4936079"/>
            <a:ext cx="865725" cy="369332"/>
          </a:xfrm>
          <a:prstGeom prst="rect">
            <a:avLst/>
          </a:prstGeom>
          <a:noFill/>
        </p:spPr>
        <p:txBody>
          <a:bodyPr wrap="square" rtlCol="0">
            <a:spAutoFit/>
          </a:bodyPr>
          <a:lstStyle/>
          <a:p>
            <a:r>
              <a:rPr lang="fr-FR" b="1" dirty="0">
                <a:solidFill>
                  <a:srgbClr val="C00000"/>
                </a:solidFill>
                <a:latin typeface="Sitka Display" panose="02000505000000020004" pitchFamily="2" charset="0"/>
              </a:rPr>
              <a:t>56.7% </a:t>
            </a:r>
          </a:p>
        </p:txBody>
      </p:sp>
      <p:sp>
        <p:nvSpPr>
          <p:cNvPr id="69" name="Rectangle 68">
            <a:extLst>
              <a:ext uri="{FF2B5EF4-FFF2-40B4-BE49-F238E27FC236}">
                <a16:creationId xmlns:a16="http://schemas.microsoft.com/office/drawing/2014/main" id="{E203257A-DF3E-4D4A-9925-184A21CEC2E2}"/>
              </a:ext>
            </a:extLst>
          </p:cNvPr>
          <p:cNvSpPr/>
          <p:nvPr/>
        </p:nvSpPr>
        <p:spPr>
          <a:xfrm>
            <a:off x="0" y="0"/>
            <a:ext cx="12192000" cy="553879"/>
          </a:xfrm>
          <a:prstGeom prst="rect">
            <a:avLst/>
          </a:prstGeom>
          <a:solidFill>
            <a:srgbClr val="DBEDE1"/>
          </a:solidFill>
          <a:ln>
            <a:solidFill>
              <a:srgbClr val="DBE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latin typeface="Sitka Display" panose="02000505000000020004" pitchFamily="2" charset="0"/>
              </a:rPr>
              <a:t>Meilleurs modèles </a:t>
            </a:r>
          </a:p>
        </p:txBody>
      </p:sp>
      <p:sp>
        <p:nvSpPr>
          <p:cNvPr id="30" name="Espace réservé du numéro de diapositive 11">
            <a:extLst>
              <a:ext uri="{FF2B5EF4-FFF2-40B4-BE49-F238E27FC236}">
                <a16:creationId xmlns:a16="http://schemas.microsoft.com/office/drawing/2014/main" id="{196008F4-B80F-411D-B493-9BA829001C0C}"/>
              </a:ext>
            </a:extLst>
          </p:cNvPr>
          <p:cNvSpPr>
            <a:spLocks noGrp="1"/>
          </p:cNvSpPr>
          <p:nvPr>
            <p:ph type="sldNum" sz="quarter" idx="12"/>
          </p:nvPr>
        </p:nvSpPr>
        <p:spPr>
          <a:xfrm>
            <a:off x="9312275" y="6342442"/>
            <a:ext cx="2743200" cy="365125"/>
          </a:xfrm>
        </p:spPr>
        <p:txBody>
          <a:bodyPr/>
          <a:lstStyle/>
          <a:p>
            <a:r>
              <a:rPr lang="fr-FR" sz="2000" dirty="0">
                <a:solidFill>
                  <a:schemeClr val="bg1"/>
                </a:solidFill>
                <a:latin typeface="Sitka Display" panose="02000505000000020004" pitchFamily="2" charset="0"/>
              </a:rPr>
              <a:t>7</a:t>
            </a:r>
          </a:p>
        </p:txBody>
      </p:sp>
      <p:pic>
        <p:nvPicPr>
          <p:cNvPr id="3" name="Image 2">
            <a:extLst>
              <a:ext uri="{FF2B5EF4-FFF2-40B4-BE49-F238E27FC236}">
                <a16:creationId xmlns:a16="http://schemas.microsoft.com/office/drawing/2014/main" id="{F93044F5-5FA4-419B-8E1C-688B2F538EEB}"/>
              </a:ext>
            </a:extLst>
          </p:cNvPr>
          <p:cNvPicPr>
            <a:picLocks noChangeAspect="1"/>
          </p:cNvPicPr>
          <p:nvPr/>
        </p:nvPicPr>
        <p:blipFill rotWithShape="1">
          <a:blip r:embed="rId7"/>
          <a:srcRect t="11691" b="12280"/>
          <a:stretch/>
        </p:blipFill>
        <p:spPr>
          <a:xfrm>
            <a:off x="6677644" y="1366963"/>
            <a:ext cx="5087589" cy="1934032"/>
          </a:xfrm>
          <a:prstGeom prst="rect">
            <a:avLst/>
          </a:prstGeom>
        </p:spPr>
      </p:pic>
    </p:spTree>
    <p:extLst>
      <p:ext uri="{BB962C8B-B14F-4D97-AF65-F5344CB8AC3E}">
        <p14:creationId xmlns:p14="http://schemas.microsoft.com/office/powerpoint/2010/main" val="173623700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8212</TotalTime>
  <Words>1567</Words>
  <Application>Microsoft Office PowerPoint</Application>
  <PresentationFormat>Grand écran</PresentationFormat>
  <Paragraphs>288</Paragraphs>
  <Slides>20</Slides>
  <Notes>8</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20</vt:i4>
      </vt:variant>
    </vt:vector>
  </HeadingPairs>
  <TitlesOfParts>
    <vt:vector size="27" baseType="lpstr">
      <vt:lpstr>Arial</vt:lpstr>
      <vt:lpstr>Calibri</vt:lpstr>
      <vt:lpstr>Calibri Light</vt:lpstr>
      <vt:lpstr>Segoe UI Emoji</vt:lpstr>
      <vt:lpstr>Sitka Display</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Anna Marcout</dc:creator>
  <cp:lastModifiedBy>patrick Prouzet</cp:lastModifiedBy>
  <cp:revision>125</cp:revision>
  <dcterms:created xsi:type="dcterms:W3CDTF">2023-10-02T16:08:44Z</dcterms:created>
  <dcterms:modified xsi:type="dcterms:W3CDTF">2023-10-16T16:30:03Z</dcterms:modified>
</cp:coreProperties>
</file>