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Lst>
  <p:notesMasterIdLst>
    <p:notesMasterId r:id="rId27"/>
  </p:notesMasterIdLst>
  <p:sldIdLst>
    <p:sldId id="258" r:id="rId3"/>
    <p:sldId id="323" r:id="rId4"/>
    <p:sldId id="273" r:id="rId5"/>
    <p:sldId id="396" r:id="rId6"/>
    <p:sldId id="261" r:id="rId7"/>
    <p:sldId id="398" r:id="rId8"/>
    <p:sldId id="347" r:id="rId9"/>
    <p:sldId id="343" r:id="rId10"/>
    <p:sldId id="613" r:id="rId11"/>
    <p:sldId id="266" r:id="rId12"/>
    <p:sldId id="275" r:id="rId13"/>
    <p:sldId id="471" r:id="rId14"/>
    <p:sldId id="473" r:id="rId15"/>
    <p:sldId id="475" r:id="rId16"/>
    <p:sldId id="470" r:id="rId17"/>
    <p:sldId id="284" r:id="rId18"/>
    <p:sldId id="614" r:id="rId19"/>
    <p:sldId id="287" r:id="rId20"/>
    <p:sldId id="615" r:id="rId21"/>
    <p:sldId id="361" r:id="rId22"/>
    <p:sldId id="502" r:id="rId23"/>
    <p:sldId id="348" r:id="rId24"/>
    <p:sldId id="616" r:id="rId25"/>
    <p:sldId id="617" r:id="rId26"/>
  </p:sldIdLst>
  <p:sldSz cx="9144000" cy="6858000" type="screen4x3"/>
  <p:notesSz cx="6807200" cy="9939338"/>
  <p:defaultTex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FFFF99"/>
    <a:srgbClr val="99CCFF"/>
    <a:srgbClr val="FF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77881" autoAdjust="0"/>
  </p:normalViewPr>
  <p:slideViewPr>
    <p:cSldViewPr>
      <p:cViewPr varScale="1">
        <p:scale>
          <a:sx n="71" d="100"/>
          <a:sy n="71" d="100"/>
        </p:scale>
        <p:origin x="1498"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A1AF6F92-4052-49D9-AD0B-B2D449137221}"/>
              </a:ext>
            </a:extLst>
          </p:cNvPr>
          <p:cNvSpPr>
            <a:spLocks noGrp="1"/>
          </p:cNvSpPr>
          <p:nvPr>
            <p:ph type="hdr" sz="quarter"/>
          </p:nvPr>
        </p:nvSpPr>
        <p:spPr>
          <a:xfrm>
            <a:off x="0" y="0"/>
            <a:ext cx="2949787" cy="496967"/>
          </a:xfrm>
          <a:prstGeom prst="rect">
            <a:avLst/>
          </a:prstGeom>
        </p:spPr>
        <p:txBody>
          <a:bodyPr vert="horz" lIns="91440" tIns="45720" rIns="91440" bIns="45720" rtlCol="0"/>
          <a:lstStyle>
            <a:lvl1pPr algn="l" eaLnBrk="1" hangingPunct="1">
              <a:defRPr sz="1200"/>
            </a:lvl1pPr>
          </a:lstStyle>
          <a:p>
            <a:pPr>
              <a:defRPr/>
            </a:pPr>
            <a:endParaRPr lang="ja-JP" altLang="en-US"/>
          </a:p>
        </p:txBody>
      </p:sp>
      <p:sp>
        <p:nvSpPr>
          <p:cNvPr id="3" name="日付プレースホルダ 2">
            <a:extLst>
              <a:ext uri="{FF2B5EF4-FFF2-40B4-BE49-F238E27FC236}">
                <a16:creationId xmlns:a16="http://schemas.microsoft.com/office/drawing/2014/main" id="{9E242C9B-D53A-410D-965C-6FE611841A0C}"/>
              </a:ext>
            </a:extLst>
          </p:cNvPr>
          <p:cNvSpPr>
            <a:spLocks noGrp="1"/>
          </p:cNvSpPr>
          <p:nvPr>
            <p:ph type="dt" idx="1"/>
          </p:nvPr>
        </p:nvSpPr>
        <p:spPr>
          <a:xfrm>
            <a:off x="3855838" y="0"/>
            <a:ext cx="2949787" cy="496967"/>
          </a:xfrm>
          <a:prstGeom prst="rect">
            <a:avLst/>
          </a:prstGeom>
        </p:spPr>
        <p:txBody>
          <a:bodyPr vert="horz" lIns="91440" tIns="45720" rIns="91440" bIns="45720" rtlCol="0"/>
          <a:lstStyle>
            <a:lvl1pPr algn="r" eaLnBrk="1" hangingPunct="1">
              <a:defRPr sz="1200"/>
            </a:lvl1pPr>
          </a:lstStyle>
          <a:p>
            <a:pPr>
              <a:defRPr/>
            </a:pPr>
            <a:fld id="{D40A781E-A23F-4951-8B0D-0E43167012EA}" type="datetimeFigureOut">
              <a:rPr lang="ja-JP" altLang="en-US"/>
              <a:pPr>
                <a:defRPr/>
              </a:pPr>
              <a:t>2023/10/9</a:t>
            </a:fld>
            <a:endParaRPr lang="ja-JP" altLang="en-US"/>
          </a:p>
        </p:txBody>
      </p:sp>
      <p:sp>
        <p:nvSpPr>
          <p:cNvPr id="4" name="スライド イメージ プレースホルダ 3">
            <a:extLst>
              <a:ext uri="{FF2B5EF4-FFF2-40B4-BE49-F238E27FC236}">
                <a16:creationId xmlns:a16="http://schemas.microsoft.com/office/drawing/2014/main" id="{2AE010B7-1962-4C6C-A6DC-E38695D0F2E4}"/>
              </a:ext>
            </a:extLst>
          </p:cNvPr>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AE6527D2-495E-46A2-B692-924843873E0A}"/>
              </a:ext>
            </a:extLst>
          </p:cNvPr>
          <p:cNvSpPr>
            <a:spLocks noGrp="1"/>
          </p:cNvSpPr>
          <p:nvPr>
            <p:ph type="body" sz="quarter" idx="3"/>
          </p:nvPr>
        </p:nvSpPr>
        <p:spPr>
          <a:xfrm>
            <a:off x="680720" y="4721186"/>
            <a:ext cx="5445760" cy="4472702"/>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D195CE1E-9B03-4E9B-B254-8462C03FE68E}"/>
              </a:ext>
            </a:extLst>
          </p:cNvPr>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eaLnBrk="1" hangingPunct="1">
              <a:defRPr sz="1200"/>
            </a:lvl1pPr>
          </a:lstStyle>
          <a:p>
            <a:pPr>
              <a:defRPr/>
            </a:pPr>
            <a:endParaRPr lang="ja-JP" altLang="en-US"/>
          </a:p>
        </p:txBody>
      </p:sp>
      <p:sp>
        <p:nvSpPr>
          <p:cNvPr id="7" name="スライド番号プレースホルダ 6">
            <a:extLst>
              <a:ext uri="{FF2B5EF4-FFF2-40B4-BE49-F238E27FC236}">
                <a16:creationId xmlns:a16="http://schemas.microsoft.com/office/drawing/2014/main" id="{F4F7EBB8-075F-48F9-833A-104902ACA7D1}"/>
              </a:ext>
            </a:extLst>
          </p:cNvPr>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5012E22-CC89-45A8-B6C2-F585F5EB5193}" type="slidenum">
              <a:rPr lang="ja-JP" altLang="en-US"/>
              <a:pPr>
                <a:defRPr/>
              </a:pPr>
              <a:t>‹N°›</a:t>
            </a:fld>
            <a:endParaRPr lang="ja-JP" altLang="en-US"/>
          </a:p>
        </p:txBody>
      </p:sp>
    </p:spTree>
    <p:extLst>
      <p:ext uri="{BB962C8B-B14F-4D97-AF65-F5344CB8AC3E}">
        <p14:creationId xmlns:p14="http://schemas.microsoft.com/office/powerpoint/2010/main" val="3665008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サンゴ礁域の里海について発表します。佐賀大学の鹿熊です。</a:t>
            </a:r>
            <a:endParaRPr kumimoji="1" lang="en-US" altLang="ja-JP" dirty="0"/>
          </a:p>
          <a:p>
            <a:r>
              <a:rPr kumimoji="1" lang="ja-JP" altLang="en-US" dirty="0"/>
              <a:t>場所は日本でもっとも南にある沖縄県の恩納村です。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a:t>
            </a:fld>
            <a:endParaRPr lang="ja-JP" altLang="en-US"/>
          </a:p>
        </p:txBody>
      </p:sp>
    </p:spTree>
    <p:extLst>
      <p:ext uri="{BB962C8B-B14F-4D97-AF65-F5344CB8AC3E}">
        <p14:creationId xmlns:p14="http://schemas.microsoft.com/office/powerpoint/2010/main" val="427658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沖縄において、サンゴ礁を荒廃させる</a:t>
            </a:r>
            <a:r>
              <a:rPr kumimoji="1" lang="en-US" altLang="ja-JP" dirty="0"/>
              <a:t>3</a:t>
            </a:r>
            <a:r>
              <a:rPr kumimoji="1" lang="ja-JP" altLang="en-US" dirty="0"/>
              <a:t>大要因は、高水温による大規模白化現象、サンゴを食べるオニヒトデの大発生、そして赤土汚染です。</a:t>
            </a:r>
            <a:endParaRPr kumimoji="1" lang="en-US" altLang="ja-JP" dirty="0"/>
          </a:p>
          <a:p>
            <a:r>
              <a:rPr kumimoji="1" lang="ja-JP" altLang="en-US" dirty="0"/>
              <a:t>　赤土汚染は、沖縄における最大の環境問題です。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10</a:t>
            </a:fld>
            <a:endParaRPr lang="ja-JP" altLang="en-US"/>
          </a:p>
        </p:txBody>
      </p:sp>
    </p:spTree>
    <p:extLst>
      <p:ext uri="{BB962C8B-B14F-4D97-AF65-F5344CB8AC3E}">
        <p14:creationId xmlns:p14="http://schemas.microsoft.com/office/powerpoint/2010/main" val="174829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沖縄で赤土汚染が起きる自然的要因は、土壌粒子が細かく浸食を受けやすいこと、地形が急峻で川が短くすぐ海につながっていること、そしてサンゴ礁海域が閉鎖的で土壌が溜まりやすいことです。</a:t>
            </a:r>
            <a:endParaRPr kumimoji="1" lang="en-US" altLang="ja-JP" dirty="0"/>
          </a:p>
          <a:p>
            <a:r>
              <a:rPr kumimoji="1" lang="ja-JP" altLang="en-US" dirty="0"/>
              <a:t>　これに人為的要因として、様々な開発行為や農業行為が加わり赤土汚染が発生します。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11</a:t>
            </a:fld>
            <a:endParaRPr lang="ja-JP" altLang="en-US"/>
          </a:p>
        </p:txBody>
      </p:sp>
    </p:spTree>
    <p:extLst>
      <p:ext uri="{BB962C8B-B14F-4D97-AF65-F5344CB8AC3E}">
        <p14:creationId xmlns:p14="http://schemas.microsoft.com/office/powerpoint/2010/main" val="96602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1200"/>
              </a:spcBef>
            </a:pPr>
            <a:r>
              <a:rPr lang="ja-JP" altLang="en-US" sz="1200" dirty="0"/>
              <a:t>　</a:t>
            </a:r>
            <a:r>
              <a:rPr lang="en-US" altLang="ja-JP" sz="1200" dirty="0"/>
              <a:t>1978</a:t>
            </a:r>
            <a:r>
              <a:rPr lang="ja-JP" altLang="en-US" sz="1200" dirty="0"/>
              <a:t>年頃，恩納村では赤土汚染で養殖海藻に大きな被害が出ました．しかし，開発優先の風潮のなかで，</a:t>
            </a:r>
            <a:r>
              <a:rPr lang="ja-JP" altLang="en-US" sz="1200" dirty="0">
                <a:solidFill>
                  <a:schemeClr val="accent1"/>
                </a:solidFill>
              </a:rPr>
              <a:t>漁民の抗議は振興の妨げ</a:t>
            </a:r>
            <a:r>
              <a:rPr lang="ja-JP" altLang="en-US" sz="1200" dirty="0"/>
              <a:t>になるととらえられました．</a:t>
            </a:r>
            <a:endParaRPr lang="en-US" altLang="ja-JP" sz="1200" dirty="0"/>
          </a:p>
          <a:p>
            <a:pPr>
              <a:spcBef>
                <a:spcPts val="1200"/>
              </a:spcBef>
            </a:pPr>
            <a:r>
              <a:rPr lang="ja-JP" altLang="en-US" sz="1200" dirty="0"/>
              <a:t>　そこで，赤土問題を村全体の問題としてとらえ，漁協は観光資源となる「海を守る」立場に立ち，村民全体を味方にするようにしました．</a:t>
            </a:r>
            <a:endParaRPr lang="en-US" altLang="ja-JP" sz="1200" dirty="0"/>
          </a:p>
          <a:p>
            <a:pPr>
              <a:spcBef>
                <a:spcPts val="1200"/>
              </a:spcBef>
            </a:pPr>
            <a:r>
              <a:rPr lang="ja-JP" altLang="en-US" sz="1200" dirty="0"/>
              <a:t>　その結果，村、漁協，開発事業者などで組織される</a:t>
            </a:r>
            <a:r>
              <a:rPr lang="ja-JP" altLang="en-US" sz="1200" dirty="0">
                <a:solidFill>
                  <a:schemeClr val="accent1"/>
                </a:solidFill>
              </a:rPr>
              <a:t>恩納村赤土流出防止協議会</a:t>
            </a:r>
            <a:r>
              <a:rPr lang="ja-JP" altLang="en-US" sz="1200" dirty="0"/>
              <a:t>が機能し始め，工事の前に協定書を定める</a:t>
            </a:r>
            <a:r>
              <a:rPr lang="ja-JP" altLang="en-US" sz="1200" dirty="0">
                <a:solidFill>
                  <a:schemeClr val="accent1"/>
                </a:solidFill>
              </a:rPr>
              <a:t>事前協議制</a:t>
            </a:r>
            <a:r>
              <a:rPr lang="ja-JP" altLang="en-US" sz="1200" dirty="0"/>
              <a:t>がスタートしました．この協議会は、</a:t>
            </a:r>
            <a:r>
              <a:rPr kumimoji="1" lang="ja-JP" altLang="en-US" dirty="0"/>
              <a:t>工事現場ごとに設置されます。</a:t>
            </a:r>
            <a:endParaRPr lang="en-US" altLang="ja-JP" sz="1200" dirty="0"/>
          </a:p>
          <a:p>
            <a:pPr>
              <a:spcBef>
                <a:spcPts val="1200"/>
              </a:spcBef>
            </a:pPr>
            <a:r>
              <a:rPr lang="ja-JP" altLang="en-US" sz="1200" dirty="0"/>
              <a:t>　</a:t>
            </a:r>
            <a:r>
              <a:rPr lang="en-US" altLang="ja-JP" sz="1200" dirty="0"/>
              <a:t>1996</a:t>
            </a:r>
            <a:r>
              <a:rPr lang="ja-JP" altLang="en-US" sz="1200" dirty="0"/>
              <a:t>年のある干潟の護岸工事を最後に、大きな赤土流出被害はなくなり，海域の環境は改善しました．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12</a:t>
            </a:fld>
            <a:endParaRPr lang="ja-JP" altLang="en-US"/>
          </a:p>
        </p:txBody>
      </p:sp>
    </p:spTree>
    <p:extLst>
      <p:ext uri="{BB962C8B-B14F-4D97-AF65-F5344CB8AC3E}">
        <p14:creationId xmlns:p14="http://schemas.microsoft.com/office/powerpoint/2010/main" val="165757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事前協議制の仕組みです。</a:t>
            </a:r>
            <a:endParaRPr kumimoji="1" lang="en-US" altLang="ja-JP" dirty="0"/>
          </a:p>
          <a:p>
            <a:r>
              <a:rPr kumimoji="1" lang="ja-JP" altLang="en-US" dirty="0"/>
              <a:t>　工事現場からの赤土流出を未然に防ぎ、もし赤土流出が起きてしまったら、できるだけ素早く対応するようになっています。</a:t>
            </a:r>
            <a:endParaRPr kumimoji="1" lang="en-US" altLang="ja-JP" dirty="0"/>
          </a:p>
          <a:p>
            <a:r>
              <a:rPr kumimoji="1" lang="ja-JP" altLang="en-US" dirty="0"/>
              <a:t>　工事事業者は本工事の前に流出防止施設を整備します。</a:t>
            </a:r>
            <a:endParaRPr kumimoji="1" lang="en-US" altLang="ja-JP" dirty="0"/>
          </a:p>
          <a:p>
            <a:r>
              <a:rPr kumimoji="1" lang="ja-JP" altLang="en-US" dirty="0"/>
              <a:t>　漁協はそれをチェックし、</a:t>
            </a:r>
            <a:r>
              <a:rPr kumimoji="1" lang="en-US" altLang="ja-JP" dirty="0"/>
              <a:t>OK</a:t>
            </a:r>
            <a:r>
              <a:rPr kumimoji="1" lang="ja-JP" altLang="en-US" dirty="0"/>
              <a:t>ならば本工事に入ります。問題があるなら改善を求めます。</a:t>
            </a:r>
            <a:endParaRPr kumimoji="1" lang="en-US" altLang="ja-JP" dirty="0"/>
          </a:p>
          <a:p>
            <a:r>
              <a:rPr kumimoji="1" lang="ja-JP" altLang="en-US" dirty="0"/>
              <a:t>　漁業者・漁協は、常に赤土汚染を監視しており、起きた場合は場所、事業者を特定します。</a:t>
            </a:r>
            <a:endParaRPr kumimoji="1" lang="en-US" altLang="ja-JP" dirty="0"/>
          </a:p>
          <a:p>
            <a:r>
              <a:rPr kumimoji="1" lang="ja-JP" altLang="en-US" dirty="0"/>
              <a:t>　そして汚染・被害の状況を調査し、事業者に改善を求めます。村には行政指導を要請します。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13</a:t>
            </a:fld>
            <a:endParaRPr lang="ja-JP" altLang="en-US"/>
          </a:p>
        </p:txBody>
      </p:sp>
    </p:spTree>
    <p:extLst>
      <p:ext uri="{BB962C8B-B14F-4D97-AF65-F5344CB8AC3E}">
        <p14:creationId xmlns:p14="http://schemas.microsoft.com/office/powerpoint/2010/main" val="228013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ある海藻養殖の生産量の推移です。</a:t>
            </a:r>
            <a:endParaRPr kumimoji="1" lang="en-US" altLang="ja-JP" dirty="0"/>
          </a:p>
          <a:p>
            <a:r>
              <a:rPr kumimoji="1" lang="ja-JP" altLang="en-US" dirty="0"/>
              <a:t>　赤土汚染がひどかった</a:t>
            </a:r>
            <a:r>
              <a:rPr kumimoji="1" lang="en-US" altLang="ja-JP" dirty="0"/>
              <a:t>1993</a:t>
            </a:r>
            <a:r>
              <a:rPr kumimoji="1" lang="ja-JP" altLang="en-US" dirty="0"/>
              <a:t>年頃は、生産量は</a:t>
            </a:r>
            <a:r>
              <a:rPr kumimoji="1" lang="en-US" altLang="ja-JP" dirty="0"/>
              <a:t>17</a:t>
            </a:r>
            <a:r>
              <a:rPr kumimoji="1" lang="ja-JP" altLang="en-US" dirty="0"/>
              <a:t>トンでしたが、汚染が改善された</a:t>
            </a:r>
            <a:r>
              <a:rPr kumimoji="1" lang="en-US" altLang="ja-JP" dirty="0"/>
              <a:t>2007</a:t>
            </a:r>
            <a:r>
              <a:rPr kumimoji="1" lang="ja-JP" altLang="en-US" dirty="0"/>
              <a:t>年には</a:t>
            </a:r>
            <a:r>
              <a:rPr kumimoji="1" lang="en-US" altLang="ja-JP" dirty="0"/>
              <a:t>60</a:t>
            </a:r>
            <a:r>
              <a:rPr kumimoji="1" lang="ja-JP" altLang="en-US" dirty="0"/>
              <a:t>トンになりました。</a:t>
            </a:r>
            <a:endParaRPr kumimoji="1" lang="en-US" altLang="ja-JP" dirty="0"/>
          </a:p>
          <a:p>
            <a:r>
              <a:rPr kumimoji="1" lang="ja-JP" altLang="en-US" dirty="0"/>
              <a:t>　このように、開発工事による赤土流出は減りましたが、農業行為による赤土流出は依然として続いています。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14</a:t>
            </a:fld>
            <a:endParaRPr lang="ja-JP" altLang="en-US"/>
          </a:p>
        </p:txBody>
      </p:sp>
    </p:spTree>
    <p:extLst>
      <p:ext uri="{BB962C8B-B14F-4D97-AF65-F5344CB8AC3E}">
        <p14:creationId xmlns:p14="http://schemas.microsoft.com/office/powerpoint/2010/main" val="3021424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沖縄では、赤土汚染のモニタリングは</a:t>
            </a:r>
            <a:r>
              <a:rPr kumimoji="1" lang="en-US" altLang="ja-JP" dirty="0"/>
              <a:t>SPSS</a:t>
            </a:r>
            <a:r>
              <a:rPr kumimoji="1" lang="ja-JP" altLang="en-US" dirty="0"/>
              <a:t>という底質中の赤土濃度を測る方法が一般的です。</a:t>
            </a:r>
            <a:endParaRPr kumimoji="1" lang="en-US" altLang="ja-JP" dirty="0"/>
          </a:p>
          <a:p>
            <a:pPr marL="180000" indent="-180000">
              <a:spcBef>
                <a:spcPts val="1200"/>
              </a:spcBef>
              <a:buFont typeface="Arial" panose="020B0604020202020204" pitchFamily="34" charset="0"/>
              <a:buChar char="•"/>
            </a:pPr>
            <a:r>
              <a:rPr lang="ja-JP" altLang="en-US" sz="1200" dirty="0"/>
              <a:t>海水中の赤土濃度は、降雨により不安定です。</a:t>
            </a:r>
            <a:endParaRPr lang="en-US" altLang="ja-JP" sz="1200" dirty="0"/>
          </a:p>
          <a:p>
            <a:pPr marL="180000" indent="-180000">
              <a:spcBef>
                <a:spcPts val="1200"/>
              </a:spcBef>
              <a:buFont typeface="Arial" panose="020B0604020202020204" pitchFamily="34" charset="0"/>
              <a:buChar char="•"/>
            </a:pPr>
            <a:r>
              <a:rPr lang="ja-JP" altLang="en-US" sz="1200" dirty="0"/>
              <a:t>これに対し、海底に溜まった赤土の濃度（</a:t>
            </a:r>
            <a:r>
              <a:rPr lang="en-US" altLang="ja-JP" sz="1200" dirty="0"/>
              <a:t>SPSS</a:t>
            </a:r>
            <a:r>
              <a:rPr lang="ja-JP" altLang="en-US" sz="1200" dirty="0"/>
              <a:t>）は比較的安定しています。</a:t>
            </a:r>
            <a:endParaRPr lang="en-US" altLang="ja-JP" sz="1200" dirty="0"/>
          </a:p>
          <a:p>
            <a:pPr marL="180000" indent="-180000">
              <a:spcBef>
                <a:spcPts val="1200"/>
              </a:spcBef>
              <a:buFont typeface="Arial" panose="020B0604020202020204" pitchFamily="34" charset="0"/>
              <a:buChar char="•"/>
            </a:pPr>
            <a:r>
              <a:rPr lang="ja-JP" altLang="en-US" sz="1200" dirty="0"/>
              <a:t>透視度計など、安価な器具を使い</a:t>
            </a:r>
            <a:r>
              <a:rPr lang="en-US" altLang="ja-JP" sz="1200" dirty="0"/>
              <a:t>SPSS</a:t>
            </a:r>
            <a:r>
              <a:rPr lang="ja-JP" altLang="en-US" sz="1200" dirty="0"/>
              <a:t>を簡易に測定できます。</a:t>
            </a:r>
            <a:endParaRPr lang="en-US" altLang="ja-JP" sz="1200" dirty="0"/>
          </a:p>
          <a:p>
            <a:pPr marL="180000" indent="-180000">
              <a:spcBef>
                <a:spcPts val="1200"/>
              </a:spcBef>
              <a:buFont typeface="Arial" panose="020B0604020202020204" pitchFamily="34" charset="0"/>
              <a:buChar char="•"/>
            </a:pPr>
            <a:r>
              <a:rPr lang="ja-JP" altLang="en-US" sz="1200" dirty="0"/>
              <a:t>私が沖縄県の水産普及員をしていた頃、漁業者や漁協の職員でも</a:t>
            </a:r>
            <a:r>
              <a:rPr lang="en-US" altLang="ja-JP" sz="1200" dirty="0"/>
              <a:t>SPSS</a:t>
            </a:r>
            <a:r>
              <a:rPr lang="ja-JP" altLang="en-US" sz="1200" dirty="0"/>
              <a:t>が測定できるように、手引きを作成しました。</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15</a:t>
            </a:fld>
            <a:endParaRPr lang="ja-JP" altLang="en-US"/>
          </a:p>
        </p:txBody>
      </p:sp>
    </p:spTree>
    <p:extLst>
      <p:ext uri="{BB962C8B-B14F-4D97-AF65-F5344CB8AC3E}">
        <p14:creationId xmlns:p14="http://schemas.microsoft.com/office/powerpoint/2010/main" val="87362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恩納村では、漁協の青年部が里海づくりの</a:t>
            </a:r>
            <a:r>
              <a:rPr lang="en-US" altLang="ja-JP" sz="1200" dirty="0"/>
              <a:t>passive measure</a:t>
            </a:r>
            <a:r>
              <a:rPr lang="ja-JP" altLang="en-US" sz="1200" dirty="0"/>
              <a:t>として</a:t>
            </a:r>
            <a:r>
              <a:rPr lang="en-US" altLang="ja-JP" sz="1200" dirty="0"/>
              <a:t>SPSS</a:t>
            </a:r>
            <a:r>
              <a:rPr lang="ja-JP" altLang="en-US" sz="1200" dirty="0"/>
              <a:t>を測定しています。</a:t>
            </a:r>
            <a:endParaRPr lang="en-US" altLang="ja-JP" sz="1200" dirty="0"/>
          </a:p>
          <a:p>
            <a:r>
              <a:rPr kumimoji="1" lang="ja-JP" altLang="en-US" dirty="0"/>
              <a:t>　漁協の職員は、思ったより簡単だと言っていました。</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16</a:t>
            </a:fld>
            <a:endParaRPr lang="ja-JP" altLang="en-US"/>
          </a:p>
        </p:txBody>
      </p:sp>
    </p:spTree>
    <p:extLst>
      <p:ext uri="{BB962C8B-B14F-4D97-AF65-F5344CB8AC3E}">
        <p14:creationId xmlns:p14="http://schemas.microsoft.com/office/powerpoint/2010/main" val="1941055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最後に、サンゴの養殖と移植、もずく基金の話をします。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17</a:t>
            </a:fld>
            <a:endParaRPr lang="ja-JP" altLang="en-US"/>
          </a:p>
        </p:txBody>
      </p:sp>
    </p:spTree>
    <p:extLst>
      <p:ext uri="{BB962C8B-B14F-4D97-AF65-F5344CB8AC3E}">
        <p14:creationId xmlns:p14="http://schemas.microsoft.com/office/powerpoint/2010/main" val="423157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恩納村では、里海づくりの</a:t>
            </a:r>
            <a:r>
              <a:rPr kumimoji="1" lang="en-US" altLang="ja-JP" sz="1200" dirty="0">
                <a:solidFill>
                  <a:schemeClr val="accent2"/>
                </a:solidFill>
              </a:rPr>
              <a:t>active measure</a:t>
            </a:r>
            <a:r>
              <a:rPr kumimoji="1" lang="ja-JP" altLang="en-US" sz="1200" dirty="0">
                <a:solidFill>
                  <a:schemeClr val="accent2"/>
                </a:solidFill>
              </a:rPr>
              <a:t>としてサンゴ礁再生活動が取り組まれています。</a:t>
            </a:r>
            <a:endParaRPr kumimoji="1" lang="en-US" altLang="ja-JP" sz="1200" dirty="0">
              <a:solidFill>
                <a:schemeClr val="accent2"/>
              </a:solidFill>
            </a:endParaRPr>
          </a:p>
          <a:p>
            <a:r>
              <a:rPr kumimoji="1" lang="ja-JP" altLang="en-US" dirty="0"/>
              <a:t>　その一つはサンゴのひび立て式養殖です。</a:t>
            </a:r>
            <a:endParaRPr kumimoji="1" lang="en-US" altLang="ja-JP" dirty="0"/>
          </a:p>
          <a:p>
            <a:r>
              <a:rPr kumimoji="1" lang="ja-JP" altLang="en-US" dirty="0"/>
              <a:t>　通常はサンゴが生育しない砂礫底に鉄筋をうち、海底から</a:t>
            </a:r>
            <a:r>
              <a:rPr kumimoji="1" lang="en-US" altLang="ja-JP" dirty="0"/>
              <a:t>50cm</a:t>
            </a:r>
            <a:r>
              <a:rPr kumimoji="1" lang="ja-JP" altLang="en-US" dirty="0"/>
              <a:t>の高さでサンゴを養殖しています。</a:t>
            </a:r>
            <a:endParaRPr kumimoji="1" lang="en-US" altLang="ja-JP" dirty="0"/>
          </a:p>
          <a:p>
            <a:r>
              <a:rPr kumimoji="1" lang="ja-JP" altLang="en-US" dirty="0"/>
              <a:t>　日本全国の</a:t>
            </a:r>
            <a:r>
              <a:rPr kumimoji="1" lang="en-US" altLang="ja-JP" dirty="0"/>
              <a:t>28</a:t>
            </a:r>
            <a:r>
              <a:rPr kumimoji="1" lang="ja-JP" altLang="en-US" dirty="0"/>
              <a:t>の生活協同組合と協働し、現在、</a:t>
            </a:r>
            <a:r>
              <a:rPr kumimoji="1" lang="en-US" altLang="ja-JP" dirty="0"/>
              <a:t>4</a:t>
            </a:r>
            <a:r>
              <a:rPr kumimoji="1" lang="ja-JP" altLang="en-US" dirty="0"/>
              <a:t>万本のサンゴが養殖されています。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18</a:t>
            </a:fld>
            <a:endParaRPr lang="ja-JP" altLang="en-US"/>
          </a:p>
        </p:txBody>
      </p:sp>
    </p:spTree>
    <p:extLst>
      <p:ext uri="{BB962C8B-B14F-4D97-AF65-F5344CB8AC3E}">
        <p14:creationId xmlns:p14="http://schemas.microsoft.com/office/powerpoint/2010/main" val="347412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もう一つのサンゴ礁再生活動は、サンゴの移植です。</a:t>
            </a:r>
            <a:endParaRPr kumimoji="1" lang="en-US" altLang="ja-JP" dirty="0"/>
          </a:p>
          <a:p>
            <a:r>
              <a:rPr kumimoji="1" lang="ja-JP" altLang="en-US" dirty="0"/>
              <a:t>養殖しているサンゴの成長部分を切り取り、周辺海域に移植します。</a:t>
            </a:r>
            <a:endParaRPr kumimoji="1" lang="en-US" altLang="ja-JP" dirty="0"/>
          </a:p>
          <a:p>
            <a:r>
              <a:rPr kumimoji="1" lang="en-US" altLang="ja-JP" dirty="0"/>
              <a:t>2016</a:t>
            </a:r>
            <a:r>
              <a:rPr kumimoji="1" lang="ja-JP" altLang="en-US" dirty="0"/>
              <a:t>年までに、</a:t>
            </a:r>
            <a:r>
              <a:rPr kumimoji="1" lang="en-US" altLang="ja-JP" dirty="0"/>
              <a:t>3</a:t>
            </a:r>
            <a:r>
              <a:rPr kumimoji="1" lang="ja-JP" altLang="en-US" dirty="0"/>
              <a:t>ヘクタールの海域に</a:t>
            </a:r>
            <a:r>
              <a:rPr kumimoji="1" lang="en-US" altLang="ja-JP" dirty="0"/>
              <a:t>12</a:t>
            </a:r>
            <a:r>
              <a:rPr kumimoji="1" lang="ja-JP" altLang="en-US" dirty="0"/>
              <a:t>万個体のサンゴを移植しました。</a:t>
            </a:r>
            <a:endParaRPr kumimoji="1" lang="en-US" altLang="ja-JP" dirty="0"/>
          </a:p>
          <a:p>
            <a:r>
              <a:rPr kumimoji="1" lang="ja-JP" altLang="en-US" dirty="0"/>
              <a:t>これは、当時、世界で最大の規模でした。</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19</a:t>
            </a:fld>
            <a:endParaRPr lang="ja-JP" altLang="en-US"/>
          </a:p>
        </p:txBody>
      </p:sp>
    </p:spTree>
    <p:extLst>
      <p:ext uri="{BB962C8B-B14F-4D97-AF65-F5344CB8AC3E}">
        <p14:creationId xmlns:p14="http://schemas.microsoft.com/office/powerpoint/2010/main" val="26532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本日の話題は：</a:t>
            </a:r>
            <a:endParaRPr kumimoji="1" lang="en-US" altLang="ja-JP" dirty="0"/>
          </a:p>
          <a:p>
            <a:r>
              <a:rPr kumimoji="1" lang="ja-JP" altLang="en-US" dirty="0"/>
              <a:t>　</a:t>
            </a:r>
            <a:r>
              <a:rPr kumimoji="1" lang="en-US" altLang="ja-JP" dirty="0"/>
              <a:t>1.</a:t>
            </a:r>
            <a:r>
              <a:rPr kumimoji="1" lang="ja-JP" altLang="en-US" dirty="0"/>
              <a:t>里海の本質、</a:t>
            </a:r>
            <a:r>
              <a:rPr kumimoji="1" lang="en-US" altLang="ja-JP" dirty="0"/>
              <a:t>2.</a:t>
            </a:r>
            <a:r>
              <a:rPr kumimoji="1" lang="ja-JP" altLang="en-US" dirty="0"/>
              <a:t>里海づくりの</a:t>
            </a:r>
            <a:r>
              <a:rPr kumimoji="1" lang="en-US" altLang="ja-JP" dirty="0"/>
              <a:t>Active measures</a:t>
            </a:r>
            <a:r>
              <a:rPr kumimoji="1" lang="ja-JP" altLang="en-US" dirty="0"/>
              <a:t>と</a:t>
            </a:r>
            <a:r>
              <a:rPr kumimoji="1" lang="en-US" altLang="ja-JP" dirty="0"/>
              <a:t>passive measures</a:t>
            </a:r>
            <a:r>
              <a:rPr kumimoji="1" lang="ja-JP" altLang="en-US" dirty="0"/>
              <a:t>、</a:t>
            </a:r>
            <a:r>
              <a:rPr kumimoji="1" lang="en-US" altLang="ja-JP" dirty="0"/>
              <a:t>3.</a:t>
            </a:r>
            <a:r>
              <a:rPr kumimoji="1" lang="ja-JP" altLang="en-US" dirty="0"/>
              <a:t>赤土汚染防止、</a:t>
            </a:r>
            <a:r>
              <a:rPr kumimoji="1" lang="en-US" altLang="ja-JP" dirty="0"/>
              <a:t>4.</a:t>
            </a:r>
            <a:r>
              <a:rPr kumimoji="1" lang="ja-JP" altLang="en-US" dirty="0"/>
              <a:t>サンゴの養殖と移植、</a:t>
            </a:r>
            <a:r>
              <a:rPr kumimoji="1" lang="en-US" altLang="ja-JP" dirty="0"/>
              <a:t>5.</a:t>
            </a:r>
            <a:r>
              <a:rPr kumimoji="1" lang="ja-JP" altLang="en-US" dirty="0"/>
              <a:t>もずく基金、です。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a:t>
            </a:fld>
            <a:endParaRPr lang="ja-JP" altLang="en-US"/>
          </a:p>
        </p:txBody>
      </p:sp>
    </p:spTree>
    <p:extLst>
      <p:ext uri="{BB962C8B-B14F-4D97-AF65-F5344CB8AC3E}">
        <p14:creationId xmlns:p14="http://schemas.microsoft.com/office/powerpoint/2010/main" val="200081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サンゴは小さなポリプが分裂して成長しますので、</a:t>
            </a:r>
            <a:r>
              <a:rPr kumimoji="1" lang="en-US" altLang="ja-JP" dirty="0"/>
              <a:t>1</a:t>
            </a:r>
            <a:r>
              <a:rPr kumimoji="1" lang="ja-JP" altLang="en-US" dirty="0"/>
              <a:t>つのサンゴのポリプは全てクローンです。</a:t>
            </a:r>
            <a:endParaRPr kumimoji="1" lang="en-US" altLang="ja-JP" dirty="0"/>
          </a:p>
          <a:p>
            <a:r>
              <a:rPr kumimoji="1" lang="ja-JP" altLang="en-US" dirty="0"/>
              <a:t>　したがって、同じサンゴが産んだ卵と精子は受精できません。</a:t>
            </a:r>
            <a:endParaRPr kumimoji="1" lang="en-US" altLang="ja-JP" dirty="0"/>
          </a:p>
          <a:p>
            <a:r>
              <a:rPr kumimoji="1" lang="ja-JP" altLang="en-US" dirty="0"/>
              <a:t>　しかし、</a:t>
            </a:r>
            <a:r>
              <a:rPr kumimoji="1" lang="en-US" altLang="ja-JP" dirty="0"/>
              <a:t>OIST</a:t>
            </a:r>
            <a:r>
              <a:rPr kumimoji="1" lang="ja-JP" altLang="en-US" dirty="0"/>
              <a:t>という大学が、恩納村漁協が養殖しているサンゴは、同じ種でも遺伝的に多様であることを明らかにしました。</a:t>
            </a:r>
            <a:endParaRPr kumimoji="1" lang="en-US" altLang="ja-JP" dirty="0"/>
          </a:p>
          <a:p>
            <a:r>
              <a:rPr kumimoji="1" lang="ja-JP" altLang="en-US" dirty="0"/>
              <a:t>　直径</a:t>
            </a:r>
            <a:r>
              <a:rPr kumimoji="1" lang="en-US" altLang="ja-JP" dirty="0"/>
              <a:t>30cm</a:t>
            </a:r>
            <a:r>
              <a:rPr kumimoji="1" lang="ja-JP" altLang="en-US" dirty="0"/>
              <a:t>の</a:t>
            </a:r>
            <a:r>
              <a:rPr kumimoji="1" lang="en-US" altLang="ja-JP" dirty="0"/>
              <a:t>8</a:t>
            </a:r>
            <a:r>
              <a:rPr kumimoji="1" lang="ja-JP" altLang="en-US" dirty="0"/>
              <a:t>つのサンゴから</a:t>
            </a:r>
            <a:r>
              <a:rPr kumimoji="1" lang="en-US" altLang="ja-JP" dirty="0"/>
              <a:t>92</a:t>
            </a:r>
            <a:r>
              <a:rPr kumimoji="1" lang="ja-JP" altLang="en-US" dirty="0"/>
              <a:t>万</a:t>
            </a:r>
            <a:r>
              <a:rPr kumimoji="1" lang="en-US" altLang="ja-JP" dirty="0"/>
              <a:t>6</a:t>
            </a:r>
            <a:r>
              <a:rPr kumimoji="1" lang="ja-JP" altLang="en-US" dirty="0"/>
              <a:t>千のサンゴ幼生が得られました。</a:t>
            </a:r>
            <a:endParaRPr kumimoji="1" lang="en-US" altLang="ja-JP" dirty="0"/>
          </a:p>
          <a:p>
            <a:r>
              <a:rPr kumimoji="1" lang="ja-JP" altLang="en-US" dirty="0"/>
              <a:t>　</a:t>
            </a:r>
            <a:r>
              <a:rPr kumimoji="1" lang="en-US" altLang="ja-JP" dirty="0"/>
              <a:t>4</a:t>
            </a:r>
            <a:r>
              <a:rPr kumimoji="1" lang="ja-JP" altLang="en-US" dirty="0"/>
              <a:t>万の養殖サンゴは</a:t>
            </a:r>
            <a:r>
              <a:rPr kumimoji="1" lang="en-US" altLang="ja-JP" dirty="0"/>
              <a:t>46</a:t>
            </a:r>
            <a:r>
              <a:rPr kumimoji="1" lang="ja-JP" altLang="en-US" dirty="0"/>
              <a:t>億の幼生を供給している計算になります。</a:t>
            </a:r>
            <a:endParaRPr kumimoji="1" lang="en-US" altLang="ja-JP" dirty="0"/>
          </a:p>
          <a:p>
            <a:r>
              <a:rPr kumimoji="1" lang="ja-JP" altLang="en-US" dirty="0"/>
              <a:t>　</a:t>
            </a:r>
            <a:r>
              <a:rPr kumimoji="1" lang="en-US" altLang="ja-JP" dirty="0"/>
              <a:t>OIST</a:t>
            </a:r>
            <a:r>
              <a:rPr kumimoji="1" lang="ja-JP" altLang="en-US" dirty="0"/>
              <a:t>の遺伝調査の結果、養殖場周辺のサンゴは、高い率で養殖場由来であることがわかりました。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20</a:t>
            </a:fld>
            <a:endParaRPr lang="ja-JP" altLang="en-US"/>
          </a:p>
        </p:txBody>
      </p:sp>
    </p:spTree>
    <p:extLst>
      <p:ext uri="{BB962C8B-B14F-4D97-AF65-F5344CB8AC3E}">
        <p14:creationId xmlns:p14="http://schemas.microsoft.com/office/powerpoint/2010/main" val="3727601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残念ながら、</a:t>
            </a:r>
            <a:r>
              <a:rPr kumimoji="1" lang="en-US" altLang="ja-JP" dirty="0"/>
              <a:t>2016</a:t>
            </a:r>
            <a:r>
              <a:rPr kumimoji="1" lang="ja-JP" altLang="en-US" dirty="0"/>
              <a:t>年の高水温による大規模白化で、移植したサンゴの</a:t>
            </a:r>
            <a:r>
              <a:rPr kumimoji="1" lang="en-US" altLang="ja-JP" dirty="0"/>
              <a:t>85</a:t>
            </a:r>
            <a:r>
              <a:rPr kumimoji="1" lang="ja-JP" altLang="en-US" dirty="0"/>
              <a:t>％は死んでしまいました。</a:t>
            </a:r>
            <a:endParaRPr kumimoji="1" lang="en-US" altLang="ja-JP" dirty="0"/>
          </a:p>
          <a:p>
            <a:r>
              <a:rPr kumimoji="1" lang="ja-JP" altLang="en-US" dirty="0"/>
              <a:t>　しかし、ほぼ同じ海域において鉄筋上で養殖していたサンゴは</a:t>
            </a:r>
            <a:r>
              <a:rPr kumimoji="1" lang="en-US" altLang="ja-JP" dirty="0"/>
              <a:t>90</a:t>
            </a:r>
            <a:r>
              <a:rPr kumimoji="1" lang="ja-JP" altLang="en-US" dirty="0"/>
              <a:t>％が生き残りました。</a:t>
            </a:r>
            <a:endParaRPr kumimoji="1" lang="en-US" altLang="ja-JP" dirty="0"/>
          </a:p>
          <a:p>
            <a:r>
              <a:rPr kumimoji="1" lang="ja-JP" altLang="en-US" dirty="0"/>
              <a:t>　理由はよくわかっていませんが、海底より</a:t>
            </a:r>
            <a:r>
              <a:rPr kumimoji="1" lang="en-US" altLang="ja-JP" dirty="0"/>
              <a:t>50cm</a:t>
            </a:r>
            <a:r>
              <a:rPr kumimoji="1" lang="ja-JP" altLang="en-US" dirty="0"/>
              <a:t>高いことで、セディメントが少なくなることや流れが強くなることが影響していると考えられます。</a:t>
            </a:r>
            <a:endParaRPr kumimoji="1" lang="en-US" altLang="ja-JP" dirty="0"/>
          </a:p>
          <a:p>
            <a:r>
              <a:rPr kumimoji="1" lang="ja-JP" altLang="en-US" dirty="0"/>
              <a:t>　養殖サンゴ</a:t>
            </a:r>
            <a:r>
              <a:rPr kumimoji="1" lang="en-US" altLang="ja-JP" dirty="0"/>
              <a:t>30</a:t>
            </a:r>
            <a:r>
              <a:rPr kumimoji="1" lang="ja-JP" altLang="en-US" dirty="0"/>
              <a:t>群体を陸に運び中に棲む魚を調べたところ、</a:t>
            </a:r>
            <a:r>
              <a:rPr kumimoji="1" lang="en-US" altLang="ja-JP" dirty="0"/>
              <a:t>33</a:t>
            </a:r>
            <a:r>
              <a:rPr kumimoji="1" lang="ja-JP" altLang="en-US" dirty="0"/>
              <a:t>種</a:t>
            </a:r>
            <a:r>
              <a:rPr kumimoji="1" lang="en-US" altLang="ja-JP" dirty="0"/>
              <a:t>841</a:t>
            </a:r>
            <a:r>
              <a:rPr kumimoji="1" lang="ja-JP" altLang="en-US" dirty="0"/>
              <a:t>個体でした。</a:t>
            </a:r>
            <a:endParaRPr kumimoji="1" lang="en-US" altLang="ja-JP" dirty="0"/>
          </a:p>
          <a:p>
            <a:r>
              <a:rPr kumimoji="1" lang="ja-JP" altLang="en-US" dirty="0"/>
              <a:t>　養殖場全体では</a:t>
            </a:r>
            <a:r>
              <a:rPr kumimoji="1" lang="en-US" altLang="ja-JP" dirty="0"/>
              <a:t>100</a:t>
            </a:r>
            <a:r>
              <a:rPr kumimoji="1" lang="ja-JP" altLang="en-US" dirty="0"/>
              <a:t>万個体の魚が棲んでいることになります。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21</a:t>
            </a:fld>
            <a:endParaRPr lang="ja-JP" altLang="en-US"/>
          </a:p>
        </p:txBody>
      </p:sp>
    </p:spTree>
    <p:extLst>
      <p:ext uri="{BB962C8B-B14F-4D97-AF65-F5344CB8AC3E}">
        <p14:creationId xmlns:p14="http://schemas.microsoft.com/office/powerpoint/2010/main" val="3689389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None/>
            </a:pPr>
            <a:r>
              <a:rPr lang="ja-JP" altLang="en-US" sz="1200" dirty="0"/>
              <a:t>　</a:t>
            </a:r>
            <a:r>
              <a:rPr lang="en-US" altLang="ja-JP" sz="1200" dirty="0"/>
              <a:t>2009</a:t>
            </a:r>
            <a:r>
              <a:rPr lang="ja-JP" altLang="en-US" sz="1200" dirty="0"/>
              <a:t>年より，恩納村漁協，モズク加工業者，全国の生活協同組合が協働し，「もずく基金」が創設され、サンゴ養殖の資金を確保する仕組みが作られました．</a:t>
            </a:r>
            <a:endParaRPr lang="en-US" altLang="ja-JP" sz="1200" dirty="0"/>
          </a:p>
          <a:p>
            <a:pPr>
              <a:spcBef>
                <a:spcPct val="0"/>
              </a:spcBef>
              <a:buNone/>
            </a:pPr>
            <a:r>
              <a:rPr lang="ja-JP" altLang="en-US" sz="1200" dirty="0"/>
              <a:t>　加工モズク</a:t>
            </a:r>
            <a:r>
              <a:rPr lang="en-US" altLang="ja-JP" sz="1200" dirty="0"/>
              <a:t>1</a:t>
            </a:r>
            <a:r>
              <a:rPr lang="ja-JP" altLang="en-US" sz="1200" dirty="0"/>
              <a:t>パックにつき，</a:t>
            </a:r>
            <a:r>
              <a:rPr lang="en-US" altLang="ja-JP" sz="1200" dirty="0"/>
              <a:t>1</a:t>
            </a:r>
            <a:r>
              <a:rPr lang="ja-JP" altLang="en-US" sz="1200" dirty="0"/>
              <a:t>～</a:t>
            </a:r>
            <a:r>
              <a:rPr lang="en-US" altLang="ja-JP" sz="1200" dirty="0"/>
              <a:t>2</a:t>
            </a:r>
            <a:r>
              <a:rPr lang="ja-JP" altLang="en-US" sz="1200" dirty="0"/>
              <a:t>円がもずく基金に積み立てられ，それがサンゴ養殖に使われました．</a:t>
            </a:r>
            <a:endParaRPr lang="en-US" altLang="ja-JP" sz="1200" dirty="0"/>
          </a:p>
          <a:p>
            <a:pPr>
              <a:spcBef>
                <a:spcPct val="0"/>
              </a:spcBef>
              <a:buNone/>
            </a:pPr>
            <a:r>
              <a:rPr lang="ja-JP" altLang="en-US" sz="1200" dirty="0"/>
              <a:t>　全国の</a:t>
            </a:r>
            <a:r>
              <a:rPr lang="en-US" altLang="ja-JP" sz="1200" dirty="0"/>
              <a:t>28</a:t>
            </a:r>
            <a:r>
              <a:rPr lang="ja-JP" altLang="en-US" sz="1200" dirty="0"/>
              <a:t>の生協（会員</a:t>
            </a:r>
            <a:r>
              <a:rPr lang="en-US" altLang="ja-JP" sz="1200" dirty="0"/>
              <a:t>6</a:t>
            </a:r>
            <a:r>
              <a:rPr lang="ja-JP" altLang="en-US" sz="1200" dirty="0"/>
              <a:t>百</a:t>
            </a:r>
            <a:r>
              <a:rPr lang="en-US" altLang="ja-JP" sz="1200" dirty="0"/>
              <a:t>70</a:t>
            </a:r>
            <a:r>
              <a:rPr lang="ja-JP" altLang="en-US" sz="1200" dirty="0"/>
              <a:t>万人）が協力し，</a:t>
            </a:r>
            <a:r>
              <a:rPr lang="en-US" altLang="ja-JP" sz="1200" dirty="0"/>
              <a:t>2015</a:t>
            </a:r>
            <a:r>
              <a:rPr lang="ja-JP" altLang="en-US" sz="1200" dirty="0"/>
              <a:t>年までに</a:t>
            </a:r>
            <a:r>
              <a:rPr lang="en-US" altLang="ja-JP" sz="1200" dirty="0"/>
              <a:t>1</a:t>
            </a:r>
            <a:r>
              <a:rPr lang="ja-JP" altLang="en-US" sz="1200" dirty="0"/>
              <a:t>千万パック分の資金が積み立てられ，</a:t>
            </a:r>
            <a:r>
              <a:rPr lang="en-US" altLang="ja-JP" sz="1200" dirty="0"/>
              <a:t>2</a:t>
            </a:r>
            <a:r>
              <a:rPr lang="ja-JP" altLang="en-US" sz="1200" dirty="0"/>
              <a:t>万</a:t>
            </a:r>
            <a:r>
              <a:rPr lang="en-US" altLang="ja-JP" sz="1200" dirty="0"/>
              <a:t>4</a:t>
            </a:r>
            <a:r>
              <a:rPr lang="ja-JP" altLang="en-US" sz="1200" dirty="0"/>
              <a:t>千本のサンゴが養殖されました．</a:t>
            </a:r>
            <a:endParaRPr lang="en-US" altLang="ja-JP" sz="1200" dirty="0"/>
          </a:p>
          <a:p>
            <a:pPr>
              <a:spcBef>
                <a:spcPct val="0"/>
              </a:spcBef>
              <a:buNone/>
            </a:pPr>
            <a:r>
              <a:rPr lang="ja-JP" altLang="en-US" sz="1200" dirty="0"/>
              <a:t>　養殖サンゴの数は，現在，</a:t>
            </a:r>
            <a:r>
              <a:rPr lang="en-US" altLang="ja-JP" sz="1200" dirty="0"/>
              <a:t>4</a:t>
            </a:r>
            <a:r>
              <a:rPr lang="ja-JP" altLang="en-US" sz="1200" dirty="0"/>
              <a:t>万本を超えています．</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22</a:t>
            </a:fld>
            <a:endParaRPr lang="ja-JP" altLang="en-US"/>
          </a:p>
        </p:txBody>
      </p:sp>
    </p:spTree>
    <p:extLst>
      <p:ext uri="{BB962C8B-B14F-4D97-AF65-F5344CB8AC3E}">
        <p14:creationId xmlns:p14="http://schemas.microsoft.com/office/powerpoint/2010/main" val="1774797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左上は、</a:t>
            </a:r>
            <a:r>
              <a:rPr kumimoji="1" lang="en-US" altLang="ja-JP" dirty="0"/>
              <a:t>3</a:t>
            </a:r>
            <a:r>
              <a:rPr kumimoji="1" lang="ja-JP" altLang="en-US" dirty="0"/>
              <a:t>つの生協のフライヤーです。もずく基金の仕組みが説明されています。</a:t>
            </a:r>
            <a:endParaRPr kumimoji="1" lang="en-US" altLang="ja-JP" dirty="0"/>
          </a:p>
          <a:p>
            <a:r>
              <a:rPr kumimoji="1" lang="ja-JP" altLang="en-US" dirty="0"/>
              <a:t>　右下は生協のメンバーが恩納村を訪れている様子です。</a:t>
            </a:r>
            <a:endParaRPr kumimoji="1" lang="en-US" altLang="ja-JP" dirty="0"/>
          </a:p>
          <a:p>
            <a:r>
              <a:rPr kumimoji="1" lang="ja-JP" altLang="en-US" dirty="0"/>
              <a:t>　彼らは、もずく基金について説明を受け、サンゴの苗作りなどサンゴ養殖を体験しました。</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23</a:t>
            </a:fld>
            <a:endParaRPr lang="ja-JP" altLang="en-US"/>
          </a:p>
        </p:txBody>
      </p:sp>
    </p:spTree>
    <p:extLst>
      <p:ext uri="{BB962C8B-B14F-4D97-AF65-F5344CB8AC3E}">
        <p14:creationId xmlns:p14="http://schemas.microsoft.com/office/powerpoint/2010/main" val="368212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日本の国際協力組織である</a:t>
            </a:r>
            <a:r>
              <a:rPr kumimoji="1" lang="en-US" altLang="ja-JP" dirty="0"/>
              <a:t>JICA</a:t>
            </a:r>
            <a:r>
              <a:rPr kumimoji="1" lang="ja-JP" altLang="en-US" dirty="0"/>
              <a:t>は、恩納村の里海などを特集した映画を作りました。</a:t>
            </a:r>
            <a:endParaRPr kumimoji="1" lang="en-US" altLang="ja-JP" dirty="0"/>
          </a:p>
          <a:p>
            <a:r>
              <a:rPr kumimoji="1" lang="ja-JP" altLang="en-US" dirty="0"/>
              <a:t>恩納村の部分は約</a:t>
            </a:r>
            <a:r>
              <a:rPr kumimoji="1" lang="en-US" altLang="ja-JP" dirty="0"/>
              <a:t>20</a:t>
            </a:r>
            <a:r>
              <a:rPr kumimoji="1" lang="ja-JP" altLang="en-US" dirty="0"/>
              <a:t>分です。</a:t>
            </a:r>
            <a:endParaRPr kumimoji="1" lang="en-US" altLang="ja-JP" dirty="0"/>
          </a:p>
          <a:p>
            <a:r>
              <a:rPr kumimoji="1" lang="ja-JP" altLang="en-US" dirty="0"/>
              <a:t>日本語、英語、フランス語版があります。</a:t>
            </a:r>
            <a:endParaRPr kumimoji="1" lang="en-US" altLang="ja-JP" dirty="0"/>
          </a:p>
          <a:p>
            <a:r>
              <a:rPr lang="en-US" altLang="ja-JP" sz="1200" dirty="0"/>
              <a:t>YouTube</a:t>
            </a:r>
            <a:r>
              <a:rPr lang="ja-JP" altLang="en-US" sz="1200" dirty="0"/>
              <a:t>で</a:t>
            </a:r>
            <a:r>
              <a:rPr lang="en-US" altLang="ja-JP" sz="1200" dirty="0"/>
              <a:t>JICA</a:t>
            </a:r>
            <a:r>
              <a:rPr lang="ja-JP" altLang="en-US" sz="1200" dirty="0"/>
              <a:t>　</a:t>
            </a:r>
            <a:r>
              <a:rPr lang="en-US" altLang="ja-JP" sz="1200" dirty="0"/>
              <a:t>Satoumi</a:t>
            </a:r>
            <a:r>
              <a:rPr lang="ja-JP" altLang="en-US" sz="1200" dirty="0"/>
              <a:t>で検索すれば見ることができます。</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24</a:t>
            </a:fld>
            <a:endParaRPr lang="ja-JP" altLang="en-US"/>
          </a:p>
        </p:txBody>
      </p:sp>
    </p:spTree>
    <p:extLst>
      <p:ext uri="{BB962C8B-B14F-4D97-AF65-F5344CB8AC3E}">
        <p14:creationId xmlns:p14="http://schemas.microsoft.com/office/powerpoint/2010/main" val="153214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E341F-D103-4798-BDBD-96CE2C8C7D10}" type="slidenum">
              <a:rPr lang="en-US" altLang="ja-JP">
                <a:solidFill>
                  <a:prstClr val="black"/>
                </a:solidFill>
              </a:rPr>
              <a:pPr/>
              <a:t>3</a:t>
            </a:fld>
            <a:endParaRPr lang="en-US" altLang="ja-JP">
              <a:solidFill>
                <a:prstClr val="black"/>
              </a:solidFill>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ja-JP" altLang="en-US" dirty="0"/>
              <a:t>沖縄は日本の最南端に位置します。</a:t>
            </a:r>
            <a:endParaRPr lang="en-US" altLang="ja-JP" dirty="0"/>
          </a:p>
          <a:p>
            <a:r>
              <a:rPr lang="ja-JP" altLang="en-US" dirty="0"/>
              <a:t>恩納村は沖縄島の中央西海岸に位置します。</a:t>
            </a:r>
            <a:endParaRPr lang="en-US" altLang="ja-JP" dirty="0"/>
          </a:p>
          <a:p>
            <a:r>
              <a:rPr lang="ja-JP" altLang="en-US" dirty="0"/>
              <a:t>恩納村の主要な海産物は海藻のモズクです。</a:t>
            </a:r>
            <a:endParaRPr lang="ja-JP"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里海の定義は、昨年亡くなった柳哲雄先生による「人手が加わることにより生産性と生物多様性が高くなった沿岸海域」です。この定義が日本でもっとも広く使われています。</a:t>
            </a:r>
            <a:endParaRPr kumimoji="1" lang="en-US" altLang="ja-JP" dirty="0"/>
          </a:p>
          <a:p>
            <a:r>
              <a:rPr kumimoji="1" lang="ja-JP" altLang="en-US" dirty="0"/>
              <a:t>　私は、里海の本質は「地域の人が密接に関わる環境保全・資源管理により沿岸海域の生態系機能を高めていること」だと考えています。</a:t>
            </a:r>
            <a:endParaRPr kumimoji="1" lang="en-US" altLang="ja-JP" dirty="0"/>
          </a:p>
          <a:p>
            <a:r>
              <a:rPr kumimoji="1" lang="ja-JP" altLang="en-US" dirty="0"/>
              <a:t>　これは、過去に西欧社会でみられた「環境保全・資源管理のために、できるだけ人を排除する」という考えと対照的です。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4</a:t>
            </a:fld>
            <a:endParaRPr lang="ja-JP" altLang="en-US"/>
          </a:p>
        </p:txBody>
      </p:sp>
    </p:spTree>
    <p:extLst>
      <p:ext uri="{BB962C8B-B14F-4D97-AF65-F5344CB8AC3E}">
        <p14:creationId xmlns:p14="http://schemas.microsoft.com/office/powerpoint/2010/main" val="41085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里海概念はアジア太平洋で重要です。</a:t>
            </a:r>
            <a:endParaRPr kumimoji="1" lang="en-US" altLang="ja-JP" dirty="0"/>
          </a:p>
          <a:p>
            <a:r>
              <a:rPr kumimoji="1" lang="ja-JP" altLang="en-US" dirty="0"/>
              <a:t>　今、サンゴ礁は世界中で荒廃しています。</a:t>
            </a:r>
            <a:endParaRPr kumimoji="1" lang="en-US" altLang="ja-JP" dirty="0"/>
          </a:p>
          <a:p>
            <a:r>
              <a:rPr kumimoji="1" lang="ja-JP" altLang="en-US" dirty="0"/>
              <a:t>　原因は様々ですが、漁業が主要な要因とされています。このことは、</a:t>
            </a:r>
            <a:r>
              <a:rPr kumimoji="1" lang="en-US" altLang="ja-JP" dirty="0"/>
              <a:t>Nature</a:t>
            </a:r>
            <a:r>
              <a:rPr kumimoji="1" lang="ja-JP" altLang="en-US" dirty="0"/>
              <a:t>や</a:t>
            </a:r>
            <a:r>
              <a:rPr kumimoji="1" lang="en-US" altLang="ja-JP" dirty="0"/>
              <a:t>Science</a:t>
            </a:r>
            <a:r>
              <a:rPr kumimoji="1" lang="ja-JP" altLang="en-US" dirty="0"/>
              <a:t>といった著名なジャーナルに載っています。</a:t>
            </a:r>
            <a:endParaRPr kumimoji="1" lang="en-US" altLang="ja-JP" dirty="0"/>
          </a:p>
          <a:p>
            <a:r>
              <a:rPr kumimoji="1" lang="ja-JP" altLang="en-US" dirty="0"/>
              <a:t>　しかし、アジア太平洋では地域コミュニティは漁業なしではやっていけません。</a:t>
            </a:r>
            <a:endParaRPr kumimoji="1" lang="en-US" altLang="ja-JP" dirty="0"/>
          </a:p>
          <a:p>
            <a:r>
              <a:rPr kumimoji="1" lang="ja-JP" altLang="en-US" dirty="0"/>
              <a:t>　このため、生態系保全と資源の持続的利用をバランスさせる必要があります。</a:t>
            </a:r>
            <a:endParaRPr kumimoji="1" lang="en-US" altLang="ja-JP" dirty="0"/>
          </a:p>
          <a:p>
            <a:r>
              <a:rPr kumimoji="1" lang="ja-JP" altLang="en-US" dirty="0"/>
              <a:t>　里海概念は、このバランスを実現させるために役立ちます。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5</a:t>
            </a:fld>
            <a:endParaRPr lang="ja-JP" altLang="en-US"/>
          </a:p>
        </p:txBody>
      </p:sp>
    </p:spTree>
    <p:extLst>
      <p:ext uri="{BB962C8B-B14F-4D97-AF65-F5344CB8AC3E}">
        <p14:creationId xmlns:p14="http://schemas.microsoft.com/office/powerpoint/2010/main" val="24362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里海は日本だけでなく、世界中に広まりつつあります。</a:t>
            </a:r>
            <a:endParaRPr kumimoji="1" lang="en-US" altLang="ja-JP" dirty="0"/>
          </a:p>
          <a:p>
            <a:r>
              <a:rPr kumimoji="1" lang="ja-JP" altLang="en-US" dirty="0"/>
              <a:t>　</a:t>
            </a:r>
            <a:r>
              <a:rPr kumimoji="1" lang="en-US" altLang="ja-JP" dirty="0"/>
              <a:t>2008</a:t>
            </a:r>
            <a:r>
              <a:rPr kumimoji="1" lang="ja-JP" altLang="en-US" dirty="0"/>
              <a:t>年に中国で最初の国際里海ワークショップが開かれた後、</a:t>
            </a:r>
            <a:r>
              <a:rPr kumimoji="1" lang="en-US" altLang="ja-JP" dirty="0"/>
              <a:t>2019</a:t>
            </a:r>
            <a:r>
              <a:rPr kumimoji="1" lang="ja-JP" altLang="en-US" dirty="0"/>
              <a:t>年まで、毎年、世界のどこかで里海の国際会議が開かれてきました。</a:t>
            </a:r>
            <a:endParaRPr kumimoji="1" lang="en-US" altLang="ja-JP" dirty="0"/>
          </a:p>
          <a:p>
            <a:r>
              <a:rPr kumimoji="1" lang="ja-JP" altLang="en-US" dirty="0"/>
              <a:t>　その後、</a:t>
            </a:r>
            <a:r>
              <a:rPr kumimoji="1" lang="en-US" altLang="ja-JP" dirty="0"/>
              <a:t>covid-19</a:t>
            </a:r>
            <a:r>
              <a:rPr kumimoji="1" lang="ja-JP" altLang="en-US" dirty="0"/>
              <a:t>のため里海の国際会議は開かれませんでした。</a:t>
            </a:r>
            <a:endParaRPr kumimoji="1" lang="en-US" altLang="ja-JP" dirty="0"/>
          </a:p>
          <a:p>
            <a:r>
              <a:rPr kumimoji="1" lang="ja-JP" altLang="en-US" dirty="0"/>
              <a:t>　今年、カーンで里海の国際会議が開かれ、とても嬉しいです。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6</a:t>
            </a:fld>
            <a:endParaRPr lang="ja-JP" altLang="en-US"/>
          </a:p>
        </p:txBody>
      </p:sp>
    </p:spTree>
    <p:extLst>
      <p:ext uri="{BB962C8B-B14F-4D97-AF65-F5344CB8AC3E}">
        <p14:creationId xmlns:p14="http://schemas.microsoft.com/office/powerpoint/2010/main" val="92840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柳先生の定義によると、直接人手をかける活動をしていなければ里海でないように思えますが、そうではありません。</a:t>
            </a:r>
            <a:endParaRPr kumimoji="1" lang="en-US" altLang="ja-JP" dirty="0"/>
          </a:p>
          <a:p>
            <a:r>
              <a:rPr kumimoji="1" lang="ja-JP" altLang="en-US" dirty="0"/>
              <a:t>　里海づくりの活動には、直接人手をかける</a:t>
            </a:r>
            <a:r>
              <a:rPr kumimoji="1" lang="en-US" altLang="ja-JP" dirty="0"/>
              <a:t>Active Measures</a:t>
            </a:r>
            <a:r>
              <a:rPr kumimoji="1" lang="ja-JP" altLang="en-US" dirty="0"/>
              <a:t>と間接的に人手をかける</a:t>
            </a:r>
            <a:r>
              <a:rPr kumimoji="1" lang="en-US" altLang="ja-JP" dirty="0"/>
              <a:t>Passive Measures</a:t>
            </a:r>
            <a:r>
              <a:rPr kumimoji="1" lang="ja-JP" altLang="en-US" dirty="0"/>
              <a:t>があります。</a:t>
            </a:r>
            <a:endParaRPr kumimoji="1" lang="en-US" altLang="ja-JP" dirty="0"/>
          </a:p>
          <a:p>
            <a:r>
              <a:rPr kumimoji="1" lang="ja-JP" altLang="en-US" dirty="0"/>
              <a:t>　この表のように、様々な</a:t>
            </a:r>
            <a:r>
              <a:rPr kumimoji="1" lang="en-US" altLang="ja-JP" dirty="0"/>
              <a:t>Active</a:t>
            </a:r>
            <a:r>
              <a:rPr kumimoji="1" lang="ja-JP" altLang="en-US" dirty="0"/>
              <a:t>、</a:t>
            </a:r>
            <a:r>
              <a:rPr lang="en-US" altLang="ja-JP" dirty="0">
                <a:solidFill>
                  <a:schemeClr val="accent1"/>
                </a:solidFill>
              </a:rPr>
              <a:t>Passive Measures</a:t>
            </a:r>
            <a:r>
              <a:rPr lang="ja-JP" altLang="en-US" dirty="0">
                <a:solidFill>
                  <a:schemeClr val="accent1"/>
                </a:solidFill>
              </a:rPr>
              <a:t>がありますが、本日は、恩納村におけるサンゴ礁再生と赤土汚染防止の活動を紹介します。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7</a:t>
            </a:fld>
            <a:endParaRPr lang="ja-JP" altLang="en-US"/>
          </a:p>
        </p:txBody>
      </p:sp>
    </p:spTree>
    <p:extLst>
      <p:ext uri="{BB962C8B-B14F-4D97-AF65-F5344CB8AC3E}">
        <p14:creationId xmlns:p14="http://schemas.microsoft.com/office/powerpoint/2010/main" val="268203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昨年、</a:t>
            </a:r>
            <a:r>
              <a:rPr kumimoji="1" lang="en-US" altLang="ja-JP" dirty="0"/>
              <a:t>Satoumi Science</a:t>
            </a:r>
            <a:r>
              <a:rPr kumimoji="1" lang="ja-JP" altLang="en-US" dirty="0"/>
              <a:t>という本が</a:t>
            </a:r>
            <a:r>
              <a:rPr kumimoji="1" lang="en-US" altLang="ja-JP" dirty="0"/>
              <a:t>Springer</a:t>
            </a:r>
            <a:r>
              <a:rPr kumimoji="1" lang="ja-JP" altLang="en-US" dirty="0"/>
              <a:t>から出版されました。鹿熊・柳・佐藤が編者です。</a:t>
            </a:r>
            <a:endParaRPr kumimoji="1" lang="en-US" altLang="ja-JP" dirty="0"/>
          </a:p>
          <a:p>
            <a:r>
              <a:rPr kumimoji="1" lang="ja-JP" altLang="en-US" dirty="0"/>
              <a:t>　この本には、恩納村を含む日本の</a:t>
            </a:r>
            <a:r>
              <a:rPr kumimoji="1" lang="en-US" altLang="ja-JP" dirty="0"/>
              <a:t>5</a:t>
            </a:r>
            <a:r>
              <a:rPr kumimoji="1" lang="ja-JP" altLang="en-US" dirty="0"/>
              <a:t>地区、海外</a:t>
            </a:r>
            <a:r>
              <a:rPr kumimoji="1" lang="en-US" altLang="ja-JP" dirty="0"/>
              <a:t>4</a:t>
            </a:r>
            <a:r>
              <a:rPr kumimoji="1" lang="ja-JP" altLang="en-US" dirty="0"/>
              <a:t>地区の様々な</a:t>
            </a:r>
            <a:r>
              <a:rPr kumimoji="1" lang="en-US" altLang="ja-JP" dirty="0"/>
              <a:t>Active</a:t>
            </a:r>
            <a:r>
              <a:rPr kumimoji="1" lang="ja-JP" altLang="en-US" dirty="0"/>
              <a:t>、</a:t>
            </a:r>
            <a:r>
              <a:rPr lang="en-US" altLang="ja-JP" dirty="0">
                <a:solidFill>
                  <a:schemeClr val="accent1"/>
                </a:solidFill>
              </a:rPr>
              <a:t>Passive Measures</a:t>
            </a:r>
            <a:r>
              <a:rPr lang="ja-JP" altLang="en-US" dirty="0">
                <a:solidFill>
                  <a:schemeClr val="accent1"/>
                </a:solidFill>
              </a:rPr>
              <a:t>が紹介されています。</a:t>
            </a:r>
            <a:endParaRPr lang="en-US" altLang="ja-JP" dirty="0">
              <a:solidFill>
                <a:schemeClr val="accent1"/>
              </a:solidFill>
            </a:endParaRPr>
          </a:p>
          <a:p>
            <a:r>
              <a:rPr kumimoji="1" lang="ja-JP" altLang="en-US" dirty="0"/>
              <a:t>　残念ながら、とても高価で</a:t>
            </a:r>
            <a:r>
              <a:rPr kumimoji="1" lang="en-US" altLang="ja-JP" dirty="0"/>
              <a:t>160</a:t>
            </a:r>
            <a:r>
              <a:rPr kumimoji="1" lang="ja-JP" altLang="en-US" dirty="0"/>
              <a:t>米ドルもします。</a:t>
            </a:r>
            <a:endParaRPr kumimoji="1" lang="en-US" altLang="ja-JP" dirty="0"/>
          </a:p>
          <a:p>
            <a:r>
              <a:rPr kumimoji="1" lang="ja-JP" altLang="en-US" dirty="0"/>
              <a:t>　しかし、この本の概要をまとめた論文も昨年出ています。こちらは</a:t>
            </a:r>
            <a:r>
              <a:rPr kumimoji="1" lang="en-US" altLang="ja-JP" dirty="0"/>
              <a:t>Open access</a:t>
            </a:r>
            <a:r>
              <a:rPr kumimoji="1" lang="ja-JP" altLang="en-US" dirty="0"/>
              <a:t>です。</a:t>
            </a:r>
            <a:endParaRPr kumimoji="1" lang="en-US" altLang="ja-JP" dirty="0"/>
          </a:p>
          <a:p>
            <a:r>
              <a:rPr kumimoji="1" lang="ja-JP" altLang="en-US" dirty="0"/>
              <a:t>　</a:t>
            </a:r>
            <a:r>
              <a:rPr kumimoji="1" lang="en-US" altLang="ja-JP" dirty="0"/>
              <a:t>Satoumi systems</a:t>
            </a:r>
            <a:r>
              <a:rPr kumimoji="1" lang="ja-JP" altLang="en-US" dirty="0"/>
              <a:t>で検索すれば、すぐ出てきます。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8</a:t>
            </a:fld>
            <a:endParaRPr lang="ja-JP" altLang="en-US"/>
          </a:p>
        </p:txBody>
      </p:sp>
    </p:spTree>
    <p:extLst>
      <p:ext uri="{BB962C8B-B14F-4D97-AF65-F5344CB8AC3E}">
        <p14:creationId xmlns:p14="http://schemas.microsoft.com/office/powerpoint/2010/main" val="106514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次は赤土汚染防止です。</a:t>
            </a:r>
          </a:p>
        </p:txBody>
      </p:sp>
      <p:sp>
        <p:nvSpPr>
          <p:cNvPr id="4" name="スライド番号プレースホルダー 3"/>
          <p:cNvSpPr>
            <a:spLocks noGrp="1"/>
          </p:cNvSpPr>
          <p:nvPr>
            <p:ph type="sldNum" sz="quarter" idx="5"/>
          </p:nvPr>
        </p:nvSpPr>
        <p:spPr/>
        <p:txBody>
          <a:bodyPr/>
          <a:lstStyle/>
          <a:p>
            <a:pPr>
              <a:defRPr/>
            </a:pPr>
            <a:fld id="{75012E22-CC89-45A8-B6C2-F585F5EB5193}" type="slidenum">
              <a:rPr lang="ja-JP" altLang="en-US" smtClean="0"/>
              <a:pPr>
                <a:defRPr/>
              </a:pPr>
              <a:t>9</a:t>
            </a:fld>
            <a:endParaRPr lang="ja-JP" altLang="en-US"/>
          </a:p>
        </p:txBody>
      </p:sp>
    </p:spTree>
    <p:extLst>
      <p:ext uri="{BB962C8B-B14F-4D97-AF65-F5344CB8AC3E}">
        <p14:creationId xmlns:p14="http://schemas.microsoft.com/office/powerpoint/2010/main" val="283756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EF751860-E8A2-45ED-B32C-394953C643D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42D0E40-4068-468E-B1DA-DE06DBCA2A3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3065883-9760-4CEC-9122-8BDDDFDC126C}"/>
              </a:ext>
            </a:extLst>
          </p:cNvPr>
          <p:cNvSpPr>
            <a:spLocks noGrp="1" noChangeArrowheads="1"/>
          </p:cNvSpPr>
          <p:nvPr>
            <p:ph type="sldNum" sz="quarter" idx="12"/>
          </p:nvPr>
        </p:nvSpPr>
        <p:spPr>
          <a:ln/>
        </p:spPr>
        <p:txBody>
          <a:bodyPr/>
          <a:lstStyle>
            <a:lvl1pPr>
              <a:defRPr/>
            </a:lvl1pPr>
          </a:lstStyle>
          <a:p>
            <a:pPr>
              <a:defRPr/>
            </a:pPr>
            <a:fld id="{2402C216-3EF5-4802-93E6-8EF357CC9568}" type="slidenum">
              <a:rPr lang="en-US" altLang="ja-JP"/>
              <a:pPr>
                <a:defRPr/>
              </a:pPr>
              <a:t>‹N°›</a:t>
            </a:fld>
            <a:endParaRPr lang="en-US" altLang="ja-JP"/>
          </a:p>
        </p:txBody>
      </p:sp>
    </p:spTree>
    <p:extLst>
      <p:ext uri="{BB962C8B-B14F-4D97-AF65-F5344CB8AC3E}">
        <p14:creationId xmlns:p14="http://schemas.microsoft.com/office/powerpoint/2010/main" val="391232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0645E54-B4AA-4744-B1C3-3397734958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C76DBE-8C89-40C3-8592-5E94D66D5F3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C089D5D-EB9F-4B8E-83A3-E8553C979505}"/>
              </a:ext>
            </a:extLst>
          </p:cNvPr>
          <p:cNvSpPr>
            <a:spLocks noGrp="1" noChangeArrowheads="1"/>
          </p:cNvSpPr>
          <p:nvPr>
            <p:ph type="sldNum" sz="quarter" idx="12"/>
          </p:nvPr>
        </p:nvSpPr>
        <p:spPr>
          <a:ln/>
        </p:spPr>
        <p:txBody>
          <a:bodyPr/>
          <a:lstStyle>
            <a:lvl1pPr>
              <a:defRPr/>
            </a:lvl1pPr>
          </a:lstStyle>
          <a:p>
            <a:pPr>
              <a:defRPr/>
            </a:pPr>
            <a:fld id="{F448191D-CA96-44AA-8BB0-29357071D491}" type="slidenum">
              <a:rPr lang="en-US" altLang="ja-JP"/>
              <a:pPr>
                <a:defRPr/>
              </a:pPr>
              <a:t>‹N°›</a:t>
            </a:fld>
            <a:endParaRPr lang="en-US" altLang="ja-JP"/>
          </a:p>
        </p:txBody>
      </p:sp>
    </p:spTree>
    <p:extLst>
      <p:ext uri="{BB962C8B-B14F-4D97-AF65-F5344CB8AC3E}">
        <p14:creationId xmlns:p14="http://schemas.microsoft.com/office/powerpoint/2010/main" val="135444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49E7873-B52E-4714-A15E-BC7016FDD1B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1254A0CE-99CF-4BC2-ABD6-0EA442D43C7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FE443AB-9F06-4668-964D-9B0FD0A6FA87}"/>
              </a:ext>
            </a:extLst>
          </p:cNvPr>
          <p:cNvSpPr>
            <a:spLocks noGrp="1" noChangeArrowheads="1"/>
          </p:cNvSpPr>
          <p:nvPr>
            <p:ph type="sldNum" sz="quarter" idx="12"/>
          </p:nvPr>
        </p:nvSpPr>
        <p:spPr>
          <a:ln/>
        </p:spPr>
        <p:txBody>
          <a:bodyPr/>
          <a:lstStyle>
            <a:lvl1pPr>
              <a:defRPr/>
            </a:lvl1pPr>
          </a:lstStyle>
          <a:p>
            <a:pPr>
              <a:defRPr/>
            </a:pPr>
            <a:fld id="{AB97FB03-DEAA-4FF1-B01A-BF3DD4110676}" type="slidenum">
              <a:rPr lang="en-US" altLang="ja-JP"/>
              <a:pPr>
                <a:defRPr/>
              </a:pPr>
              <a:t>‹N°›</a:t>
            </a:fld>
            <a:endParaRPr lang="en-US" altLang="ja-JP"/>
          </a:p>
        </p:txBody>
      </p:sp>
    </p:spTree>
    <p:extLst>
      <p:ext uri="{BB962C8B-B14F-4D97-AF65-F5344CB8AC3E}">
        <p14:creationId xmlns:p14="http://schemas.microsoft.com/office/powerpoint/2010/main" val="142988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EE9A4-E993-A08E-0691-4F8B04806113}"/>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BE6D1B1-E834-F18D-70C4-0F373A4BBF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47775E7-E7E4-6B3E-D7C4-DB21DEC769FC}"/>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9BFC37C1-C3FE-5DA5-576D-3101D48130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689318-2BAD-4056-FED1-D29E63EB7855}"/>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644134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E5064-FF18-F3C3-86DA-F426821A53A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B6AE61-2672-175A-BB6D-3C2FAE7A62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71F88B0-4673-1C6E-C458-D86A7B18E68E}"/>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54C045E2-0D3F-154B-1DDB-9E86240CEF2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EBBCFE-CB41-5D43-823F-B8C4A989540C}"/>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56170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A9BCD-A7A7-77F1-B1F2-744011885BC3}"/>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E3A219-D69B-0A31-487B-3E2F98F12EE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05B7043-2BFF-83C5-665E-C7FFF79A0CEC}"/>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9AD5AC18-28ED-A672-6B7D-4C5FBB05E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9D995C-C39E-8C13-F1C3-1C257C6B4914}"/>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2107634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8CC737-0BC0-7C09-C08F-041D148ED4E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A52-01FD-D210-95B7-F80250DDCC33}"/>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971F3AE-79E8-DBEE-086C-FEF27A04BCC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F58FB86-7645-47FF-2A3F-8B33CA10A4F8}"/>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6" name="フッター プレースホルダー 5">
            <a:extLst>
              <a:ext uri="{FF2B5EF4-FFF2-40B4-BE49-F238E27FC236}">
                <a16:creationId xmlns:a16="http://schemas.microsoft.com/office/drawing/2014/main" id="{0187EBFA-A309-0695-2F12-30C3D11C6F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FB1484-DC03-CD2B-59C6-1FD648E05234}"/>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91960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B046E6-4516-3E3E-533C-A8C42B02AAAB}"/>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4398BB-05C1-360B-5DD0-7BD4A91441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499E905-D39B-D5A8-3C5B-661C78489BB3}"/>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FA97F46-B884-0887-0FBE-DD045857E17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E5F64D1-4277-5D0B-9427-C19602C9EA37}"/>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50F44A-2682-1FA9-F08C-8C970EA7F043}"/>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8" name="フッター プレースホルダー 7">
            <a:extLst>
              <a:ext uri="{FF2B5EF4-FFF2-40B4-BE49-F238E27FC236}">
                <a16:creationId xmlns:a16="http://schemas.microsoft.com/office/drawing/2014/main" id="{E02F84E6-0FE1-1728-3503-AB313363312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3A45C02-97BB-BC57-E14F-CA49C394F0B2}"/>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3872685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56FE9-A87D-1AC3-0943-52DC4F138F9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1721B6C-888D-75E2-ADD1-75C62390891B}"/>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4" name="フッター プレースホルダー 3">
            <a:extLst>
              <a:ext uri="{FF2B5EF4-FFF2-40B4-BE49-F238E27FC236}">
                <a16:creationId xmlns:a16="http://schemas.microsoft.com/office/drawing/2014/main" id="{D8CA808F-9BB2-DE4C-F0D2-8A749AA3FEC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FD846DE-E2F2-FBE9-61C3-52EFD4A268E9}"/>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2981271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95DE186-37E3-17D6-6B2A-B55A3A66742D}"/>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3" name="フッター プレースホルダー 2">
            <a:extLst>
              <a:ext uri="{FF2B5EF4-FFF2-40B4-BE49-F238E27FC236}">
                <a16:creationId xmlns:a16="http://schemas.microsoft.com/office/drawing/2014/main" id="{584A96D7-0FC1-A5D4-93A8-70807F98FB9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6392DEA-A47B-2570-BB25-503B9C82BCAC}"/>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3728337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64D7E-D16F-D45F-C861-A575E5EE6414}"/>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7AE7174-7A47-83C1-E3FF-3EAD06DCB30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DEB19E5-CFB2-13DB-F6ED-76E4611875E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D904000-19D6-E02F-7A85-5AB13DE54094}"/>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6" name="フッター プレースホルダー 5">
            <a:extLst>
              <a:ext uri="{FF2B5EF4-FFF2-40B4-BE49-F238E27FC236}">
                <a16:creationId xmlns:a16="http://schemas.microsoft.com/office/drawing/2014/main" id="{F26A3AB4-4FE0-E746-8C2F-8F85028FD87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4CE1EF-46B1-D8DA-5B7E-DDBE1A99F997}"/>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270869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916EC18-3D07-43D2-9A44-08028E71D7C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4B7899D-1B63-4415-B85F-73B84C6F11E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D7153A9-E7DA-4CA7-9D46-E270CC349CF5}"/>
              </a:ext>
            </a:extLst>
          </p:cNvPr>
          <p:cNvSpPr>
            <a:spLocks noGrp="1" noChangeArrowheads="1"/>
          </p:cNvSpPr>
          <p:nvPr>
            <p:ph type="sldNum" sz="quarter" idx="12"/>
          </p:nvPr>
        </p:nvSpPr>
        <p:spPr>
          <a:ln/>
        </p:spPr>
        <p:txBody>
          <a:bodyPr/>
          <a:lstStyle>
            <a:lvl1pPr>
              <a:defRPr/>
            </a:lvl1pPr>
          </a:lstStyle>
          <a:p>
            <a:pPr>
              <a:defRPr/>
            </a:pPr>
            <a:fld id="{55F56E96-72B5-46CB-A292-2897E3E246A5}" type="slidenum">
              <a:rPr lang="en-US" altLang="ja-JP"/>
              <a:pPr>
                <a:defRPr/>
              </a:pPr>
              <a:t>‹N°›</a:t>
            </a:fld>
            <a:endParaRPr lang="en-US" altLang="ja-JP"/>
          </a:p>
        </p:txBody>
      </p:sp>
    </p:spTree>
    <p:extLst>
      <p:ext uri="{BB962C8B-B14F-4D97-AF65-F5344CB8AC3E}">
        <p14:creationId xmlns:p14="http://schemas.microsoft.com/office/powerpoint/2010/main" val="6455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C5C101-9E35-8220-60A0-050E5423C24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8643904-670B-F80A-4E55-1774517EF3B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BF63452-C3BE-8437-E677-8306C81EFD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31CA2F0-6686-4969-DB7E-A1F219094612}"/>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6" name="フッター プレースホルダー 5">
            <a:extLst>
              <a:ext uri="{FF2B5EF4-FFF2-40B4-BE49-F238E27FC236}">
                <a16:creationId xmlns:a16="http://schemas.microsoft.com/office/drawing/2014/main" id="{15744713-E99A-1F46-298E-8760CDD882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E9A09E5-1FB4-A9B5-BAE9-70AE2D28D3E5}"/>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255351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F514F-912C-50C2-6E8E-351D989166B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CB17DE7-05F1-CF05-4965-E2D03C4F4DA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A185B8-F95D-8426-430F-1E51A7FF7B1D}"/>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F04B5E86-2616-DEE1-8493-CB0D96FE5D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8E066F-52F7-2997-5E83-8F66BA32BEF0}"/>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4035528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37C0AA-FA68-80A4-5386-0BBACBE21A33}"/>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0EF0CEA-6505-AA71-E93B-9833791D7E82}"/>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F7C1A7-3D1A-E066-E5B1-53E40EFC6B12}"/>
              </a:ext>
            </a:extLst>
          </p:cNvPr>
          <p:cNvSpPr>
            <a:spLocks noGrp="1"/>
          </p:cNvSpPr>
          <p:nvPr>
            <p:ph type="dt" sz="half" idx="10"/>
          </p:nvPr>
        </p:nvSpPr>
        <p:spPr/>
        <p:txBody>
          <a:body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1CEE68AC-8F7F-1E9E-2EBA-F4071136AE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3DA032-A26A-601B-ABF4-732E67787FD2}"/>
              </a:ext>
            </a:extLst>
          </p:cNvPr>
          <p:cNvSpPr>
            <a:spLocks noGrp="1"/>
          </p:cNvSpPr>
          <p:nvPr>
            <p:ph type="sldNum" sz="quarter" idx="12"/>
          </p:nvPr>
        </p:nvSpPr>
        <p:spPr/>
        <p:txBody>
          <a:body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155328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B2BCE48C-CBAB-4830-8689-E4A94C0A3F3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6846BA3-5E2B-4838-AD21-D2365AF565C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C037AE9-EC65-4CCF-A8F6-20E3A2DF4922}"/>
              </a:ext>
            </a:extLst>
          </p:cNvPr>
          <p:cNvSpPr>
            <a:spLocks noGrp="1" noChangeArrowheads="1"/>
          </p:cNvSpPr>
          <p:nvPr>
            <p:ph type="sldNum" sz="quarter" idx="12"/>
          </p:nvPr>
        </p:nvSpPr>
        <p:spPr>
          <a:ln/>
        </p:spPr>
        <p:txBody>
          <a:bodyPr/>
          <a:lstStyle>
            <a:lvl1pPr>
              <a:defRPr/>
            </a:lvl1pPr>
          </a:lstStyle>
          <a:p>
            <a:pPr>
              <a:defRPr/>
            </a:pPr>
            <a:fld id="{F2643EF1-777A-4154-83C9-9EC4AC1CC90D}" type="slidenum">
              <a:rPr lang="en-US" altLang="ja-JP"/>
              <a:pPr>
                <a:defRPr/>
              </a:pPr>
              <a:t>‹N°›</a:t>
            </a:fld>
            <a:endParaRPr lang="en-US" altLang="ja-JP"/>
          </a:p>
        </p:txBody>
      </p:sp>
    </p:spTree>
    <p:extLst>
      <p:ext uri="{BB962C8B-B14F-4D97-AF65-F5344CB8AC3E}">
        <p14:creationId xmlns:p14="http://schemas.microsoft.com/office/powerpoint/2010/main" val="361236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A20902A0-136A-477F-BBDC-D71204945CE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0433F71-F7B3-4D6B-A5D6-01879430062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25CF577-2D65-4EE7-B13F-EA1D00BBD3A8}"/>
              </a:ext>
            </a:extLst>
          </p:cNvPr>
          <p:cNvSpPr>
            <a:spLocks noGrp="1" noChangeArrowheads="1"/>
          </p:cNvSpPr>
          <p:nvPr>
            <p:ph type="sldNum" sz="quarter" idx="12"/>
          </p:nvPr>
        </p:nvSpPr>
        <p:spPr>
          <a:ln/>
        </p:spPr>
        <p:txBody>
          <a:bodyPr/>
          <a:lstStyle>
            <a:lvl1pPr>
              <a:defRPr/>
            </a:lvl1pPr>
          </a:lstStyle>
          <a:p>
            <a:pPr>
              <a:defRPr/>
            </a:pPr>
            <a:fld id="{932C4263-91B3-424B-819D-4AFB9B2B1A7A}" type="slidenum">
              <a:rPr lang="en-US" altLang="ja-JP"/>
              <a:pPr>
                <a:defRPr/>
              </a:pPr>
              <a:t>‹N°›</a:t>
            </a:fld>
            <a:endParaRPr lang="en-US" altLang="ja-JP"/>
          </a:p>
        </p:txBody>
      </p:sp>
    </p:spTree>
    <p:extLst>
      <p:ext uri="{BB962C8B-B14F-4D97-AF65-F5344CB8AC3E}">
        <p14:creationId xmlns:p14="http://schemas.microsoft.com/office/powerpoint/2010/main" val="84323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8B009840-D961-4CB4-8DDE-63A75D3C0E6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E17252A6-0009-4731-AA12-FBC613C1222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BD2FBB79-3B0E-44D7-84FC-4A394BA6A803}"/>
              </a:ext>
            </a:extLst>
          </p:cNvPr>
          <p:cNvSpPr>
            <a:spLocks noGrp="1" noChangeArrowheads="1"/>
          </p:cNvSpPr>
          <p:nvPr>
            <p:ph type="sldNum" sz="quarter" idx="12"/>
          </p:nvPr>
        </p:nvSpPr>
        <p:spPr>
          <a:ln/>
        </p:spPr>
        <p:txBody>
          <a:bodyPr/>
          <a:lstStyle>
            <a:lvl1pPr>
              <a:defRPr/>
            </a:lvl1pPr>
          </a:lstStyle>
          <a:p>
            <a:pPr>
              <a:defRPr/>
            </a:pPr>
            <a:fld id="{56E430FE-D241-4462-8BC6-CD4C1DECD45F}" type="slidenum">
              <a:rPr lang="en-US" altLang="ja-JP"/>
              <a:pPr>
                <a:defRPr/>
              </a:pPr>
              <a:t>‹N°›</a:t>
            </a:fld>
            <a:endParaRPr lang="en-US" altLang="ja-JP"/>
          </a:p>
        </p:txBody>
      </p:sp>
    </p:spTree>
    <p:extLst>
      <p:ext uri="{BB962C8B-B14F-4D97-AF65-F5344CB8AC3E}">
        <p14:creationId xmlns:p14="http://schemas.microsoft.com/office/powerpoint/2010/main" val="9830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AE8599E8-4487-4798-8BCA-4329DBF246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214BA029-7FBB-47B1-BF42-74E365852C1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C516EAEE-6429-4C9E-BB22-298AC2A1286E}"/>
              </a:ext>
            </a:extLst>
          </p:cNvPr>
          <p:cNvSpPr>
            <a:spLocks noGrp="1" noChangeArrowheads="1"/>
          </p:cNvSpPr>
          <p:nvPr>
            <p:ph type="sldNum" sz="quarter" idx="12"/>
          </p:nvPr>
        </p:nvSpPr>
        <p:spPr>
          <a:ln/>
        </p:spPr>
        <p:txBody>
          <a:bodyPr/>
          <a:lstStyle>
            <a:lvl1pPr>
              <a:defRPr/>
            </a:lvl1pPr>
          </a:lstStyle>
          <a:p>
            <a:pPr>
              <a:defRPr/>
            </a:pPr>
            <a:fld id="{1B395DD5-224C-46EA-B40B-F874FEB811A7}" type="slidenum">
              <a:rPr lang="en-US" altLang="ja-JP"/>
              <a:pPr>
                <a:defRPr/>
              </a:pPr>
              <a:t>‹N°›</a:t>
            </a:fld>
            <a:endParaRPr lang="en-US" altLang="ja-JP"/>
          </a:p>
        </p:txBody>
      </p:sp>
    </p:spTree>
    <p:extLst>
      <p:ext uri="{BB962C8B-B14F-4D97-AF65-F5344CB8AC3E}">
        <p14:creationId xmlns:p14="http://schemas.microsoft.com/office/powerpoint/2010/main" val="2793482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69AB4D-E7F6-4FC1-B50A-954E4958B3A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138747F6-A1CA-4BC9-96F1-A6B34FF533B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7CBFAFC9-859D-4DD0-8214-24B433A89D03}"/>
              </a:ext>
            </a:extLst>
          </p:cNvPr>
          <p:cNvSpPr>
            <a:spLocks noGrp="1" noChangeArrowheads="1"/>
          </p:cNvSpPr>
          <p:nvPr>
            <p:ph type="sldNum" sz="quarter" idx="12"/>
          </p:nvPr>
        </p:nvSpPr>
        <p:spPr>
          <a:ln/>
        </p:spPr>
        <p:txBody>
          <a:bodyPr/>
          <a:lstStyle>
            <a:lvl1pPr>
              <a:defRPr/>
            </a:lvl1pPr>
          </a:lstStyle>
          <a:p>
            <a:pPr>
              <a:defRPr/>
            </a:pPr>
            <a:fld id="{708A0F68-C5D1-4FE3-9C81-2BC5F20E4F34}" type="slidenum">
              <a:rPr lang="en-US" altLang="ja-JP"/>
              <a:pPr>
                <a:defRPr/>
              </a:pPr>
              <a:t>‹N°›</a:t>
            </a:fld>
            <a:endParaRPr lang="en-US" altLang="ja-JP"/>
          </a:p>
        </p:txBody>
      </p:sp>
    </p:spTree>
    <p:extLst>
      <p:ext uri="{BB962C8B-B14F-4D97-AF65-F5344CB8AC3E}">
        <p14:creationId xmlns:p14="http://schemas.microsoft.com/office/powerpoint/2010/main" val="259863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0B83CC00-2071-4FF0-83F6-04C19BB7A6E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0C20A28-DA55-4C33-B22B-B9EA640212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5F0E8ADA-918A-43BC-961B-84058BEB890C}"/>
              </a:ext>
            </a:extLst>
          </p:cNvPr>
          <p:cNvSpPr>
            <a:spLocks noGrp="1" noChangeArrowheads="1"/>
          </p:cNvSpPr>
          <p:nvPr>
            <p:ph type="sldNum" sz="quarter" idx="12"/>
          </p:nvPr>
        </p:nvSpPr>
        <p:spPr>
          <a:ln/>
        </p:spPr>
        <p:txBody>
          <a:bodyPr/>
          <a:lstStyle>
            <a:lvl1pPr>
              <a:defRPr/>
            </a:lvl1pPr>
          </a:lstStyle>
          <a:p>
            <a:pPr>
              <a:defRPr/>
            </a:pPr>
            <a:fld id="{0F426151-72D2-4879-BF97-599E9C9D7E78}" type="slidenum">
              <a:rPr lang="en-US" altLang="ja-JP"/>
              <a:pPr>
                <a:defRPr/>
              </a:pPr>
              <a:t>‹N°›</a:t>
            </a:fld>
            <a:endParaRPr lang="en-US" altLang="ja-JP"/>
          </a:p>
        </p:txBody>
      </p:sp>
    </p:spTree>
    <p:extLst>
      <p:ext uri="{BB962C8B-B14F-4D97-AF65-F5344CB8AC3E}">
        <p14:creationId xmlns:p14="http://schemas.microsoft.com/office/powerpoint/2010/main" val="2159608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057E04FA-2CEF-4393-B470-6E09F724951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79DC642-92FA-4A45-BE68-EC5FF03899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340B582-B322-4665-AD4C-49A26F697B5C}"/>
              </a:ext>
            </a:extLst>
          </p:cNvPr>
          <p:cNvSpPr>
            <a:spLocks noGrp="1" noChangeArrowheads="1"/>
          </p:cNvSpPr>
          <p:nvPr>
            <p:ph type="sldNum" sz="quarter" idx="12"/>
          </p:nvPr>
        </p:nvSpPr>
        <p:spPr>
          <a:ln/>
        </p:spPr>
        <p:txBody>
          <a:bodyPr/>
          <a:lstStyle>
            <a:lvl1pPr>
              <a:defRPr/>
            </a:lvl1pPr>
          </a:lstStyle>
          <a:p>
            <a:pPr>
              <a:defRPr/>
            </a:pPr>
            <a:fld id="{7C7BB966-4A46-43B1-BD2B-DEDA4B2DE1AA}" type="slidenum">
              <a:rPr lang="en-US" altLang="ja-JP"/>
              <a:pPr>
                <a:defRPr/>
              </a:pPr>
              <a:t>‹N°›</a:t>
            </a:fld>
            <a:endParaRPr lang="en-US" altLang="ja-JP"/>
          </a:p>
        </p:txBody>
      </p:sp>
    </p:spTree>
    <p:extLst>
      <p:ext uri="{BB962C8B-B14F-4D97-AF65-F5344CB8AC3E}">
        <p14:creationId xmlns:p14="http://schemas.microsoft.com/office/powerpoint/2010/main" val="1210992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B0B802D-6C94-4832-B813-7A36E1AB52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BFE7DB74-F21F-4390-8794-6AA34CA1FDD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124" name="Rectangle 4">
            <a:extLst>
              <a:ext uri="{FF2B5EF4-FFF2-40B4-BE49-F238E27FC236}">
                <a16:creationId xmlns:a16="http://schemas.microsoft.com/office/drawing/2014/main" id="{68E97B09-9B30-4FCD-90C3-617C0AF949B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5125" name="Rectangle 5">
            <a:extLst>
              <a:ext uri="{FF2B5EF4-FFF2-40B4-BE49-F238E27FC236}">
                <a16:creationId xmlns:a16="http://schemas.microsoft.com/office/drawing/2014/main" id="{9CD8F755-4003-4991-AD41-C8E4873AA55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5126" name="Rectangle 6">
            <a:extLst>
              <a:ext uri="{FF2B5EF4-FFF2-40B4-BE49-F238E27FC236}">
                <a16:creationId xmlns:a16="http://schemas.microsoft.com/office/drawing/2014/main" id="{D972258F-413B-46EA-9389-3D52DF83871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A675CF-F67C-4401-9A8F-6DB4678B0E0B}" type="slidenum">
              <a:rPr lang="en-US" altLang="ja-JP"/>
              <a:pPr>
                <a:defRPr/>
              </a:pPr>
              <a:t>‹N°›</a:t>
            </a:fld>
            <a:endParaRPr lang="en-US" altLang="ja-JP"/>
          </a:p>
        </p:txBody>
      </p:sp>
      <p:pic>
        <p:nvPicPr>
          <p:cNvPr id="3" name="図 2">
            <a:extLst>
              <a:ext uri="{FF2B5EF4-FFF2-40B4-BE49-F238E27FC236}">
                <a16:creationId xmlns:a16="http://schemas.microsoft.com/office/drawing/2014/main" id="{A878F1A4-02A1-3FEE-E157-3ED26BF614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1"/>
            <a:ext cx="762000" cy="762000"/>
          </a:xfrm>
          <a:prstGeom prst="rect">
            <a:avLst/>
          </a:prstGeom>
        </p:spPr>
      </p:pic>
      <p:pic>
        <p:nvPicPr>
          <p:cNvPr id="5" name="図 4">
            <a:extLst>
              <a:ext uri="{FF2B5EF4-FFF2-40B4-BE49-F238E27FC236}">
                <a16:creationId xmlns:a16="http://schemas.microsoft.com/office/drawing/2014/main" id="{D010FD65-F28F-CC69-5E45-A80AAB9253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676456" y="757693"/>
            <a:ext cx="467544" cy="606266"/>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D1C1667-46B3-FFD6-104E-873CC61A149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DFEE377-0818-207E-66E8-5EC32FFBFA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7DA32D-C745-3F4C-8352-A4CA2568C09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503EB-1026-4308-9C64-AACE2F3DEB8E}" type="datetimeFigureOut">
              <a:rPr kumimoji="1" lang="ja-JP" altLang="en-US" smtClean="0"/>
              <a:t>2023/10/9</a:t>
            </a:fld>
            <a:endParaRPr kumimoji="1" lang="ja-JP" altLang="en-US"/>
          </a:p>
        </p:txBody>
      </p:sp>
      <p:sp>
        <p:nvSpPr>
          <p:cNvPr id="5" name="フッター プレースホルダー 4">
            <a:extLst>
              <a:ext uri="{FF2B5EF4-FFF2-40B4-BE49-F238E27FC236}">
                <a16:creationId xmlns:a16="http://schemas.microsoft.com/office/drawing/2014/main" id="{3093A62E-0A61-103C-F758-CF8ADDC3332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64140AC-810E-A811-0606-23EBDAAFD56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14E51-4111-43F4-B76E-1EAB8A5CF333}" type="slidenum">
              <a:rPr kumimoji="1" lang="ja-JP" altLang="en-US" smtClean="0"/>
              <a:t>‹N°›</a:t>
            </a:fld>
            <a:endParaRPr kumimoji="1" lang="ja-JP" altLang="en-US"/>
          </a:p>
        </p:txBody>
      </p:sp>
    </p:spTree>
    <p:extLst>
      <p:ext uri="{BB962C8B-B14F-4D97-AF65-F5344CB8AC3E}">
        <p14:creationId xmlns:p14="http://schemas.microsoft.com/office/powerpoint/2010/main" val="38591919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BB7C80E-C29D-9F86-0536-BAC0DBF28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0200" y="0"/>
            <a:ext cx="4168255" cy="3125788"/>
          </a:xfrm>
          <a:prstGeom prst="rect">
            <a:avLst/>
          </a:prstGeom>
        </p:spPr>
      </p:pic>
      <p:sp>
        <p:nvSpPr>
          <p:cNvPr id="3075" name="Rectangle 2">
            <a:extLst>
              <a:ext uri="{FF2B5EF4-FFF2-40B4-BE49-F238E27FC236}">
                <a16:creationId xmlns:a16="http://schemas.microsoft.com/office/drawing/2014/main" id="{9969CB03-ABF1-4C84-83A0-4CBB8C015875}"/>
              </a:ext>
            </a:extLst>
          </p:cNvPr>
          <p:cNvSpPr>
            <a:spLocks noGrp="1" noChangeArrowheads="1"/>
          </p:cNvSpPr>
          <p:nvPr>
            <p:ph type="ctrTitle" idx="4294967295"/>
          </p:nvPr>
        </p:nvSpPr>
        <p:spPr>
          <a:xfrm>
            <a:off x="70644" y="3167618"/>
            <a:ext cx="5797500" cy="1337495"/>
          </a:xfrm>
        </p:spPr>
        <p:txBody>
          <a:bodyPr/>
          <a:lstStyle/>
          <a:p>
            <a:pPr marL="265113" indent="-265113" algn="l" eaLnBrk="1" hangingPunct="1"/>
            <a:r>
              <a:rPr lang="nl-NL" altLang="ja-JP" sz="3400" dirty="0">
                <a:solidFill>
                  <a:schemeClr val="accent2"/>
                </a:solidFill>
              </a:rPr>
              <a:t>Coral Reef </a:t>
            </a:r>
            <a:r>
              <a:rPr lang="nl-NL" altLang="ja-JP" sz="3400" dirty="0">
                <a:solidFill>
                  <a:schemeClr val="accent1"/>
                </a:solidFill>
              </a:rPr>
              <a:t>Satoumi</a:t>
            </a:r>
            <a:r>
              <a:rPr lang="nl-NL" altLang="ja-JP" sz="3400" dirty="0">
                <a:solidFill>
                  <a:schemeClr val="accent2"/>
                </a:solidFill>
              </a:rPr>
              <a:t> in Okinawa,   Japan</a:t>
            </a:r>
            <a:endParaRPr lang="en-US" altLang="ja-JP" sz="3400" dirty="0"/>
          </a:p>
        </p:txBody>
      </p:sp>
      <p:sp>
        <p:nvSpPr>
          <p:cNvPr id="3076" name="Rectangle 3">
            <a:extLst>
              <a:ext uri="{FF2B5EF4-FFF2-40B4-BE49-F238E27FC236}">
                <a16:creationId xmlns:a16="http://schemas.microsoft.com/office/drawing/2014/main" id="{A59490CC-8DDD-4BBB-880F-510D06466FDD}"/>
              </a:ext>
            </a:extLst>
          </p:cNvPr>
          <p:cNvSpPr>
            <a:spLocks noGrp="1" noChangeArrowheads="1"/>
          </p:cNvSpPr>
          <p:nvPr>
            <p:ph type="subTitle" idx="4294967295"/>
          </p:nvPr>
        </p:nvSpPr>
        <p:spPr>
          <a:xfrm>
            <a:off x="70644" y="4635443"/>
            <a:ext cx="5941516" cy="2253327"/>
          </a:xfrm>
        </p:spPr>
        <p:txBody>
          <a:bodyPr/>
          <a:lstStyle/>
          <a:p>
            <a:pPr marL="361950" indent="-361950" eaLnBrk="1" hangingPunct="1">
              <a:lnSpc>
                <a:spcPct val="80000"/>
              </a:lnSpc>
              <a:buFontTx/>
              <a:buNone/>
            </a:pPr>
            <a:r>
              <a:rPr lang="en-US" altLang="ja-JP" sz="2800" dirty="0"/>
              <a:t>Shinichiro Kakuma Ph.D.</a:t>
            </a:r>
            <a:r>
              <a:rPr lang="ja-JP" altLang="en-US" sz="2800" dirty="0"/>
              <a:t> </a:t>
            </a:r>
            <a:r>
              <a:rPr lang="en-US" altLang="ja-JP" sz="2800" dirty="0"/>
              <a:t>(Saga Uni.) &amp;</a:t>
            </a:r>
            <a:r>
              <a:rPr lang="ja-JP" altLang="en-US" sz="2800" dirty="0"/>
              <a:t> </a:t>
            </a:r>
            <a:r>
              <a:rPr lang="en-US" altLang="ja-JP" sz="2800" dirty="0"/>
              <a:t>Yoshimi Higa (Onna FCA)</a:t>
            </a:r>
          </a:p>
          <a:p>
            <a:pPr marL="0" indent="0" eaLnBrk="1" hangingPunct="1">
              <a:lnSpc>
                <a:spcPct val="80000"/>
              </a:lnSpc>
              <a:buFontTx/>
              <a:buNone/>
            </a:pPr>
            <a:r>
              <a:rPr lang="en-US" altLang="ja-JP" sz="2800" dirty="0"/>
              <a:t>COAST CAEN 2023 Satoumi Session</a:t>
            </a:r>
          </a:p>
          <a:p>
            <a:pPr marL="0" indent="0" eaLnBrk="1" hangingPunct="1">
              <a:lnSpc>
                <a:spcPct val="80000"/>
              </a:lnSpc>
              <a:buFontTx/>
              <a:buNone/>
            </a:pPr>
            <a:r>
              <a:rPr lang="en-US" altLang="ja-JP" sz="2800" dirty="0"/>
              <a:t>October 26, 2023</a:t>
            </a:r>
          </a:p>
          <a:p>
            <a:pPr marL="0" indent="0" eaLnBrk="1" hangingPunct="1">
              <a:lnSpc>
                <a:spcPct val="80000"/>
              </a:lnSpc>
              <a:buFontTx/>
              <a:buNone/>
            </a:pPr>
            <a:r>
              <a:rPr lang="en-US" altLang="ja-JP" sz="2800" dirty="0"/>
              <a:t>Caen France</a:t>
            </a:r>
          </a:p>
        </p:txBody>
      </p:sp>
      <p:pic>
        <p:nvPicPr>
          <p:cNvPr id="3078" name="図 6" descr="C:\Users\ShinS8\AppData\Local\Microsoft\Windows\Temporary Internet Files\Content.Word\DSC00294.jpg">
            <a:extLst>
              <a:ext uri="{FF2B5EF4-FFF2-40B4-BE49-F238E27FC236}">
                <a16:creationId xmlns:a16="http://schemas.microsoft.com/office/drawing/2014/main" id="{D5D30DEC-390E-4112-A2FC-44FDF7609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16"/>
            <a:ext cx="41402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5">
            <a:extLst>
              <a:ext uri="{FF2B5EF4-FFF2-40B4-BE49-F238E27FC236}">
                <a16:creationId xmlns:a16="http://schemas.microsoft.com/office/drawing/2014/main" id="{CE6078DB-9FDB-4E2C-B4A6-49802D4A675B}"/>
              </a:ext>
            </a:extLst>
          </p:cNvPr>
          <p:cNvSpPr txBox="1">
            <a:spLocks noChangeArrowheads="1"/>
          </p:cNvSpPr>
          <p:nvPr/>
        </p:nvSpPr>
        <p:spPr bwMode="auto">
          <a:xfrm>
            <a:off x="0" y="-4616"/>
            <a:ext cx="39606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Coral aquaculture</a:t>
            </a:r>
            <a:endParaRPr lang="ja-JP" altLang="en-US" sz="2800" dirty="0">
              <a:solidFill>
                <a:schemeClr val="bg1"/>
              </a:solidFill>
            </a:endParaRPr>
          </a:p>
        </p:txBody>
      </p:sp>
      <p:pic>
        <p:nvPicPr>
          <p:cNvPr id="3077" name="Picture 2" descr="Definition of Sato-umi image">
            <a:extLst>
              <a:ext uri="{FF2B5EF4-FFF2-40B4-BE49-F238E27FC236}">
                <a16:creationId xmlns:a16="http://schemas.microsoft.com/office/drawing/2014/main" id="{584EE013-7E59-419F-B831-7A415ECBC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3197692"/>
            <a:ext cx="3335176" cy="364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
            <a:extLst>
              <a:ext uri="{FF2B5EF4-FFF2-40B4-BE49-F238E27FC236}">
                <a16:creationId xmlns:a16="http://schemas.microsoft.com/office/drawing/2014/main" id="{5E2A4641-1F24-7C50-844A-51E47E9312A6}"/>
              </a:ext>
            </a:extLst>
          </p:cNvPr>
          <p:cNvSpPr txBox="1">
            <a:spLocks noChangeArrowheads="1"/>
          </p:cNvSpPr>
          <p:nvPr/>
        </p:nvSpPr>
        <p:spPr bwMode="auto">
          <a:xfrm>
            <a:off x="4143723" y="-4616"/>
            <a:ext cx="39606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Outplanted coral</a:t>
            </a:r>
            <a:endParaRPr lang="ja-JP" altLang="en-US" sz="2800" dirty="0">
              <a:solidFill>
                <a:schemeClr val="bg1"/>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B20C90F-89AC-49B5-8724-F0B524DAE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6" y="0"/>
            <a:ext cx="4643438"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a:extLst>
              <a:ext uri="{FF2B5EF4-FFF2-40B4-BE49-F238E27FC236}">
                <a16:creationId xmlns:a16="http://schemas.microsoft.com/office/drawing/2014/main" id="{64515FCB-2359-47D3-8213-31B4020115CA}"/>
              </a:ext>
            </a:extLst>
          </p:cNvPr>
          <p:cNvSpPr txBox="1">
            <a:spLocks noChangeArrowheads="1"/>
          </p:cNvSpPr>
          <p:nvPr/>
        </p:nvSpPr>
        <p:spPr bwMode="auto">
          <a:xfrm>
            <a:off x="30300" y="-19491"/>
            <a:ext cx="2232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tabLst>
                <a:tab pos="1165225"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sz="3200" dirty="0">
                <a:solidFill>
                  <a:schemeClr val="bg1"/>
                </a:solidFill>
              </a:rPr>
              <a:t>Bleaching</a:t>
            </a:r>
          </a:p>
        </p:txBody>
      </p:sp>
      <p:sp>
        <p:nvSpPr>
          <p:cNvPr id="6148" name="Rectangle 4">
            <a:extLst>
              <a:ext uri="{FF2B5EF4-FFF2-40B4-BE49-F238E27FC236}">
                <a16:creationId xmlns:a16="http://schemas.microsoft.com/office/drawing/2014/main" id="{07D0C4F1-77E5-4CC8-B71B-8B9A1ACFA86C}"/>
              </a:ext>
            </a:extLst>
          </p:cNvPr>
          <p:cNvSpPr>
            <a:spLocks noChangeArrowheads="1"/>
          </p:cNvSpPr>
          <p:nvPr/>
        </p:nvSpPr>
        <p:spPr bwMode="auto">
          <a:xfrm>
            <a:off x="4507336" y="-19491"/>
            <a:ext cx="4385144" cy="134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20000"/>
              </a:spcBef>
            </a:pPr>
            <a:r>
              <a:rPr lang="en-US" altLang="ja-JP" sz="3000" dirty="0">
                <a:solidFill>
                  <a:schemeClr val="accent2"/>
                </a:solidFill>
                <a:latin typeface="Century" panose="02040604050505020304" pitchFamily="18" charset="0"/>
                <a:ea typeface="ＭＳ ゴシック" panose="020B0609070205080204" pitchFamily="49" charset="-128"/>
              </a:rPr>
              <a:t>Major Disturbing Factors for Coral </a:t>
            </a:r>
            <a:br>
              <a:rPr lang="en-US" altLang="ja-JP" sz="3000" dirty="0">
                <a:solidFill>
                  <a:schemeClr val="accent2"/>
                </a:solidFill>
                <a:latin typeface="Century" panose="02040604050505020304" pitchFamily="18" charset="0"/>
                <a:ea typeface="ＭＳ ゴシック" panose="020B0609070205080204" pitchFamily="49" charset="-128"/>
              </a:rPr>
            </a:br>
            <a:r>
              <a:rPr lang="en-US" altLang="ja-JP" sz="3000" dirty="0">
                <a:solidFill>
                  <a:schemeClr val="accent2"/>
                </a:solidFill>
                <a:latin typeface="Century" panose="02040604050505020304" pitchFamily="18" charset="0"/>
                <a:ea typeface="ＭＳ ゴシック" panose="020B0609070205080204" pitchFamily="49" charset="-128"/>
              </a:rPr>
              <a:t>Reefs in Okinawa</a:t>
            </a:r>
          </a:p>
        </p:txBody>
      </p:sp>
      <p:pic>
        <p:nvPicPr>
          <p:cNvPr id="6149" name="Picture 5">
            <a:extLst>
              <a:ext uri="{FF2B5EF4-FFF2-40B4-BE49-F238E27FC236}">
                <a16:creationId xmlns:a16="http://schemas.microsoft.com/office/drawing/2014/main" id="{BF3FA690-2ECD-41C1-8332-170FC15CD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2" y="3576514"/>
            <a:ext cx="5562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51A38DCD-45F9-4AAC-B898-FB3116B2D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91719"/>
            <a:ext cx="4500562"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a:extLst>
              <a:ext uri="{FF2B5EF4-FFF2-40B4-BE49-F238E27FC236}">
                <a16:creationId xmlns:a16="http://schemas.microsoft.com/office/drawing/2014/main" id="{9A2613A9-5667-4147-BF95-02867A5BAF68}"/>
              </a:ext>
            </a:extLst>
          </p:cNvPr>
          <p:cNvSpPr txBox="1">
            <a:spLocks noChangeArrowheads="1"/>
          </p:cNvSpPr>
          <p:nvPr/>
        </p:nvSpPr>
        <p:spPr bwMode="auto">
          <a:xfrm>
            <a:off x="0" y="3591719"/>
            <a:ext cx="4507336" cy="461665"/>
          </a:xfrm>
          <a:prstGeom prst="rect">
            <a:avLst/>
          </a:prstGeom>
          <a:solidFill>
            <a:srgbClr val="CCECFF"/>
          </a:solidFill>
          <a:ln>
            <a:noFill/>
          </a:ln>
        </p:spPr>
        <p:txBody>
          <a:bodyPr wrap="square">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dirty="0">
                <a:solidFill>
                  <a:srgbClr val="0070C0"/>
                </a:solidFill>
              </a:rPr>
              <a:t>COTS (Crown-of-Thorns Starfish)</a:t>
            </a:r>
          </a:p>
        </p:txBody>
      </p:sp>
      <p:sp>
        <p:nvSpPr>
          <p:cNvPr id="6152" name="Text Box 8">
            <a:extLst>
              <a:ext uri="{FF2B5EF4-FFF2-40B4-BE49-F238E27FC236}">
                <a16:creationId xmlns:a16="http://schemas.microsoft.com/office/drawing/2014/main" id="{74AB8BA5-B86A-4C9E-BA82-C5BD05D2AF73}"/>
              </a:ext>
            </a:extLst>
          </p:cNvPr>
          <p:cNvSpPr txBox="1">
            <a:spLocks noChangeArrowheads="1"/>
          </p:cNvSpPr>
          <p:nvPr/>
        </p:nvSpPr>
        <p:spPr bwMode="auto">
          <a:xfrm>
            <a:off x="4639900" y="3562949"/>
            <a:ext cx="381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sz="3200" dirty="0">
                <a:solidFill>
                  <a:schemeClr val="bg1"/>
                </a:solidFill>
              </a:rPr>
              <a:t>Soil Run off</a:t>
            </a:r>
          </a:p>
        </p:txBody>
      </p:sp>
      <p:sp>
        <p:nvSpPr>
          <p:cNvPr id="10" name="Rectangle 4">
            <a:extLst>
              <a:ext uri="{FF2B5EF4-FFF2-40B4-BE49-F238E27FC236}">
                <a16:creationId xmlns:a16="http://schemas.microsoft.com/office/drawing/2014/main" id="{9427C511-6688-4D76-9747-75A3977C9F1E}"/>
              </a:ext>
            </a:extLst>
          </p:cNvPr>
          <p:cNvSpPr>
            <a:spLocks noChangeArrowheads="1"/>
          </p:cNvSpPr>
          <p:nvPr/>
        </p:nvSpPr>
        <p:spPr bwMode="auto">
          <a:xfrm>
            <a:off x="4500562" y="1655776"/>
            <a:ext cx="4385144" cy="190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20000"/>
              </a:spcBef>
            </a:pPr>
            <a:r>
              <a:rPr lang="en-US" altLang="ja-JP" sz="3000" dirty="0">
                <a:solidFill>
                  <a:srgbClr val="FF3300"/>
                </a:solidFill>
                <a:latin typeface="Century" panose="02040604050505020304" pitchFamily="18" charset="0"/>
                <a:ea typeface="ＭＳ ゴシック" panose="020B0609070205080204" pitchFamily="49" charset="-128"/>
              </a:rPr>
              <a:t>Red soil pollution </a:t>
            </a:r>
            <a:br>
              <a:rPr lang="en-US" altLang="ja-JP" sz="3000" dirty="0">
                <a:solidFill>
                  <a:srgbClr val="FF3300"/>
                </a:solidFill>
                <a:latin typeface="Century" panose="02040604050505020304" pitchFamily="18" charset="0"/>
                <a:ea typeface="ＭＳ ゴシック" panose="020B0609070205080204" pitchFamily="49" charset="-128"/>
              </a:rPr>
            </a:br>
            <a:r>
              <a:rPr lang="en-US" altLang="ja-JP" sz="3000" dirty="0">
                <a:latin typeface="Century" panose="02040604050505020304" pitchFamily="18" charset="0"/>
                <a:ea typeface="ＭＳ ゴシック" panose="020B0609070205080204" pitchFamily="49" charset="-128"/>
              </a:rPr>
              <a:t>is the most serious environmental problem in Okinawa.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155" y="4292565"/>
            <a:ext cx="2744838" cy="190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7" y="4292565"/>
            <a:ext cx="2428139" cy="252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 descr="アザカの牧場">
            <a:extLst>
              <a:ext uri="{FF2B5EF4-FFF2-40B4-BE49-F238E27FC236}">
                <a16:creationId xmlns:a16="http://schemas.microsoft.com/office/drawing/2014/main" id="{C545BB38-E09B-5799-8D11-74F6D52E3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68258"/>
            <a:ext cx="3365919" cy="2535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平南縮小">
            <a:extLst>
              <a:ext uri="{FF2B5EF4-FFF2-40B4-BE49-F238E27FC236}">
                <a16:creationId xmlns:a16="http://schemas.microsoft.com/office/drawing/2014/main" id="{C4BF4AD8-ADCE-A458-7B90-551D98BE71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01681"/>
            <a:ext cx="3682489" cy="24570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840" y="4294561"/>
            <a:ext cx="2752315" cy="193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58B65984-F9A8-9D92-F89A-A9D378D0C683}"/>
              </a:ext>
            </a:extLst>
          </p:cNvPr>
          <p:cNvSpPr txBox="1">
            <a:spLocks noChangeArrowheads="1"/>
          </p:cNvSpPr>
          <p:nvPr/>
        </p:nvSpPr>
        <p:spPr bwMode="auto">
          <a:xfrm>
            <a:off x="-14955" y="32651"/>
            <a:ext cx="40828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600" kern="0" dirty="0">
                <a:solidFill>
                  <a:schemeClr val="accent2"/>
                </a:solidFill>
              </a:rPr>
              <a:t>Red soil pollution</a:t>
            </a:r>
            <a:endParaRPr lang="ja-JP" altLang="en-US" sz="3600" kern="0" dirty="0">
              <a:solidFill>
                <a:schemeClr val="accent2"/>
              </a:solidFill>
            </a:endParaRPr>
          </a:p>
        </p:txBody>
      </p:sp>
      <p:sp>
        <p:nvSpPr>
          <p:cNvPr id="8" name="テキスト ボックス 5">
            <a:extLst>
              <a:ext uri="{FF2B5EF4-FFF2-40B4-BE49-F238E27FC236}">
                <a16:creationId xmlns:a16="http://schemas.microsoft.com/office/drawing/2014/main" id="{815650F1-3F4E-72AF-E62B-F7EAC5C4B625}"/>
              </a:ext>
            </a:extLst>
          </p:cNvPr>
          <p:cNvSpPr txBox="1">
            <a:spLocks noChangeArrowheads="1"/>
          </p:cNvSpPr>
          <p:nvPr/>
        </p:nvSpPr>
        <p:spPr bwMode="auto">
          <a:xfrm>
            <a:off x="14007" y="627895"/>
            <a:ext cx="335191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t>Erosible soil</a:t>
            </a:r>
            <a:endParaRPr lang="ja-JP" altLang="en-US" sz="2800" dirty="0"/>
          </a:p>
        </p:txBody>
      </p:sp>
      <p:sp>
        <p:nvSpPr>
          <p:cNvPr id="9" name="テキスト ボックス 5">
            <a:extLst>
              <a:ext uri="{FF2B5EF4-FFF2-40B4-BE49-F238E27FC236}">
                <a16:creationId xmlns:a16="http://schemas.microsoft.com/office/drawing/2014/main" id="{F1AFC11A-9A27-67BE-9BD6-8FC343C31516}"/>
              </a:ext>
            </a:extLst>
          </p:cNvPr>
          <p:cNvSpPr txBox="1">
            <a:spLocks noChangeArrowheads="1"/>
          </p:cNvSpPr>
          <p:nvPr/>
        </p:nvSpPr>
        <p:spPr bwMode="auto">
          <a:xfrm>
            <a:off x="14007" y="3770277"/>
            <a:ext cx="3045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t>Short rivers</a:t>
            </a:r>
            <a:endParaRPr lang="ja-JP" altLang="en-US" sz="2800" dirty="0"/>
          </a:p>
        </p:txBody>
      </p:sp>
      <p:sp>
        <p:nvSpPr>
          <p:cNvPr id="10" name="矢印: 左 9">
            <a:extLst>
              <a:ext uri="{FF2B5EF4-FFF2-40B4-BE49-F238E27FC236}">
                <a16:creationId xmlns:a16="http://schemas.microsoft.com/office/drawing/2014/main" id="{A1B9640E-9FD8-ED36-85B1-6B40AC2D3423}"/>
              </a:ext>
            </a:extLst>
          </p:cNvPr>
          <p:cNvSpPr/>
          <p:nvPr/>
        </p:nvSpPr>
        <p:spPr>
          <a:xfrm rot="16200000">
            <a:off x="1789921" y="3814742"/>
            <a:ext cx="584544" cy="3711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左 10">
            <a:extLst>
              <a:ext uri="{FF2B5EF4-FFF2-40B4-BE49-F238E27FC236}">
                <a16:creationId xmlns:a16="http://schemas.microsoft.com/office/drawing/2014/main" id="{A2183921-27DC-4932-86A6-6D09C47BE6A9}"/>
              </a:ext>
            </a:extLst>
          </p:cNvPr>
          <p:cNvSpPr/>
          <p:nvPr/>
        </p:nvSpPr>
        <p:spPr>
          <a:xfrm rot="8703173">
            <a:off x="2226299" y="4032246"/>
            <a:ext cx="1795094" cy="27715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5">
            <a:extLst>
              <a:ext uri="{FF2B5EF4-FFF2-40B4-BE49-F238E27FC236}">
                <a16:creationId xmlns:a16="http://schemas.microsoft.com/office/drawing/2014/main" id="{63095681-61C6-5596-23C6-5FE790942D08}"/>
              </a:ext>
            </a:extLst>
          </p:cNvPr>
          <p:cNvSpPr txBox="1">
            <a:spLocks noChangeArrowheads="1"/>
          </p:cNvSpPr>
          <p:nvPr/>
        </p:nvSpPr>
        <p:spPr bwMode="auto">
          <a:xfrm>
            <a:off x="4956474" y="3770277"/>
            <a:ext cx="3874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t>Semi-enclosed coral reefs</a:t>
            </a:r>
            <a:endParaRPr lang="ja-JP" altLang="en-US" sz="2800" dirty="0"/>
          </a:p>
        </p:txBody>
      </p:sp>
      <p:sp>
        <p:nvSpPr>
          <p:cNvPr id="13" name="矢印: 左 12">
            <a:extLst>
              <a:ext uri="{FF2B5EF4-FFF2-40B4-BE49-F238E27FC236}">
                <a16:creationId xmlns:a16="http://schemas.microsoft.com/office/drawing/2014/main" id="{266E2476-3666-16C7-4B4B-7E167A6DAA04}"/>
              </a:ext>
            </a:extLst>
          </p:cNvPr>
          <p:cNvSpPr/>
          <p:nvPr/>
        </p:nvSpPr>
        <p:spPr>
          <a:xfrm rot="16200000">
            <a:off x="4180041" y="3814743"/>
            <a:ext cx="584544" cy="3711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2">
            <a:extLst>
              <a:ext uri="{FF2B5EF4-FFF2-40B4-BE49-F238E27FC236}">
                <a16:creationId xmlns:a16="http://schemas.microsoft.com/office/drawing/2014/main" id="{49EF611D-BA52-A9BE-85E8-185DD87DAB3F}"/>
              </a:ext>
            </a:extLst>
          </p:cNvPr>
          <p:cNvSpPr txBox="1">
            <a:spLocks noChangeArrowheads="1"/>
          </p:cNvSpPr>
          <p:nvPr/>
        </p:nvSpPr>
        <p:spPr bwMode="auto">
          <a:xfrm>
            <a:off x="3945201" y="115361"/>
            <a:ext cx="3351910" cy="1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600" kern="0" dirty="0">
                <a:solidFill>
                  <a:schemeClr val="accent1"/>
                </a:solidFill>
              </a:rPr>
              <a:t>+ Development, agriculture</a:t>
            </a:r>
            <a:endParaRPr lang="ja-JP" altLang="en-US" sz="3600" kern="0" dirty="0">
              <a:solidFill>
                <a:schemeClr val="accent1"/>
              </a:solidFill>
            </a:endParaRPr>
          </a:p>
        </p:txBody>
      </p:sp>
    </p:spTree>
    <p:extLst>
      <p:ext uri="{BB962C8B-B14F-4D97-AF65-F5344CB8AC3E}">
        <p14:creationId xmlns:p14="http://schemas.microsoft.com/office/powerpoint/2010/main" val="42555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790313"/>
            <a:ext cx="9144000" cy="6155531"/>
          </a:xfrm>
          <a:prstGeom prst="rect">
            <a:avLst/>
          </a:prstGeom>
          <a:noFill/>
        </p:spPr>
        <p:txBody>
          <a:bodyPr wrap="square" rtlCol="0">
            <a:spAutoFit/>
          </a:bodyPr>
          <a:lstStyle/>
          <a:p>
            <a:pPr marL="216000" indent="-216000">
              <a:spcBef>
                <a:spcPts val="1200"/>
              </a:spcBef>
              <a:buFont typeface="Arial" pitchFamily="34" charset="0"/>
              <a:buChar char="•"/>
            </a:pPr>
            <a:r>
              <a:rPr lang="en-US" altLang="ja-JP" sz="2600" dirty="0"/>
              <a:t>Around 1978, red soil pollution caused severe damage to cultured seaweeds. However, under the development-oriented climate, the </a:t>
            </a:r>
            <a:r>
              <a:rPr lang="en-US" altLang="ja-JP" sz="2600" dirty="0">
                <a:solidFill>
                  <a:schemeClr val="accent1"/>
                </a:solidFill>
              </a:rPr>
              <a:t>fishers' protests were seen as an obstacle to promotion</a:t>
            </a:r>
            <a:r>
              <a:rPr lang="en-US" altLang="ja-JP" sz="2600" dirty="0"/>
              <a:t>.</a:t>
            </a:r>
          </a:p>
          <a:p>
            <a:pPr marL="216000" indent="-216000">
              <a:spcBef>
                <a:spcPts val="1200"/>
              </a:spcBef>
              <a:buFont typeface="Arial" pitchFamily="34" charset="0"/>
              <a:buChar char="•"/>
            </a:pPr>
            <a:r>
              <a:rPr lang="en-US" altLang="ja-JP" sz="2600" dirty="0"/>
              <a:t>So, the pollution was viewed as a problem for the entire village, and the fisheries cooperative (FC) took the position of "protecting the sea" as a tourism resource, and tried to get all the villagers on their side.</a:t>
            </a:r>
          </a:p>
          <a:p>
            <a:pPr marL="216000" indent="-216000">
              <a:spcBef>
                <a:spcPts val="1200"/>
              </a:spcBef>
              <a:buFont typeface="Arial" pitchFamily="34" charset="0"/>
              <a:buChar char="•"/>
            </a:pPr>
            <a:r>
              <a:rPr lang="en-US" altLang="ja-JP" sz="2600" dirty="0"/>
              <a:t>As a result, the </a:t>
            </a:r>
            <a:r>
              <a:rPr lang="en-US" altLang="ja-JP" sz="2600" dirty="0">
                <a:solidFill>
                  <a:schemeClr val="accent1"/>
                </a:solidFill>
              </a:rPr>
              <a:t>Onna Village Council for the Prevention of Red Soil Runoff</a:t>
            </a:r>
            <a:r>
              <a:rPr lang="en-US" altLang="ja-JP" sz="2600" dirty="0"/>
              <a:t>, organized by the Village government, FC, and developers, began to function, and </a:t>
            </a:r>
            <a:r>
              <a:rPr lang="en-US" altLang="ja-JP" sz="2600" dirty="0">
                <a:solidFill>
                  <a:schemeClr val="accent1"/>
                </a:solidFill>
              </a:rPr>
              <a:t>a prior consultation system</a:t>
            </a:r>
            <a:r>
              <a:rPr lang="en-US" altLang="ja-JP" sz="2600" dirty="0"/>
              <a:t> was initiated to establish agreements before development</a:t>
            </a:r>
            <a:r>
              <a:rPr lang="ja-JP" altLang="en-US" sz="2600" dirty="0"/>
              <a:t>．</a:t>
            </a:r>
            <a:endParaRPr lang="en-US" altLang="ja-JP" sz="2600" dirty="0"/>
          </a:p>
          <a:p>
            <a:pPr marL="216000" indent="-216000">
              <a:spcBef>
                <a:spcPts val="1200"/>
              </a:spcBef>
              <a:buFont typeface="Arial" pitchFamily="34" charset="0"/>
              <a:buChar char="•"/>
            </a:pPr>
            <a:r>
              <a:rPr lang="en-US" altLang="ja-JP" sz="2600" dirty="0"/>
              <a:t>After the huge seawall construction in a tidal flat in 1996, there was no more major red soil runoff damage, and the marine environment has improved.</a:t>
            </a:r>
            <a:endParaRPr lang="ja-JP" altLang="en-US" sz="2600" dirty="0"/>
          </a:p>
        </p:txBody>
      </p:sp>
      <p:sp>
        <p:nvSpPr>
          <p:cNvPr id="3" name="テキスト ボックス 2"/>
          <p:cNvSpPr txBox="1"/>
          <p:nvPr/>
        </p:nvSpPr>
        <p:spPr>
          <a:xfrm>
            <a:off x="117588" y="136132"/>
            <a:ext cx="8198828" cy="584775"/>
          </a:xfrm>
          <a:prstGeom prst="rect">
            <a:avLst/>
          </a:prstGeom>
          <a:noFill/>
        </p:spPr>
        <p:txBody>
          <a:bodyPr wrap="square" rtlCol="0">
            <a:spAutoFit/>
          </a:bodyPr>
          <a:lstStyle/>
          <a:p>
            <a:r>
              <a:rPr kumimoji="1" lang="en-US" altLang="ja-JP" sz="3200" dirty="0">
                <a:solidFill>
                  <a:schemeClr val="accent2"/>
                </a:solidFill>
              </a:rPr>
              <a:t>Onna FC's Red Soil Pollution Countermeasures</a:t>
            </a:r>
            <a:endParaRPr kumimoji="1" lang="ja-JP" altLang="en-US" sz="3200" dirty="0">
              <a:solidFill>
                <a:schemeClr val="accent2"/>
              </a:solidFill>
            </a:endParaRPr>
          </a:p>
        </p:txBody>
      </p:sp>
      <p:sp>
        <p:nvSpPr>
          <p:cNvPr id="4" name="正方形/長方形 3">
            <a:extLst>
              <a:ext uri="{FF2B5EF4-FFF2-40B4-BE49-F238E27FC236}">
                <a16:creationId xmlns:a16="http://schemas.microsoft.com/office/drawing/2014/main" id="{1C5ECE29-9E18-9193-FA6D-4B7E67DE4686}"/>
              </a:ext>
            </a:extLst>
          </p:cNvPr>
          <p:cNvSpPr/>
          <p:nvPr/>
        </p:nvSpPr>
        <p:spPr>
          <a:xfrm>
            <a:off x="4860032" y="4725144"/>
            <a:ext cx="374441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13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51520" y="188640"/>
            <a:ext cx="8206680" cy="762000"/>
          </a:xfrm>
        </p:spPr>
        <p:txBody>
          <a:bodyPr/>
          <a:lstStyle/>
          <a:p>
            <a:pPr algn="l"/>
            <a:r>
              <a:rPr lang="en-US" altLang="ja-JP" sz="3200" b="1" dirty="0">
                <a:solidFill>
                  <a:schemeClr val="accent2"/>
                </a:solidFill>
                <a:ea typeface="ＭＳ Ｐ明朝" pitchFamily="18" charset="-128"/>
              </a:rPr>
              <a:t>The prior consultation system </a:t>
            </a:r>
            <a:endParaRPr lang="ja-JP" altLang="en-US" sz="3200" b="1" dirty="0">
              <a:solidFill>
                <a:schemeClr val="accent2"/>
              </a:solidFill>
              <a:ea typeface="ＭＳ Ｐ明朝" pitchFamily="18" charset="-128"/>
            </a:endParaRPr>
          </a:p>
        </p:txBody>
      </p:sp>
      <p:sp>
        <p:nvSpPr>
          <p:cNvPr id="2" name="テキスト ボックス 1">
            <a:extLst>
              <a:ext uri="{FF2B5EF4-FFF2-40B4-BE49-F238E27FC236}">
                <a16:creationId xmlns:a16="http://schemas.microsoft.com/office/drawing/2014/main" id="{85322FC6-9326-6EF9-93CA-BCDC39DC0089}"/>
              </a:ext>
            </a:extLst>
          </p:cNvPr>
          <p:cNvSpPr txBox="1"/>
          <p:nvPr/>
        </p:nvSpPr>
        <p:spPr>
          <a:xfrm>
            <a:off x="0" y="1052736"/>
            <a:ext cx="9252520" cy="5509200"/>
          </a:xfrm>
          <a:prstGeom prst="rect">
            <a:avLst/>
          </a:prstGeom>
          <a:noFill/>
        </p:spPr>
        <p:txBody>
          <a:bodyPr wrap="square" rtlCol="0">
            <a:spAutoFit/>
          </a:bodyPr>
          <a:lstStyle/>
          <a:p>
            <a:pPr marL="216000" indent="-216000">
              <a:spcBef>
                <a:spcPts val="1200"/>
              </a:spcBef>
              <a:buFont typeface="Arial" pitchFamily="34" charset="0"/>
              <a:buChar char="•"/>
            </a:pPr>
            <a:r>
              <a:rPr lang="en-US" altLang="ja-JP" sz="2600" dirty="0"/>
              <a:t>It is designed to prevent red soil runoff from the construction site and to respond as quickly as possible if a red soil runoff does occur.</a:t>
            </a:r>
          </a:p>
          <a:p>
            <a:pPr marL="216000" indent="-216000">
              <a:spcBef>
                <a:spcPts val="1200"/>
              </a:spcBef>
              <a:buFont typeface="Arial" pitchFamily="34" charset="0"/>
              <a:buChar char="•"/>
            </a:pPr>
            <a:r>
              <a:rPr lang="en-US" altLang="ja-JP" sz="2600" dirty="0"/>
              <a:t>The construction operator will install prevention facilities prior to the main construction works.</a:t>
            </a:r>
          </a:p>
          <a:p>
            <a:pPr marL="216000" indent="-216000">
              <a:spcBef>
                <a:spcPts val="1200"/>
              </a:spcBef>
              <a:buFont typeface="Arial" pitchFamily="34" charset="0"/>
              <a:buChar char="•"/>
            </a:pPr>
            <a:r>
              <a:rPr lang="en-US" altLang="ja-JP" sz="2600" dirty="0"/>
              <a:t>The FC checks them, and if they are OK, the main construction works begin. If there are problems, the FC demand improvements.</a:t>
            </a:r>
          </a:p>
          <a:p>
            <a:pPr marL="216000" indent="-216000">
              <a:spcBef>
                <a:spcPts val="1200"/>
              </a:spcBef>
              <a:buFont typeface="Arial" pitchFamily="34" charset="0"/>
              <a:buChar char="•"/>
            </a:pPr>
            <a:r>
              <a:rPr lang="en-US" altLang="ja-JP" sz="2600" dirty="0"/>
              <a:t>The fishers and the FC constantly monitor red soil pollution, and  if it occurs, they identify the location and the operator.</a:t>
            </a:r>
          </a:p>
          <a:p>
            <a:pPr marL="216000" indent="-216000">
              <a:spcBef>
                <a:spcPts val="1200"/>
              </a:spcBef>
              <a:buFont typeface="Arial" pitchFamily="34" charset="0"/>
              <a:buChar char="•"/>
            </a:pPr>
            <a:r>
              <a:rPr lang="en-US" altLang="ja-JP" sz="2600" dirty="0"/>
              <a:t>They then investigate the condition of pollution and damage, and demand the operator make improvements. They also request administrative guidance from the village.</a:t>
            </a:r>
          </a:p>
        </p:txBody>
      </p:sp>
    </p:spTree>
    <p:extLst>
      <p:ext uri="{BB962C8B-B14F-4D97-AF65-F5344CB8AC3E}">
        <p14:creationId xmlns:p14="http://schemas.microsoft.com/office/powerpoint/2010/main" val="363263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72008" y="88127"/>
            <a:ext cx="7772400" cy="544488"/>
          </a:xfrm>
        </p:spPr>
        <p:txBody>
          <a:bodyPr/>
          <a:lstStyle/>
          <a:p>
            <a:pPr algn="l"/>
            <a:r>
              <a:rPr lang="en-US" altLang="ja-JP" sz="3600" dirty="0">
                <a:solidFill>
                  <a:srgbClr val="0070C0"/>
                </a:solidFill>
              </a:rPr>
              <a:t>Production of a seaweed (</a:t>
            </a:r>
            <a:r>
              <a:rPr lang="en-US" altLang="ja-JP" sz="3600" i="1" dirty="0" err="1">
                <a:solidFill>
                  <a:srgbClr val="0070C0"/>
                </a:solidFill>
              </a:rPr>
              <a:t>Monostroma</a:t>
            </a:r>
            <a:r>
              <a:rPr lang="en-US" altLang="ja-JP" sz="3600" dirty="0">
                <a:solidFill>
                  <a:srgbClr val="0070C0"/>
                </a:solidFill>
              </a:rPr>
              <a:t>)</a:t>
            </a:r>
            <a:endParaRPr lang="ja-JP" altLang="en-US" sz="3600" dirty="0">
              <a:solidFill>
                <a:srgbClr val="0070C0"/>
              </a:solidFill>
            </a:endParaRPr>
          </a:p>
        </p:txBody>
      </p:sp>
      <p:graphicFrame>
        <p:nvGraphicFramePr>
          <p:cNvPr id="13318" name="Object 6"/>
          <p:cNvGraphicFramePr>
            <a:graphicFrameLocks noChangeAspect="1"/>
          </p:cNvGraphicFramePr>
          <p:nvPr>
            <p:extLst>
              <p:ext uri="{D42A27DB-BD31-4B8C-83A1-F6EECF244321}">
                <p14:modId xmlns:p14="http://schemas.microsoft.com/office/powerpoint/2010/main" val="140113700"/>
              </p:ext>
            </p:extLst>
          </p:nvPr>
        </p:nvGraphicFramePr>
        <p:xfrm>
          <a:off x="472008" y="782638"/>
          <a:ext cx="8382000" cy="6076950"/>
        </p:xfrm>
        <a:graphic>
          <a:graphicData uri="http://schemas.openxmlformats.org/presentationml/2006/ole">
            <mc:AlternateContent xmlns:mc="http://schemas.openxmlformats.org/markup-compatibility/2006">
              <mc:Choice xmlns:v="urn:schemas-microsoft-com:vml" Requires="v">
                <p:oleObj name="グラフ" r:id="rId3" imgW="5067681" imgH="3315005" progId="Excel.Chart.8">
                  <p:embed/>
                </p:oleObj>
              </mc:Choice>
              <mc:Fallback>
                <p:oleObj name="グラフ" r:id="rId3" imgW="5067681" imgH="3315005" progId="Excel.Chart.8">
                  <p:embed/>
                  <p:pic>
                    <p:nvPicPr>
                      <p:cNvPr id="1331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008" y="782638"/>
                        <a:ext cx="8382000" cy="6076950"/>
                      </a:xfrm>
                      <a:prstGeom prst="rect">
                        <a:avLst/>
                      </a:prstGeom>
                      <a:noFill/>
                      <a:ln>
                        <a:noFill/>
                      </a:ln>
                      <a:effectLst/>
                    </p:spPr>
                  </p:pic>
                </p:oleObj>
              </mc:Fallback>
            </mc:AlternateContent>
          </a:graphicData>
        </a:graphic>
      </p:graphicFrame>
      <p:sp>
        <p:nvSpPr>
          <p:cNvPr id="13320" name="Line 8"/>
          <p:cNvSpPr>
            <a:spLocks noChangeShapeType="1"/>
          </p:cNvSpPr>
          <p:nvPr/>
        </p:nvSpPr>
        <p:spPr bwMode="auto">
          <a:xfrm>
            <a:off x="2743200" y="4724400"/>
            <a:ext cx="2133600"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2" name="Line 10"/>
          <p:cNvSpPr>
            <a:spLocks noChangeShapeType="1"/>
          </p:cNvSpPr>
          <p:nvPr/>
        </p:nvSpPr>
        <p:spPr bwMode="auto">
          <a:xfrm>
            <a:off x="3200400" y="2514600"/>
            <a:ext cx="5334000" cy="0"/>
          </a:xfrm>
          <a:prstGeom prst="line">
            <a:avLst/>
          </a:prstGeom>
          <a:noFill/>
          <a:ln w="381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4" name="Line 12"/>
          <p:cNvSpPr>
            <a:spLocks noChangeShapeType="1"/>
          </p:cNvSpPr>
          <p:nvPr/>
        </p:nvSpPr>
        <p:spPr bwMode="auto">
          <a:xfrm flipV="1">
            <a:off x="3810000" y="2514600"/>
            <a:ext cx="0" cy="2209800"/>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29" name="Rectangle 17"/>
          <p:cNvSpPr>
            <a:spLocks noChangeArrowheads="1"/>
          </p:cNvSpPr>
          <p:nvPr/>
        </p:nvSpPr>
        <p:spPr bwMode="auto">
          <a:xfrm>
            <a:off x="2826862" y="3052192"/>
            <a:ext cx="3384376" cy="3768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sz="1800" dirty="0">
                <a:solidFill>
                  <a:srgbClr val="FF0000"/>
                </a:solidFill>
              </a:rPr>
              <a:t>Reduction due to red soil pollution</a:t>
            </a:r>
            <a:endParaRPr lang="ja-JP" altLang="en-US" sz="1800" dirty="0">
              <a:solidFill>
                <a:srgbClr val="FF0000"/>
              </a:solidFill>
            </a:endParaRPr>
          </a:p>
        </p:txBody>
      </p:sp>
      <p:sp>
        <p:nvSpPr>
          <p:cNvPr id="12" name="テキスト ボックス 11"/>
          <p:cNvSpPr txBox="1"/>
          <p:nvPr/>
        </p:nvSpPr>
        <p:spPr>
          <a:xfrm>
            <a:off x="4909089" y="6087791"/>
            <a:ext cx="2016224" cy="461665"/>
          </a:xfrm>
          <a:prstGeom prst="rect">
            <a:avLst/>
          </a:prstGeom>
          <a:solidFill>
            <a:schemeClr val="bg1"/>
          </a:solidFill>
        </p:spPr>
        <p:txBody>
          <a:bodyPr wrap="square" rtlCol="0">
            <a:spAutoFit/>
          </a:bodyPr>
          <a:lstStyle/>
          <a:p>
            <a:r>
              <a:rPr lang="en-US" altLang="ja-JP" dirty="0"/>
              <a:t>Year</a:t>
            </a:r>
            <a:endParaRPr kumimoji="1" lang="ja-JP" altLang="en-US" dirty="0"/>
          </a:p>
        </p:txBody>
      </p:sp>
      <p:sp>
        <p:nvSpPr>
          <p:cNvPr id="2" name="テキスト ボックス 1">
            <a:extLst>
              <a:ext uri="{FF2B5EF4-FFF2-40B4-BE49-F238E27FC236}">
                <a16:creationId xmlns:a16="http://schemas.microsoft.com/office/drawing/2014/main" id="{BC8D7E79-0825-AE0B-CD53-9F705978F357}"/>
              </a:ext>
            </a:extLst>
          </p:cNvPr>
          <p:cNvSpPr txBox="1"/>
          <p:nvPr/>
        </p:nvSpPr>
        <p:spPr>
          <a:xfrm>
            <a:off x="3347864" y="944398"/>
            <a:ext cx="2880320" cy="461665"/>
          </a:xfrm>
          <a:prstGeom prst="rect">
            <a:avLst/>
          </a:prstGeom>
          <a:solidFill>
            <a:schemeClr val="bg1"/>
          </a:solidFill>
        </p:spPr>
        <p:txBody>
          <a:bodyPr wrap="square" rtlCol="0">
            <a:spAutoFit/>
          </a:bodyPr>
          <a:lstStyle/>
          <a:p>
            <a:endParaRPr kumimoji="1" lang="ja-JP" altLang="en-US" dirty="0"/>
          </a:p>
        </p:txBody>
      </p:sp>
      <p:sp>
        <p:nvSpPr>
          <p:cNvPr id="13" name="テキスト ボックス 12"/>
          <p:cNvSpPr txBox="1"/>
          <p:nvPr/>
        </p:nvSpPr>
        <p:spPr>
          <a:xfrm>
            <a:off x="0" y="772215"/>
            <a:ext cx="9144000" cy="954107"/>
          </a:xfrm>
          <a:prstGeom prst="rect">
            <a:avLst/>
          </a:prstGeom>
          <a:solidFill>
            <a:srgbClr val="FFFFE1"/>
          </a:solidFill>
        </p:spPr>
        <p:txBody>
          <a:bodyPr wrap="square" rtlCol="0">
            <a:spAutoFit/>
          </a:bodyPr>
          <a:lstStyle/>
          <a:p>
            <a:pPr marL="288000" indent="-288000">
              <a:buFont typeface="Arial" panose="020B0604020202020204" pitchFamily="34" charset="0"/>
              <a:buChar char="•"/>
            </a:pPr>
            <a:r>
              <a:rPr lang="en-US" altLang="ja-JP" sz="2800" dirty="0"/>
              <a:t>Red soil runoff from development work has been prevented. </a:t>
            </a:r>
          </a:p>
          <a:p>
            <a:pPr marL="288000" indent="-288000">
              <a:buFont typeface="Arial" panose="020B0604020202020204" pitchFamily="34" charset="0"/>
              <a:buChar char="•"/>
            </a:pPr>
            <a:r>
              <a:rPr lang="en-US" altLang="ja-JP" sz="2800" dirty="0"/>
              <a:t>However, red-soil runoff from agricultural land continues. </a:t>
            </a:r>
          </a:p>
        </p:txBody>
      </p:sp>
      <p:sp>
        <p:nvSpPr>
          <p:cNvPr id="3" name="テキスト ボックス 41">
            <a:extLst>
              <a:ext uri="{FF2B5EF4-FFF2-40B4-BE49-F238E27FC236}">
                <a16:creationId xmlns:a16="http://schemas.microsoft.com/office/drawing/2014/main" id="{23894818-E1CA-C832-7B5A-18F99FAB42E6}"/>
              </a:ext>
            </a:extLst>
          </p:cNvPr>
          <p:cNvSpPr txBox="1">
            <a:spLocks noChangeArrowheads="1"/>
          </p:cNvSpPr>
          <p:nvPr/>
        </p:nvSpPr>
        <p:spPr bwMode="auto">
          <a:xfrm>
            <a:off x="7722193" y="6318623"/>
            <a:ext cx="9646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000" dirty="0"/>
              <a:t>2007</a:t>
            </a:r>
            <a:endParaRPr lang="ja-JP" altLang="en-US" sz="2000" dirty="0"/>
          </a:p>
        </p:txBody>
      </p:sp>
      <p:cxnSp>
        <p:nvCxnSpPr>
          <p:cNvPr id="5" name="直線矢印コネクタ 4">
            <a:extLst>
              <a:ext uri="{FF2B5EF4-FFF2-40B4-BE49-F238E27FC236}">
                <a16:creationId xmlns:a16="http://schemas.microsoft.com/office/drawing/2014/main" id="{D25E4951-9209-1C17-15BF-BB26EEF9F010}"/>
              </a:ext>
            </a:extLst>
          </p:cNvPr>
          <p:cNvCxnSpPr/>
          <p:nvPr/>
        </p:nvCxnSpPr>
        <p:spPr>
          <a:xfrm flipV="1">
            <a:off x="8316416" y="6085785"/>
            <a:ext cx="192881" cy="295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41">
            <a:extLst>
              <a:ext uri="{FF2B5EF4-FFF2-40B4-BE49-F238E27FC236}">
                <a16:creationId xmlns:a16="http://schemas.microsoft.com/office/drawing/2014/main" id="{1A79E8EA-0BDD-7BCA-017C-F95C0DB579D2}"/>
              </a:ext>
            </a:extLst>
          </p:cNvPr>
          <p:cNvSpPr txBox="1">
            <a:spLocks noChangeArrowheads="1"/>
          </p:cNvSpPr>
          <p:nvPr/>
        </p:nvSpPr>
        <p:spPr bwMode="auto">
          <a:xfrm>
            <a:off x="3028778" y="6318623"/>
            <a:ext cx="9646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000" dirty="0"/>
              <a:t>1993</a:t>
            </a:r>
            <a:endParaRPr lang="ja-JP" altLang="en-US" sz="2000" dirty="0"/>
          </a:p>
        </p:txBody>
      </p:sp>
      <p:cxnSp>
        <p:nvCxnSpPr>
          <p:cNvPr id="7" name="直線矢印コネクタ 6">
            <a:extLst>
              <a:ext uri="{FF2B5EF4-FFF2-40B4-BE49-F238E27FC236}">
                <a16:creationId xmlns:a16="http://schemas.microsoft.com/office/drawing/2014/main" id="{631EFFD9-EE71-E838-673C-DA612B7681B3}"/>
              </a:ext>
            </a:extLst>
          </p:cNvPr>
          <p:cNvCxnSpPr/>
          <p:nvPr/>
        </p:nvCxnSpPr>
        <p:spPr>
          <a:xfrm flipV="1">
            <a:off x="3623001" y="6085785"/>
            <a:ext cx="192881" cy="2955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78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1063728"/>
            <a:ext cx="8496944" cy="1600438"/>
          </a:xfrm>
          <a:prstGeom prst="rect">
            <a:avLst/>
          </a:prstGeom>
          <a:noFill/>
        </p:spPr>
        <p:txBody>
          <a:bodyPr wrap="square" rtlCol="0">
            <a:spAutoFit/>
          </a:bodyPr>
          <a:lstStyle/>
          <a:p>
            <a:pPr marL="180000" indent="-180000">
              <a:spcBef>
                <a:spcPts val="1200"/>
              </a:spcBef>
              <a:buFont typeface="Arial" panose="020B0604020202020204" pitchFamily="34" charset="0"/>
              <a:buChar char="•"/>
            </a:pPr>
            <a:r>
              <a:rPr lang="en-US" altLang="ja-JP" sz="2600" dirty="0"/>
              <a:t>Red soil concentration in seawater is unstable due to rainfall.</a:t>
            </a:r>
          </a:p>
          <a:p>
            <a:pPr marL="180000" indent="-180000">
              <a:spcBef>
                <a:spcPts val="1200"/>
              </a:spcBef>
              <a:buFont typeface="Arial" panose="020B0604020202020204" pitchFamily="34" charset="0"/>
              <a:buChar char="•"/>
            </a:pPr>
            <a:r>
              <a:rPr lang="en-US" altLang="ja-JP" sz="2600" dirty="0"/>
              <a:t>Red soil concentration in seabed (SPSS) is relatively stable.</a:t>
            </a:r>
          </a:p>
          <a:p>
            <a:pPr marL="180000" indent="-180000">
              <a:spcBef>
                <a:spcPts val="1200"/>
              </a:spcBef>
              <a:buFont typeface="Arial" panose="020B0604020202020204" pitchFamily="34" charset="0"/>
              <a:buChar char="•"/>
            </a:pPr>
            <a:r>
              <a:rPr lang="en-US" altLang="ja-JP" sz="2600" dirty="0"/>
              <a:t>Simply measure SPSS using a transparency meter.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995" y="2819174"/>
            <a:ext cx="2739437" cy="396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018" y="4946609"/>
            <a:ext cx="2853621" cy="183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041" y="2831687"/>
            <a:ext cx="2804590" cy="211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FE4B5A57-6204-71A3-87D1-6B5CDA385190}"/>
              </a:ext>
            </a:extLst>
          </p:cNvPr>
          <p:cNvSpPr>
            <a:spLocks noGrp="1" noChangeArrowheads="1"/>
          </p:cNvSpPr>
          <p:nvPr>
            <p:ph type="title"/>
          </p:nvPr>
        </p:nvSpPr>
        <p:spPr>
          <a:xfrm>
            <a:off x="228600" y="76200"/>
            <a:ext cx="8915400" cy="832520"/>
          </a:xfrm>
        </p:spPr>
        <p:txBody>
          <a:bodyPr/>
          <a:lstStyle/>
          <a:p>
            <a:pPr algn="l"/>
            <a:r>
              <a:rPr lang="en-US" altLang="ja-JP" sz="3000" dirty="0">
                <a:solidFill>
                  <a:schemeClr val="accent2"/>
                </a:solidFill>
              </a:rPr>
              <a:t>Monitoring red soil pollution:</a:t>
            </a:r>
            <a:br>
              <a:rPr lang="en-US" altLang="ja-JP" sz="3000" dirty="0">
                <a:solidFill>
                  <a:schemeClr val="accent2"/>
                </a:solidFill>
              </a:rPr>
            </a:br>
            <a:r>
              <a:rPr lang="en-US" altLang="ja-JP" sz="3000" dirty="0">
                <a:solidFill>
                  <a:schemeClr val="accent2"/>
                </a:solidFill>
              </a:rPr>
              <a:t>SPSS (content of </a:t>
            </a:r>
            <a:r>
              <a:rPr lang="en-US" altLang="ja-JP" sz="3000" dirty="0">
                <a:solidFill>
                  <a:schemeClr val="accent1"/>
                </a:solidFill>
              </a:rPr>
              <a:t>S</a:t>
            </a:r>
            <a:r>
              <a:rPr lang="en-US" altLang="ja-JP" sz="3000" dirty="0">
                <a:solidFill>
                  <a:schemeClr val="accent2"/>
                </a:solidFill>
              </a:rPr>
              <a:t>uspended </a:t>
            </a:r>
            <a:r>
              <a:rPr lang="en-US" altLang="ja-JP" sz="3000" dirty="0">
                <a:solidFill>
                  <a:schemeClr val="accent1"/>
                </a:solidFill>
              </a:rPr>
              <a:t>P</a:t>
            </a:r>
            <a:r>
              <a:rPr lang="en-US" altLang="ja-JP" sz="3000" dirty="0">
                <a:solidFill>
                  <a:schemeClr val="accent2"/>
                </a:solidFill>
              </a:rPr>
              <a:t>articles in </a:t>
            </a:r>
            <a:r>
              <a:rPr lang="en-US" altLang="ja-JP" sz="3000" dirty="0">
                <a:solidFill>
                  <a:schemeClr val="accent1"/>
                </a:solidFill>
              </a:rPr>
              <a:t>S</a:t>
            </a:r>
            <a:r>
              <a:rPr lang="en-US" altLang="ja-JP" sz="3000" dirty="0">
                <a:solidFill>
                  <a:schemeClr val="accent2"/>
                </a:solidFill>
              </a:rPr>
              <a:t>ea </a:t>
            </a:r>
            <a:r>
              <a:rPr lang="en-US" altLang="ja-JP" sz="3000" dirty="0">
                <a:solidFill>
                  <a:schemeClr val="accent1"/>
                </a:solidFill>
              </a:rPr>
              <a:t>S</a:t>
            </a:r>
            <a:r>
              <a:rPr lang="en-US" altLang="ja-JP" sz="3000" dirty="0">
                <a:solidFill>
                  <a:schemeClr val="accent2"/>
                </a:solidFill>
              </a:rPr>
              <a:t>ediment)</a:t>
            </a:r>
            <a:endParaRPr lang="ja-JP" altLang="en-US" sz="3000" dirty="0">
              <a:solidFill>
                <a:schemeClr val="accent2"/>
              </a:solidFill>
            </a:endParaRPr>
          </a:p>
        </p:txBody>
      </p:sp>
      <p:sp>
        <p:nvSpPr>
          <p:cNvPr id="7" name="テキスト ボックス 6">
            <a:extLst>
              <a:ext uri="{FF2B5EF4-FFF2-40B4-BE49-F238E27FC236}">
                <a16:creationId xmlns:a16="http://schemas.microsoft.com/office/drawing/2014/main" id="{6D2E5CF6-5D66-CAA9-B8FD-E271B9C697F0}"/>
              </a:ext>
            </a:extLst>
          </p:cNvPr>
          <p:cNvSpPr txBox="1"/>
          <p:nvPr/>
        </p:nvSpPr>
        <p:spPr>
          <a:xfrm>
            <a:off x="107504" y="2682763"/>
            <a:ext cx="3797064" cy="1692771"/>
          </a:xfrm>
          <a:prstGeom prst="rect">
            <a:avLst/>
          </a:prstGeom>
          <a:noFill/>
        </p:spPr>
        <p:txBody>
          <a:bodyPr wrap="square" rtlCol="0">
            <a:spAutoFit/>
          </a:bodyPr>
          <a:lstStyle/>
          <a:p>
            <a:pPr marL="180000" indent="-180000">
              <a:spcBef>
                <a:spcPts val="1200"/>
              </a:spcBef>
              <a:buFont typeface="Arial" panose="020B0604020202020204" pitchFamily="34" charset="0"/>
              <a:buChar char="•"/>
            </a:pPr>
            <a:r>
              <a:rPr lang="en-US" altLang="ja-JP" sz="2600" dirty="0"/>
              <a:t>A guidebook was prepared so that fishers and fisheries cooperative staff can measure SPSS.</a:t>
            </a:r>
          </a:p>
        </p:txBody>
      </p:sp>
    </p:spTree>
    <p:extLst>
      <p:ext uri="{BB962C8B-B14F-4D97-AF65-F5344CB8AC3E}">
        <p14:creationId xmlns:p14="http://schemas.microsoft.com/office/powerpoint/2010/main" val="229931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20美留川①"/>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198688"/>
            <a:ext cx="2819400" cy="21256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6" descr="18久良波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17738"/>
            <a:ext cx="2819400" cy="212566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descr="8恩納小学校北②"/>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209800"/>
            <a:ext cx="2819400" cy="2117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9" descr="PC1400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572000"/>
            <a:ext cx="2819400" cy="2133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442" name="Picture 10" descr="PC1400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0" y="4533900"/>
            <a:ext cx="2895600" cy="21717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444" name="Picture 12" descr="PC1400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4533900"/>
            <a:ext cx="2895600" cy="21717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 name="テキスト ボックス 7">
            <a:extLst>
              <a:ext uri="{FF2B5EF4-FFF2-40B4-BE49-F238E27FC236}">
                <a16:creationId xmlns:a16="http://schemas.microsoft.com/office/drawing/2014/main" id="{9DFA1194-D0FC-4F2E-B092-C6BDB2F956AD}"/>
              </a:ext>
            </a:extLst>
          </p:cNvPr>
          <p:cNvSpPr txBox="1">
            <a:spLocks noChangeArrowheads="1"/>
          </p:cNvSpPr>
          <p:nvPr/>
        </p:nvSpPr>
        <p:spPr bwMode="auto">
          <a:xfrm>
            <a:off x="252264" y="1013619"/>
            <a:ext cx="87393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2800" dirty="0"/>
              <a:t>The young fishers in Onna Fisheries Cooperative are measuring </a:t>
            </a:r>
            <a:r>
              <a:rPr lang="en-US" altLang="ja-JP" sz="2800" dirty="0">
                <a:solidFill>
                  <a:schemeClr val="accent1"/>
                </a:solidFill>
              </a:rPr>
              <a:t>SPSS</a:t>
            </a:r>
            <a:r>
              <a:rPr lang="en-US" altLang="ja-JP" sz="2800" dirty="0"/>
              <a:t> as a passive measure of Satoumi creation. </a:t>
            </a:r>
          </a:p>
        </p:txBody>
      </p:sp>
      <p:sp>
        <p:nvSpPr>
          <p:cNvPr id="3" name="Rectangle 2">
            <a:extLst>
              <a:ext uri="{FF2B5EF4-FFF2-40B4-BE49-F238E27FC236}">
                <a16:creationId xmlns:a16="http://schemas.microsoft.com/office/drawing/2014/main" id="{10EA9B54-5801-AB18-8109-ABD83CAE5DA8}"/>
              </a:ext>
            </a:extLst>
          </p:cNvPr>
          <p:cNvSpPr txBox="1">
            <a:spLocks noChangeArrowheads="1"/>
          </p:cNvSpPr>
          <p:nvPr/>
        </p:nvSpPr>
        <p:spPr bwMode="auto">
          <a:xfrm>
            <a:off x="208353" y="205988"/>
            <a:ext cx="803605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200" kern="0" dirty="0">
                <a:solidFill>
                  <a:schemeClr val="accent2"/>
                </a:solidFill>
              </a:rPr>
              <a:t>Measuring SPSS by fishers</a:t>
            </a:r>
            <a:endParaRPr lang="ja-JP" altLang="en-US" sz="3200" kern="0" dirty="0">
              <a:solidFill>
                <a:schemeClr val="accent2"/>
              </a:solidFill>
            </a:endParaRPr>
          </a:p>
        </p:txBody>
      </p:sp>
    </p:spTree>
    <p:extLst>
      <p:ext uri="{BB962C8B-B14F-4D97-AF65-F5344CB8AC3E}">
        <p14:creationId xmlns:p14="http://schemas.microsoft.com/office/powerpoint/2010/main" val="201208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6F1386-B058-475F-BDB5-64C6B4F92931}"/>
              </a:ext>
            </a:extLst>
          </p:cNvPr>
          <p:cNvSpPr>
            <a:spLocks noGrp="1" noChangeArrowheads="1"/>
          </p:cNvSpPr>
          <p:nvPr>
            <p:ph type="ctrTitle" idx="4294967295"/>
          </p:nvPr>
        </p:nvSpPr>
        <p:spPr>
          <a:xfrm>
            <a:off x="611188" y="227013"/>
            <a:ext cx="7396162" cy="609600"/>
          </a:xfrm>
        </p:spPr>
        <p:txBody>
          <a:bodyPr/>
          <a:lstStyle/>
          <a:p>
            <a:pPr algn="l" eaLnBrk="1" hangingPunct="1"/>
            <a:r>
              <a:rPr lang="en-US" altLang="ja-JP" sz="4000" dirty="0">
                <a:solidFill>
                  <a:schemeClr val="accent2"/>
                </a:solidFill>
              </a:rPr>
              <a:t>Topics</a:t>
            </a:r>
          </a:p>
        </p:txBody>
      </p:sp>
      <p:sp>
        <p:nvSpPr>
          <p:cNvPr id="4099" name="Rectangle 3">
            <a:extLst>
              <a:ext uri="{FF2B5EF4-FFF2-40B4-BE49-F238E27FC236}">
                <a16:creationId xmlns:a16="http://schemas.microsoft.com/office/drawing/2014/main" id="{9843E5B8-ECFD-4874-84A3-BC5BD250DE7B}"/>
              </a:ext>
            </a:extLst>
          </p:cNvPr>
          <p:cNvSpPr>
            <a:spLocks noGrp="1" noChangeArrowheads="1"/>
          </p:cNvSpPr>
          <p:nvPr>
            <p:ph type="subTitle" idx="4294967295"/>
          </p:nvPr>
        </p:nvSpPr>
        <p:spPr>
          <a:xfrm>
            <a:off x="554038" y="1196975"/>
            <a:ext cx="8482458" cy="4824413"/>
          </a:xfrm>
        </p:spPr>
        <p:txBody>
          <a:bodyPr/>
          <a:lstStyle/>
          <a:p>
            <a:pPr marL="742950" indent="-742950" eaLnBrk="1" hangingPunct="1">
              <a:spcBef>
                <a:spcPct val="50000"/>
              </a:spcBef>
              <a:buFont typeface="Times New Roman" panose="02020603050405020304" pitchFamily="18" charset="0"/>
              <a:buAutoNum type="arabicPeriod"/>
            </a:pPr>
            <a:r>
              <a:rPr lang="en-US" altLang="ja-JP" sz="3600" dirty="0"/>
              <a:t>Essential aspect of Satoumi</a:t>
            </a:r>
          </a:p>
          <a:p>
            <a:pPr marL="742950" indent="-742950" eaLnBrk="1" hangingPunct="1">
              <a:spcBef>
                <a:spcPct val="50000"/>
              </a:spcBef>
              <a:buFont typeface="Times New Roman" panose="02020603050405020304" pitchFamily="18" charset="0"/>
              <a:buAutoNum type="arabicPeriod"/>
            </a:pPr>
            <a:r>
              <a:rPr lang="en-US" altLang="ja-JP" sz="3600" dirty="0"/>
              <a:t>Active and passive measures on Satoumi</a:t>
            </a:r>
          </a:p>
          <a:p>
            <a:pPr marL="742950" indent="-742950" eaLnBrk="1" hangingPunct="1">
              <a:spcBef>
                <a:spcPct val="50000"/>
              </a:spcBef>
              <a:buFont typeface="Times New Roman" panose="02020603050405020304" pitchFamily="18" charset="0"/>
              <a:buAutoNum type="arabicPeriod"/>
            </a:pPr>
            <a:r>
              <a:rPr lang="en-US" altLang="ja-JP" sz="3600" dirty="0"/>
              <a:t>Red-soil pollution prevention measures</a:t>
            </a:r>
          </a:p>
          <a:p>
            <a:pPr marL="742950" indent="-742950" eaLnBrk="1" hangingPunct="1">
              <a:spcBef>
                <a:spcPct val="50000"/>
              </a:spcBef>
              <a:buFont typeface="Times New Roman" panose="02020603050405020304" pitchFamily="18" charset="0"/>
              <a:buAutoNum type="arabicPeriod"/>
            </a:pPr>
            <a:r>
              <a:rPr lang="en-US" altLang="ja-JP" sz="3600" dirty="0"/>
              <a:t>Coral culture and outplanting</a:t>
            </a:r>
          </a:p>
          <a:p>
            <a:pPr marL="742950" indent="-742950" eaLnBrk="1" hangingPunct="1">
              <a:spcBef>
                <a:spcPct val="50000"/>
              </a:spcBef>
              <a:buFont typeface="Times New Roman" panose="02020603050405020304" pitchFamily="18" charset="0"/>
              <a:buAutoNum type="arabicPeriod"/>
            </a:pPr>
            <a:r>
              <a:rPr lang="en-US" altLang="ja-JP" sz="3600" dirty="0"/>
              <a:t>Mozuku fund</a:t>
            </a:r>
          </a:p>
        </p:txBody>
      </p:sp>
      <p:sp>
        <p:nvSpPr>
          <p:cNvPr id="4100" name="Rectangle 10">
            <a:extLst>
              <a:ext uri="{FF2B5EF4-FFF2-40B4-BE49-F238E27FC236}">
                <a16:creationId xmlns:a16="http://schemas.microsoft.com/office/drawing/2014/main" id="{5CFCDACD-FAB6-42D7-92E7-0A51ED1465BD}"/>
              </a:ext>
            </a:extLst>
          </p:cNvPr>
          <p:cNvSpPr>
            <a:spLocks noChangeArrowheads="1"/>
          </p:cNvSpPr>
          <p:nvPr/>
        </p:nvSpPr>
        <p:spPr bwMode="auto">
          <a:xfrm>
            <a:off x="537479" y="3623107"/>
            <a:ext cx="8482457" cy="1606093"/>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Tree>
    <p:custDataLst>
      <p:tags r:id="rId1"/>
    </p:custDataLst>
    <p:extLst>
      <p:ext uri="{BB962C8B-B14F-4D97-AF65-F5344CB8AC3E}">
        <p14:creationId xmlns:p14="http://schemas.microsoft.com/office/powerpoint/2010/main" val="29727202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Users\ShinS8\AppData\Local\Microsoft\Windows\Temporary Internet Files\Content.Word\DSC00294.jpg"/>
          <p:cNvPicPr/>
          <p:nvPr/>
        </p:nvPicPr>
        <p:blipFill>
          <a:blip r:embed="rId3" cstate="print"/>
          <a:srcRect/>
          <a:stretch>
            <a:fillRect/>
          </a:stretch>
        </p:blipFill>
        <p:spPr bwMode="auto">
          <a:xfrm>
            <a:off x="-36156" y="3451252"/>
            <a:ext cx="4583416" cy="3436131"/>
          </a:xfrm>
          <a:prstGeom prst="rect">
            <a:avLst/>
          </a:prstGeom>
          <a:noFill/>
          <a:ln w="9525">
            <a:noFill/>
            <a:miter lim="800000"/>
            <a:headEnd/>
            <a:tailEnd/>
          </a:ln>
        </p:spPr>
      </p:pic>
      <p:sp>
        <p:nvSpPr>
          <p:cNvPr id="14" name="テキスト ボックス 13">
            <a:extLst>
              <a:ext uri="{FF2B5EF4-FFF2-40B4-BE49-F238E27FC236}">
                <a16:creationId xmlns:a16="http://schemas.microsoft.com/office/drawing/2014/main" id="{242FEDA5-7FE0-4E6B-BC03-F764C64C9BE2}"/>
              </a:ext>
            </a:extLst>
          </p:cNvPr>
          <p:cNvSpPr txBox="1"/>
          <p:nvPr/>
        </p:nvSpPr>
        <p:spPr>
          <a:xfrm>
            <a:off x="-44628" y="1392730"/>
            <a:ext cx="9200965" cy="1938992"/>
          </a:xfrm>
          <a:prstGeom prst="rect">
            <a:avLst/>
          </a:prstGeom>
          <a:noFill/>
        </p:spPr>
        <p:txBody>
          <a:bodyPr wrap="square" rtlCol="0">
            <a:spAutoFit/>
          </a:bodyPr>
          <a:lstStyle/>
          <a:p>
            <a:pPr marL="252000" indent="-252000">
              <a:lnSpc>
                <a:spcPts val="3600"/>
              </a:lnSpc>
              <a:buFont typeface="Arial" panose="020B0604020202020204" pitchFamily="34" charset="0"/>
              <a:buChar char="•"/>
            </a:pPr>
            <a:r>
              <a:rPr lang="en-US" altLang="ja-JP" sz="3200" dirty="0"/>
              <a:t>Corals are cultured at a height of 50 cm from the seafloor by placing steel sticks on a sandy gravel.</a:t>
            </a:r>
          </a:p>
          <a:p>
            <a:pPr marL="252000" indent="-252000">
              <a:lnSpc>
                <a:spcPts val="3600"/>
              </a:lnSpc>
              <a:buFont typeface="Arial" panose="020B0604020202020204" pitchFamily="34" charset="0"/>
              <a:buChar char="•"/>
            </a:pPr>
            <a:r>
              <a:rPr lang="en-US" altLang="ja-JP" sz="3200" dirty="0"/>
              <a:t>Collaborating with </a:t>
            </a:r>
            <a:r>
              <a:rPr lang="en-US" altLang="ja-JP" sz="3200" dirty="0">
                <a:solidFill>
                  <a:schemeClr val="accent1"/>
                </a:solidFill>
              </a:rPr>
              <a:t>28</a:t>
            </a:r>
            <a:r>
              <a:rPr lang="en-US" altLang="ja-JP" sz="3200" dirty="0"/>
              <a:t> consumer co-ops in Japan, </a:t>
            </a:r>
            <a:r>
              <a:rPr lang="en-US" altLang="ja-JP" sz="3200" dirty="0">
                <a:solidFill>
                  <a:schemeClr val="accent1"/>
                </a:solidFill>
              </a:rPr>
              <a:t>40,000</a:t>
            </a:r>
            <a:r>
              <a:rPr lang="en-US" altLang="ja-JP" sz="3200" dirty="0"/>
              <a:t> corals were cultured.</a:t>
            </a:r>
          </a:p>
        </p:txBody>
      </p:sp>
      <p:sp>
        <p:nvSpPr>
          <p:cNvPr id="11" name="テキスト ボックス 10"/>
          <p:cNvSpPr txBox="1"/>
          <p:nvPr/>
        </p:nvSpPr>
        <p:spPr>
          <a:xfrm>
            <a:off x="42336" y="249014"/>
            <a:ext cx="9036497" cy="1077218"/>
          </a:xfrm>
          <a:prstGeom prst="rect">
            <a:avLst/>
          </a:prstGeom>
          <a:noFill/>
        </p:spPr>
        <p:txBody>
          <a:bodyPr wrap="square" rtlCol="0">
            <a:spAutoFit/>
          </a:bodyPr>
          <a:lstStyle/>
          <a:p>
            <a:r>
              <a:rPr kumimoji="1" lang="en-US" altLang="ja-JP" sz="3200" dirty="0">
                <a:solidFill>
                  <a:schemeClr val="accent2"/>
                </a:solidFill>
              </a:rPr>
              <a:t>Coral reef restoration in Onna (active measure)</a:t>
            </a:r>
            <a:br>
              <a:rPr kumimoji="1" lang="en-US" altLang="ja-JP" sz="3200" dirty="0">
                <a:solidFill>
                  <a:schemeClr val="accent2"/>
                </a:solidFill>
              </a:rPr>
            </a:br>
            <a:r>
              <a:rPr kumimoji="1" lang="en-US" altLang="ja-JP" sz="3200" dirty="0">
                <a:solidFill>
                  <a:schemeClr val="accent2"/>
                </a:solidFill>
              </a:rPr>
              <a:t>Coral stick culture</a:t>
            </a:r>
            <a:endParaRPr kumimoji="1" lang="ja-JP" altLang="en-US" sz="3200" dirty="0">
              <a:solidFill>
                <a:schemeClr val="accent2"/>
              </a:solidFill>
            </a:endParaRPr>
          </a:p>
        </p:txBody>
      </p:sp>
      <p:sp>
        <p:nvSpPr>
          <p:cNvPr id="3" name="テキスト ボックス 5">
            <a:extLst>
              <a:ext uri="{FF2B5EF4-FFF2-40B4-BE49-F238E27FC236}">
                <a16:creationId xmlns:a16="http://schemas.microsoft.com/office/drawing/2014/main" id="{4C049B0E-5F52-ED3F-EDEC-291611B04685}"/>
              </a:ext>
            </a:extLst>
          </p:cNvPr>
          <p:cNvSpPr txBox="1">
            <a:spLocks noChangeArrowheads="1"/>
          </p:cNvSpPr>
          <p:nvPr/>
        </p:nvSpPr>
        <p:spPr bwMode="auto">
          <a:xfrm>
            <a:off x="-36156" y="3451252"/>
            <a:ext cx="4421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Coral stick culture in Onna</a:t>
            </a:r>
            <a:endParaRPr lang="ja-JP" altLang="en-US" sz="2800" dirty="0">
              <a:solidFill>
                <a:schemeClr val="bg1"/>
              </a:solidFill>
            </a:endParaRPr>
          </a:p>
        </p:txBody>
      </p:sp>
      <p:sp>
        <p:nvSpPr>
          <p:cNvPr id="4" name="テキスト ボックス 5">
            <a:extLst>
              <a:ext uri="{FF2B5EF4-FFF2-40B4-BE49-F238E27FC236}">
                <a16:creationId xmlns:a16="http://schemas.microsoft.com/office/drawing/2014/main" id="{70540AC5-C9B0-C16F-1780-AC12F80382A9}"/>
              </a:ext>
            </a:extLst>
          </p:cNvPr>
          <p:cNvSpPr txBox="1">
            <a:spLocks noChangeArrowheads="1"/>
          </p:cNvSpPr>
          <p:nvPr/>
        </p:nvSpPr>
        <p:spPr bwMode="auto">
          <a:xfrm>
            <a:off x="323528" y="3857185"/>
            <a:ext cx="45354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40,000 corals</a:t>
            </a:r>
            <a:endParaRPr lang="ja-JP" altLang="en-US" sz="2800" dirty="0">
              <a:solidFill>
                <a:schemeClr val="bg1"/>
              </a:solidFill>
            </a:endParaRPr>
          </a:p>
        </p:txBody>
      </p:sp>
      <p:pic>
        <p:nvPicPr>
          <p:cNvPr id="6" name="Picture 10" descr="P3220058">
            <a:extLst>
              <a:ext uri="{FF2B5EF4-FFF2-40B4-BE49-F238E27FC236}">
                <a16:creationId xmlns:a16="http://schemas.microsoft.com/office/drawing/2014/main" id="{2EF04C6C-F5DF-179E-42E4-B5B63767D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623" y="3451252"/>
            <a:ext cx="4541714" cy="340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504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6" y="3436130"/>
            <a:ext cx="4583416" cy="343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a:extLst>
              <a:ext uri="{FF2B5EF4-FFF2-40B4-BE49-F238E27FC236}">
                <a16:creationId xmlns:a16="http://schemas.microsoft.com/office/drawing/2014/main" id="{242FEDA5-7FE0-4E6B-BC03-F764C64C9BE2}"/>
              </a:ext>
            </a:extLst>
          </p:cNvPr>
          <p:cNvSpPr txBox="1"/>
          <p:nvPr/>
        </p:nvSpPr>
        <p:spPr>
          <a:xfrm>
            <a:off x="-44628" y="1519066"/>
            <a:ext cx="9318502" cy="1477328"/>
          </a:xfrm>
          <a:prstGeom prst="rect">
            <a:avLst/>
          </a:prstGeom>
          <a:noFill/>
        </p:spPr>
        <p:txBody>
          <a:bodyPr wrap="square" rtlCol="0">
            <a:spAutoFit/>
          </a:bodyPr>
          <a:lstStyle/>
          <a:p>
            <a:pPr marL="252000" indent="-252000">
              <a:lnSpc>
                <a:spcPts val="3600"/>
              </a:lnSpc>
              <a:buFont typeface="Arial" panose="020B0604020202020204" pitchFamily="34" charset="0"/>
              <a:buChar char="•"/>
            </a:pPr>
            <a:r>
              <a:rPr lang="en-US" altLang="ja-JP" sz="3200" dirty="0"/>
              <a:t>Cut the grown portions of cultured corals, outplanted </a:t>
            </a:r>
            <a:r>
              <a:rPr lang="en-US" altLang="ja-JP" sz="3200" dirty="0">
                <a:solidFill>
                  <a:schemeClr val="accent1"/>
                </a:solidFill>
              </a:rPr>
              <a:t>120,000</a:t>
            </a:r>
            <a:r>
              <a:rPr lang="en-US" altLang="ja-JP" sz="3200" dirty="0"/>
              <a:t> corals in </a:t>
            </a:r>
            <a:r>
              <a:rPr lang="en-US" altLang="ja-JP" sz="3200" dirty="0">
                <a:solidFill>
                  <a:schemeClr val="accent1"/>
                </a:solidFill>
              </a:rPr>
              <a:t>30,000</a:t>
            </a:r>
            <a:r>
              <a:rPr lang="en-US" altLang="ja-JP" sz="3200" dirty="0"/>
              <a:t>m</a:t>
            </a:r>
            <a:r>
              <a:rPr lang="en-US" altLang="ja-JP" sz="3200" baseline="30000" dirty="0"/>
              <a:t>2</a:t>
            </a:r>
            <a:r>
              <a:rPr lang="ja-JP" altLang="en-US" sz="3200" baseline="30000" dirty="0"/>
              <a:t>　</a:t>
            </a:r>
            <a:r>
              <a:rPr lang="en-US" altLang="ja-JP" sz="3200" dirty="0"/>
              <a:t>by 2016. This was the first coral planting of this scale in the world.</a:t>
            </a:r>
          </a:p>
        </p:txBody>
      </p:sp>
      <p:sp>
        <p:nvSpPr>
          <p:cNvPr id="11" name="テキスト ボックス 10"/>
          <p:cNvSpPr txBox="1"/>
          <p:nvPr/>
        </p:nvSpPr>
        <p:spPr>
          <a:xfrm>
            <a:off x="42336" y="249014"/>
            <a:ext cx="9036497" cy="1077218"/>
          </a:xfrm>
          <a:prstGeom prst="rect">
            <a:avLst/>
          </a:prstGeom>
          <a:noFill/>
        </p:spPr>
        <p:txBody>
          <a:bodyPr wrap="square" rtlCol="0">
            <a:spAutoFit/>
          </a:bodyPr>
          <a:lstStyle/>
          <a:p>
            <a:r>
              <a:rPr kumimoji="1" lang="en-US" altLang="ja-JP" sz="3200" dirty="0">
                <a:solidFill>
                  <a:schemeClr val="accent2"/>
                </a:solidFill>
              </a:rPr>
              <a:t>Coral reef restoration in Onna (active measure)</a:t>
            </a:r>
            <a:br>
              <a:rPr kumimoji="1" lang="en-US" altLang="ja-JP" sz="3200" dirty="0">
                <a:solidFill>
                  <a:schemeClr val="accent2"/>
                </a:solidFill>
              </a:rPr>
            </a:br>
            <a:r>
              <a:rPr kumimoji="1" lang="en-US" altLang="ja-JP" sz="3200" dirty="0">
                <a:solidFill>
                  <a:schemeClr val="accent2"/>
                </a:solidFill>
              </a:rPr>
              <a:t>Coral outplanting </a:t>
            </a:r>
            <a:endParaRPr kumimoji="1" lang="ja-JP" altLang="en-US" sz="3200" dirty="0">
              <a:solidFill>
                <a:schemeClr val="accent2"/>
              </a:solidFill>
            </a:endParaRPr>
          </a:p>
        </p:txBody>
      </p:sp>
      <p:pic>
        <p:nvPicPr>
          <p:cNvPr id="6" name="図 5">
            <a:extLst>
              <a:ext uri="{FF2B5EF4-FFF2-40B4-BE49-F238E27FC236}">
                <a16:creationId xmlns:a16="http://schemas.microsoft.com/office/drawing/2014/main" id="{07E65CDF-64ED-BBAE-BBB6-E83A001FB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678" y="3436130"/>
            <a:ext cx="4562369" cy="3421335"/>
          </a:xfrm>
          <a:prstGeom prst="rect">
            <a:avLst/>
          </a:prstGeom>
        </p:spPr>
      </p:pic>
      <p:sp>
        <p:nvSpPr>
          <p:cNvPr id="5" name="テキスト ボックス 10">
            <a:extLst>
              <a:ext uri="{FF2B5EF4-FFF2-40B4-BE49-F238E27FC236}">
                <a16:creationId xmlns:a16="http://schemas.microsoft.com/office/drawing/2014/main" id="{88625933-60BB-7E5E-1E1B-033C012EE3A9}"/>
              </a:ext>
            </a:extLst>
          </p:cNvPr>
          <p:cNvSpPr txBox="1">
            <a:spLocks noChangeArrowheads="1"/>
          </p:cNvSpPr>
          <p:nvPr/>
        </p:nvSpPr>
        <p:spPr bwMode="auto">
          <a:xfrm>
            <a:off x="1909540" y="3392774"/>
            <a:ext cx="45767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Outplanted corals in Onna</a:t>
            </a:r>
            <a:endParaRPr lang="ja-JP" altLang="en-US" sz="2800" dirty="0">
              <a:solidFill>
                <a:schemeClr val="bg1"/>
              </a:solidFill>
            </a:endParaRPr>
          </a:p>
        </p:txBody>
      </p:sp>
      <p:sp>
        <p:nvSpPr>
          <p:cNvPr id="7" name="テキスト ボックス 5">
            <a:extLst>
              <a:ext uri="{FF2B5EF4-FFF2-40B4-BE49-F238E27FC236}">
                <a16:creationId xmlns:a16="http://schemas.microsoft.com/office/drawing/2014/main" id="{0473EB21-325A-BE7A-00EF-BE54A6FD6264}"/>
              </a:ext>
            </a:extLst>
          </p:cNvPr>
          <p:cNvSpPr txBox="1">
            <a:spLocks noChangeArrowheads="1"/>
          </p:cNvSpPr>
          <p:nvPr/>
        </p:nvSpPr>
        <p:spPr bwMode="auto">
          <a:xfrm>
            <a:off x="2123728" y="3858807"/>
            <a:ext cx="45291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2800" dirty="0">
                <a:solidFill>
                  <a:schemeClr val="bg1"/>
                </a:solidFill>
              </a:rPr>
              <a:t>120,000 corals in 30,000m</a:t>
            </a:r>
            <a:r>
              <a:rPr lang="en-US" altLang="ja-JP" sz="2800" baseline="30000" dirty="0">
                <a:solidFill>
                  <a:schemeClr val="bg1"/>
                </a:solidFill>
              </a:rPr>
              <a:t>2</a:t>
            </a:r>
            <a:endParaRPr lang="ja-JP" altLang="en-US" sz="2800" baseline="30000" dirty="0">
              <a:solidFill>
                <a:schemeClr val="bg1"/>
              </a:solidFill>
            </a:endParaRPr>
          </a:p>
        </p:txBody>
      </p:sp>
    </p:spTree>
    <p:extLst>
      <p:ext uri="{BB962C8B-B14F-4D97-AF65-F5344CB8AC3E}">
        <p14:creationId xmlns:p14="http://schemas.microsoft.com/office/powerpoint/2010/main" val="2927810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6F1386-B058-475F-BDB5-64C6B4F92931}"/>
              </a:ext>
            </a:extLst>
          </p:cNvPr>
          <p:cNvSpPr>
            <a:spLocks noGrp="1" noChangeArrowheads="1"/>
          </p:cNvSpPr>
          <p:nvPr>
            <p:ph type="ctrTitle" idx="4294967295"/>
          </p:nvPr>
        </p:nvSpPr>
        <p:spPr>
          <a:xfrm>
            <a:off x="611188" y="227013"/>
            <a:ext cx="7396162" cy="609600"/>
          </a:xfrm>
        </p:spPr>
        <p:txBody>
          <a:bodyPr/>
          <a:lstStyle/>
          <a:p>
            <a:pPr algn="l" eaLnBrk="1" hangingPunct="1"/>
            <a:r>
              <a:rPr lang="en-US" altLang="ja-JP" sz="4000" dirty="0">
                <a:solidFill>
                  <a:schemeClr val="accent2"/>
                </a:solidFill>
              </a:rPr>
              <a:t>Topics</a:t>
            </a:r>
          </a:p>
        </p:txBody>
      </p:sp>
      <p:sp>
        <p:nvSpPr>
          <p:cNvPr id="4099" name="Rectangle 3">
            <a:extLst>
              <a:ext uri="{FF2B5EF4-FFF2-40B4-BE49-F238E27FC236}">
                <a16:creationId xmlns:a16="http://schemas.microsoft.com/office/drawing/2014/main" id="{9843E5B8-ECFD-4874-84A3-BC5BD250DE7B}"/>
              </a:ext>
            </a:extLst>
          </p:cNvPr>
          <p:cNvSpPr>
            <a:spLocks noGrp="1" noChangeArrowheads="1"/>
          </p:cNvSpPr>
          <p:nvPr>
            <p:ph type="subTitle" idx="4294967295"/>
          </p:nvPr>
        </p:nvSpPr>
        <p:spPr>
          <a:xfrm>
            <a:off x="554038" y="1196975"/>
            <a:ext cx="8482458" cy="4824413"/>
          </a:xfrm>
        </p:spPr>
        <p:txBody>
          <a:bodyPr/>
          <a:lstStyle/>
          <a:p>
            <a:pPr marL="742950" indent="-742950" eaLnBrk="1" hangingPunct="1">
              <a:spcBef>
                <a:spcPct val="50000"/>
              </a:spcBef>
              <a:buFont typeface="Times New Roman" panose="02020603050405020304" pitchFamily="18" charset="0"/>
              <a:buAutoNum type="arabicPeriod"/>
            </a:pPr>
            <a:r>
              <a:rPr lang="en-US" altLang="ja-JP" sz="3600" dirty="0"/>
              <a:t>Essential aspect of Satoumi</a:t>
            </a:r>
          </a:p>
          <a:p>
            <a:pPr marL="742950" indent="-742950" eaLnBrk="1" hangingPunct="1">
              <a:spcBef>
                <a:spcPct val="50000"/>
              </a:spcBef>
              <a:buFont typeface="Times New Roman" panose="02020603050405020304" pitchFamily="18" charset="0"/>
              <a:buAutoNum type="arabicPeriod"/>
            </a:pPr>
            <a:r>
              <a:rPr lang="en-US" altLang="ja-JP" sz="3600" dirty="0"/>
              <a:t>Active and passive measures on Satoumi</a:t>
            </a:r>
          </a:p>
          <a:p>
            <a:pPr marL="742950" indent="-742950" eaLnBrk="1" hangingPunct="1">
              <a:spcBef>
                <a:spcPct val="50000"/>
              </a:spcBef>
              <a:buFont typeface="Times New Roman" panose="02020603050405020304" pitchFamily="18" charset="0"/>
              <a:buAutoNum type="arabicPeriod"/>
            </a:pPr>
            <a:r>
              <a:rPr lang="en-US" altLang="ja-JP" sz="3600" dirty="0"/>
              <a:t>Red-soil pollution prevention measures</a:t>
            </a:r>
          </a:p>
          <a:p>
            <a:pPr marL="742950" indent="-742950" eaLnBrk="1" hangingPunct="1">
              <a:spcBef>
                <a:spcPct val="50000"/>
              </a:spcBef>
              <a:buFont typeface="Times New Roman" panose="02020603050405020304" pitchFamily="18" charset="0"/>
              <a:buAutoNum type="arabicPeriod"/>
            </a:pPr>
            <a:r>
              <a:rPr lang="en-US" altLang="ja-JP" sz="3600" dirty="0"/>
              <a:t>Coral culture and outplanting</a:t>
            </a:r>
          </a:p>
          <a:p>
            <a:pPr marL="742950" indent="-742950" eaLnBrk="1" hangingPunct="1">
              <a:spcBef>
                <a:spcPct val="50000"/>
              </a:spcBef>
              <a:buFont typeface="Times New Roman" panose="02020603050405020304" pitchFamily="18" charset="0"/>
              <a:buAutoNum type="arabicPeriod"/>
            </a:pPr>
            <a:r>
              <a:rPr lang="en-US" altLang="ja-JP" sz="3600" dirty="0"/>
              <a:t>Mozuku fund</a:t>
            </a:r>
          </a:p>
        </p:txBody>
      </p:sp>
      <p:sp>
        <p:nvSpPr>
          <p:cNvPr id="4100" name="Rectangle 10">
            <a:extLst>
              <a:ext uri="{FF2B5EF4-FFF2-40B4-BE49-F238E27FC236}">
                <a16:creationId xmlns:a16="http://schemas.microsoft.com/office/drawing/2014/main" id="{5CFCDACD-FAB6-42D7-92E7-0A51ED1465BD}"/>
              </a:ext>
            </a:extLst>
          </p:cNvPr>
          <p:cNvSpPr>
            <a:spLocks noChangeArrowheads="1"/>
          </p:cNvSpPr>
          <p:nvPr/>
        </p:nvSpPr>
        <p:spPr bwMode="auto">
          <a:xfrm>
            <a:off x="536574" y="1196975"/>
            <a:ext cx="8482457" cy="1511945"/>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04" y="22653"/>
            <a:ext cx="4210999" cy="3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119317" y="3140753"/>
            <a:ext cx="4176464" cy="400110"/>
          </a:xfrm>
          <a:prstGeom prst="rect">
            <a:avLst/>
          </a:prstGeom>
          <a:noFill/>
        </p:spPr>
        <p:txBody>
          <a:bodyPr wrap="square" rtlCol="0">
            <a:spAutoFit/>
          </a:bodyPr>
          <a:lstStyle/>
          <a:p>
            <a:r>
              <a:rPr lang="en-US" altLang="ja-JP" sz="2000" dirty="0"/>
              <a:t>Releasing Bundles: </a:t>
            </a:r>
            <a:r>
              <a:rPr lang="en-US" altLang="ja-JP" sz="2000" i="1" dirty="0"/>
              <a:t>Acropora tenuis</a:t>
            </a:r>
            <a:endParaRPr kumimoji="1" lang="ja-JP" altLang="en-US" sz="2000" i="1" dirty="0"/>
          </a:p>
        </p:txBody>
      </p:sp>
      <p:sp>
        <p:nvSpPr>
          <p:cNvPr id="2" name="テキスト ボックス 1">
            <a:extLst>
              <a:ext uri="{FF2B5EF4-FFF2-40B4-BE49-F238E27FC236}">
                <a16:creationId xmlns:a16="http://schemas.microsoft.com/office/drawing/2014/main" id="{E70CF2FA-1BF3-B672-9C68-085A717C0242}"/>
              </a:ext>
            </a:extLst>
          </p:cNvPr>
          <p:cNvSpPr txBox="1"/>
          <p:nvPr/>
        </p:nvSpPr>
        <p:spPr>
          <a:xfrm>
            <a:off x="-14964" y="3498374"/>
            <a:ext cx="9200640" cy="3286734"/>
          </a:xfrm>
          <a:prstGeom prst="rect">
            <a:avLst/>
          </a:prstGeom>
          <a:noFill/>
        </p:spPr>
        <p:txBody>
          <a:bodyPr wrap="square" rtlCol="0">
            <a:spAutoFit/>
          </a:bodyPr>
          <a:lstStyle/>
          <a:p>
            <a:pPr marL="252000" indent="-252000">
              <a:lnSpc>
                <a:spcPts val="3600"/>
              </a:lnSpc>
              <a:buFont typeface="Arial" panose="020B0604020202020204" pitchFamily="34" charset="0"/>
              <a:buChar char="•"/>
            </a:pPr>
            <a:r>
              <a:rPr lang="en-US" altLang="ja-JP" sz="2600" dirty="0"/>
              <a:t>Eggs and sperm from the same coral colonies cannot be fertilized.</a:t>
            </a:r>
          </a:p>
          <a:p>
            <a:pPr marL="252000" indent="-252000">
              <a:lnSpc>
                <a:spcPts val="3600"/>
              </a:lnSpc>
              <a:buFont typeface="Arial" panose="020B0604020202020204" pitchFamily="34" charset="0"/>
              <a:buChar char="•"/>
            </a:pPr>
            <a:r>
              <a:rPr lang="en-US" altLang="ja-JP" sz="2600" dirty="0"/>
              <a:t>Okinawa Institute of</a:t>
            </a:r>
            <a:r>
              <a:rPr lang="ja-JP" altLang="en-US" sz="2600" dirty="0"/>
              <a:t> </a:t>
            </a:r>
            <a:r>
              <a:rPr lang="en-US" altLang="ja-JP" sz="2600" dirty="0"/>
              <a:t>Science and Technology</a:t>
            </a:r>
            <a:r>
              <a:rPr lang="ja-JP" altLang="en-US" sz="2600" dirty="0"/>
              <a:t> </a:t>
            </a:r>
            <a:r>
              <a:rPr lang="en-US" altLang="ja-JP" sz="2600" dirty="0"/>
              <a:t>(OIST) revealed cultured corals are genetically diverse, within the same species.</a:t>
            </a:r>
          </a:p>
          <a:p>
            <a:pPr marL="252000" indent="-252000">
              <a:lnSpc>
                <a:spcPts val="3600"/>
              </a:lnSpc>
              <a:buFont typeface="Arial" panose="020B0604020202020204" pitchFamily="34" charset="0"/>
              <a:buChar char="•"/>
            </a:pPr>
            <a:r>
              <a:rPr lang="en-US" altLang="ja-JP" sz="2600" dirty="0"/>
              <a:t>926,000 coral larvae from eight 30-cm </a:t>
            </a:r>
            <a:r>
              <a:rPr lang="en-US" altLang="ja-JP" sz="2600" i="1" dirty="0"/>
              <a:t>Acropora tenuis</a:t>
            </a:r>
            <a:r>
              <a:rPr lang="en-US" altLang="ja-JP" sz="2600" dirty="0"/>
              <a:t>.</a:t>
            </a:r>
          </a:p>
          <a:p>
            <a:pPr marL="252000" indent="-252000">
              <a:lnSpc>
                <a:spcPts val="3600"/>
              </a:lnSpc>
              <a:buFont typeface="Arial" panose="020B0604020202020204" pitchFamily="34" charset="0"/>
              <a:buChar char="•"/>
            </a:pPr>
            <a:r>
              <a:rPr lang="en-US" altLang="ja-JP" sz="2600" dirty="0"/>
              <a:t>40,000 corals would provide </a:t>
            </a:r>
            <a:r>
              <a:rPr lang="en-US" altLang="ja-JP" sz="2600" dirty="0">
                <a:solidFill>
                  <a:schemeClr val="accent1"/>
                </a:solidFill>
              </a:rPr>
              <a:t>46 billion larvae</a:t>
            </a:r>
            <a:r>
              <a:rPr lang="en-US" altLang="ja-JP" sz="2600" dirty="0"/>
              <a:t>.</a:t>
            </a:r>
          </a:p>
          <a:p>
            <a:pPr marL="252000" indent="-252000">
              <a:lnSpc>
                <a:spcPts val="3600"/>
              </a:lnSpc>
              <a:buFont typeface="Arial" panose="020B0604020202020204" pitchFamily="34" charset="0"/>
              <a:buChar char="•"/>
            </a:pPr>
            <a:r>
              <a:rPr lang="en-US" altLang="ja-JP" sz="2600" dirty="0"/>
              <a:t>OIST's genetic survey found a high percentage of the corals near the coral farm was originated from the farm.</a:t>
            </a:r>
          </a:p>
        </p:txBody>
      </p:sp>
      <p:pic>
        <p:nvPicPr>
          <p:cNvPr id="3" name="Picture 2">
            <a:extLst>
              <a:ext uri="{FF2B5EF4-FFF2-40B4-BE49-F238E27FC236}">
                <a16:creationId xmlns:a16="http://schemas.microsoft.com/office/drawing/2014/main" id="{4E809056-E9F6-AF28-10FD-DFE432AD80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291" y="0"/>
            <a:ext cx="4601048" cy="344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45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16017" y="1724925"/>
            <a:ext cx="4355976" cy="861774"/>
          </a:xfrm>
          <a:prstGeom prst="rect">
            <a:avLst/>
          </a:prstGeom>
          <a:noFill/>
        </p:spPr>
        <p:txBody>
          <a:bodyPr wrap="square" rtlCol="0">
            <a:spAutoFit/>
          </a:bodyPr>
          <a:lstStyle/>
          <a:p>
            <a:pPr>
              <a:lnSpc>
                <a:spcPts val="3000"/>
              </a:lnSpc>
            </a:pPr>
            <a:r>
              <a:rPr kumimoji="1" lang="en-US" altLang="ja-JP" sz="2800" dirty="0">
                <a:solidFill>
                  <a:schemeClr val="accent2"/>
                </a:solidFill>
              </a:rPr>
              <a:t>Coral farm contributes to the biodiversity</a:t>
            </a:r>
            <a:endParaRPr kumimoji="1" lang="ja-JP" altLang="en-US" sz="2800" dirty="0">
              <a:solidFill>
                <a:schemeClr val="accent2"/>
              </a:solidFill>
            </a:endParaRPr>
          </a:p>
        </p:txBody>
      </p:sp>
      <p:sp>
        <p:nvSpPr>
          <p:cNvPr id="6" name="テキスト ボックス 5"/>
          <p:cNvSpPr txBox="1"/>
          <p:nvPr/>
        </p:nvSpPr>
        <p:spPr>
          <a:xfrm>
            <a:off x="0" y="3806217"/>
            <a:ext cx="4860032" cy="2939266"/>
          </a:xfrm>
          <a:prstGeom prst="rect">
            <a:avLst/>
          </a:prstGeom>
          <a:noFill/>
        </p:spPr>
        <p:txBody>
          <a:bodyPr wrap="square" rtlCol="0">
            <a:spAutoFit/>
          </a:bodyPr>
          <a:lstStyle/>
          <a:p>
            <a:pPr marL="180000" indent="-180000">
              <a:lnSpc>
                <a:spcPts val="3000"/>
              </a:lnSpc>
              <a:spcBef>
                <a:spcPts val="600"/>
              </a:spcBef>
              <a:buFont typeface="Arial" panose="020B0604020202020204" pitchFamily="34" charset="0"/>
              <a:buChar char="•"/>
            </a:pPr>
            <a:r>
              <a:rPr lang="en-US" altLang="ja-JP" sz="2600" dirty="0">
                <a:solidFill>
                  <a:schemeClr val="accent1"/>
                </a:solidFill>
              </a:rPr>
              <a:t>85%</a:t>
            </a:r>
            <a:r>
              <a:rPr lang="en-US" altLang="ja-JP" sz="2600" dirty="0"/>
              <a:t> of the outplanted corals were bleached and dead in 2016.</a:t>
            </a:r>
          </a:p>
          <a:p>
            <a:pPr marL="180000" indent="-180000">
              <a:lnSpc>
                <a:spcPts val="3000"/>
              </a:lnSpc>
              <a:spcBef>
                <a:spcPts val="600"/>
              </a:spcBef>
              <a:buFont typeface="Arial" panose="020B0604020202020204" pitchFamily="34" charset="0"/>
              <a:buChar char="•"/>
            </a:pPr>
            <a:r>
              <a:rPr lang="en-US" altLang="ja-JP" sz="2600" dirty="0">
                <a:solidFill>
                  <a:schemeClr val="accent1"/>
                </a:solidFill>
              </a:rPr>
              <a:t>90%</a:t>
            </a:r>
            <a:r>
              <a:rPr lang="en-US" altLang="ja-JP" sz="2600" dirty="0"/>
              <a:t> of the cultured corals on the sticks in the same area survived.</a:t>
            </a:r>
            <a:endParaRPr lang="en-US" altLang="ja-JP" sz="2600" dirty="0">
              <a:solidFill>
                <a:srgbClr val="FF0000"/>
              </a:solidFill>
            </a:endParaRPr>
          </a:p>
          <a:p>
            <a:pPr marL="180000" indent="-180000">
              <a:lnSpc>
                <a:spcPts val="3000"/>
              </a:lnSpc>
              <a:spcBef>
                <a:spcPts val="600"/>
              </a:spcBef>
              <a:buFont typeface="Arial" panose="020B0604020202020204" pitchFamily="34" charset="0"/>
              <a:buChar char="•"/>
            </a:pPr>
            <a:r>
              <a:rPr lang="en-US" altLang="ja-JP" sz="2600" dirty="0"/>
              <a:t>Reasons: smaller impact of sediment? Stronger flow than the bottom?</a:t>
            </a:r>
          </a:p>
        </p:txBody>
      </p:sp>
      <p:pic>
        <p:nvPicPr>
          <p:cNvPr id="2" name="Picture 4">
            <a:extLst>
              <a:ext uri="{FF2B5EF4-FFF2-40B4-BE49-F238E27FC236}">
                <a16:creationId xmlns:a16="http://schemas.microsoft.com/office/drawing/2014/main" id="{5A661003-8A31-DBAC-769F-38726636B1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 y="22484"/>
            <a:ext cx="4720033" cy="265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A9D632B0-1C83-1743-FEA4-18F6CE21E802}"/>
              </a:ext>
            </a:extLst>
          </p:cNvPr>
          <p:cNvSpPr txBox="1"/>
          <p:nvPr/>
        </p:nvSpPr>
        <p:spPr>
          <a:xfrm>
            <a:off x="-17186" y="2586699"/>
            <a:ext cx="4176464" cy="400110"/>
          </a:xfrm>
          <a:prstGeom prst="rect">
            <a:avLst/>
          </a:prstGeom>
          <a:noFill/>
        </p:spPr>
        <p:txBody>
          <a:bodyPr wrap="square" rtlCol="0">
            <a:spAutoFit/>
          </a:bodyPr>
          <a:lstStyle/>
          <a:p>
            <a:r>
              <a:rPr lang="en-US" altLang="ja-JP" sz="2000" dirty="0"/>
              <a:t>Bleached corals in Okinawa in 2016</a:t>
            </a:r>
            <a:endParaRPr kumimoji="1" lang="ja-JP" altLang="en-US" sz="2000" i="1" dirty="0"/>
          </a:p>
        </p:txBody>
      </p:sp>
      <p:sp>
        <p:nvSpPr>
          <p:cNvPr id="4" name="テキスト ボックス 3">
            <a:extLst>
              <a:ext uri="{FF2B5EF4-FFF2-40B4-BE49-F238E27FC236}">
                <a16:creationId xmlns:a16="http://schemas.microsoft.com/office/drawing/2014/main" id="{BD604663-513A-A2FF-FEC6-2A9CF9A95EF6}"/>
              </a:ext>
            </a:extLst>
          </p:cNvPr>
          <p:cNvSpPr txBox="1"/>
          <p:nvPr/>
        </p:nvSpPr>
        <p:spPr>
          <a:xfrm>
            <a:off x="4690880" y="2611161"/>
            <a:ext cx="4536503" cy="1708160"/>
          </a:xfrm>
          <a:prstGeom prst="rect">
            <a:avLst/>
          </a:prstGeom>
          <a:noFill/>
        </p:spPr>
        <p:txBody>
          <a:bodyPr wrap="square" rtlCol="0">
            <a:spAutoFit/>
          </a:bodyPr>
          <a:lstStyle/>
          <a:p>
            <a:pPr marL="180000" indent="-180000">
              <a:lnSpc>
                <a:spcPts val="3000"/>
              </a:lnSpc>
              <a:spcBef>
                <a:spcPts val="600"/>
              </a:spcBef>
              <a:buFont typeface="Arial" panose="020B0604020202020204" pitchFamily="34" charset="0"/>
              <a:buChar char="•"/>
            </a:pPr>
            <a:r>
              <a:rPr lang="en-US" altLang="ja-JP" sz="2600" dirty="0"/>
              <a:t>841 fish of </a:t>
            </a:r>
            <a:r>
              <a:rPr lang="en-US" altLang="ja-JP" sz="2600" dirty="0">
                <a:solidFill>
                  <a:schemeClr val="accent1"/>
                </a:solidFill>
              </a:rPr>
              <a:t>33 species </a:t>
            </a:r>
            <a:r>
              <a:rPr lang="en-US" altLang="ja-JP" sz="2600" dirty="0"/>
              <a:t>inhabited in 30 cultured corals.</a:t>
            </a:r>
          </a:p>
          <a:p>
            <a:pPr marL="180000" indent="-180000">
              <a:lnSpc>
                <a:spcPts val="3000"/>
              </a:lnSpc>
              <a:spcBef>
                <a:spcPts val="600"/>
              </a:spcBef>
              <a:buFont typeface="Arial" panose="020B0604020202020204" pitchFamily="34" charset="0"/>
              <a:buChar char="•"/>
            </a:pPr>
            <a:r>
              <a:rPr lang="en-US" altLang="ja-JP" sz="2600" dirty="0">
                <a:solidFill>
                  <a:schemeClr val="accent1"/>
                </a:solidFill>
              </a:rPr>
              <a:t>One million fish </a:t>
            </a:r>
            <a:r>
              <a:rPr lang="en-US" altLang="ja-JP" sz="2600" dirty="0"/>
              <a:t>in total in the farm</a:t>
            </a:r>
          </a:p>
        </p:txBody>
      </p:sp>
      <p:sp>
        <p:nvSpPr>
          <p:cNvPr id="11" name="テキスト ボックス 10">
            <a:extLst>
              <a:ext uri="{FF2B5EF4-FFF2-40B4-BE49-F238E27FC236}">
                <a16:creationId xmlns:a16="http://schemas.microsoft.com/office/drawing/2014/main" id="{FE2B7B2C-EF57-6366-670B-18E85F7AF758}"/>
              </a:ext>
            </a:extLst>
          </p:cNvPr>
          <p:cNvSpPr txBox="1"/>
          <p:nvPr/>
        </p:nvSpPr>
        <p:spPr>
          <a:xfrm>
            <a:off x="33700" y="2998114"/>
            <a:ext cx="4355976" cy="861774"/>
          </a:xfrm>
          <a:prstGeom prst="rect">
            <a:avLst/>
          </a:prstGeom>
          <a:noFill/>
        </p:spPr>
        <p:txBody>
          <a:bodyPr wrap="square" rtlCol="0">
            <a:spAutoFit/>
          </a:bodyPr>
          <a:lstStyle/>
          <a:p>
            <a:pPr>
              <a:lnSpc>
                <a:spcPts val="3000"/>
              </a:lnSpc>
            </a:pPr>
            <a:r>
              <a:rPr kumimoji="1" lang="en-US" altLang="ja-JP" sz="2800" dirty="0">
                <a:solidFill>
                  <a:schemeClr val="accent2"/>
                </a:solidFill>
              </a:rPr>
              <a:t>Stick cultured corals are resilient to bleaching?</a:t>
            </a:r>
            <a:endParaRPr kumimoji="1" lang="ja-JP" altLang="en-US" sz="2800" dirty="0">
              <a:solidFill>
                <a:schemeClr val="accent2"/>
              </a:solidFill>
            </a:endParaRPr>
          </a:p>
        </p:txBody>
      </p:sp>
      <p:pic>
        <p:nvPicPr>
          <p:cNvPr id="7" name="図 6">
            <a:extLst>
              <a:ext uri="{FF2B5EF4-FFF2-40B4-BE49-F238E27FC236}">
                <a16:creationId xmlns:a16="http://schemas.microsoft.com/office/drawing/2014/main" id="{1A530422-DD04-54E0-8103-AF01FAFABAE3}"/>
              </a:ext>
            </a:extLst>
          </p:cNvPr>
          <p:cNvPicPr>
            <a:picLocks noChangeAspect="1"/>
          </p:cNvPicPr>
          <p:nvPr/>
        </p:nvPicPr>
        <p:blipFill>
          <a:blip r:embed="rId4"/>
          <a:stretch>
            <a:fillRect/>
          </a:stretch>
        </p:blipFill>
        <p:spPr>
          <a:xfrm>
            <a:off x="4801592" y="4386396"/>
            <a:ext cx="4311403" cy="2425164"/>
          </a:xfrm>
          <a:prstGeom prst="rect">
            <a:avLst/>
          </a:prstGeom>
        </p:spPr>
      </p:pic>
    </p:spTree>
    <p:extLst>
      <p:ext uri="{BB962C8B-B14F-4D97-AF65-F5344CB8AC3E}">
        <p14:creationId xmlns:p14="http://schemas.microsoft.com/office/powerpoint/2010/main" val="284531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テキスト ボックス 1">
            <a:extLst>
              <a:ext uri="{FF2B5EF4-FFF2-40B4-BE49-F238E27FC236}">
                <a16:creationId xmlns:a16="http://schemas.microsoft.com/office/drawing/2014/main" id="{C18FCC61-9057-4019-B76B-978BCBDB1E36}"/>
              </a:ext>
            </a:extLst>
          </p:cNvPr>
          <p:cNvSpPr txBox="1">
            <a:spLocks noChangeArrowheads="1"/>
          </p:cNvSpPr>
          <p:nvPr/>
        </p:nvSpPr>
        <p:spPr bwMode="auto">
          <a:xfrm>
            <a:off x="237255" y="650556"/>
            <a:ext cx="8897423"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216000" indent="-216000">
              <a:spcBef>
                <a:spcPct val="0"/>
              </a:spcBef>
            </a:pPr>
            <a:r>
              <a:rPr lang="en-US" altLang="ja-JP" sz="2600" dirty="0"/>
              <a:t>In 2009, the Onna FC, Mozuku processors, and nationwide consumer cooperatives (co-ops) collaborated to establish the "Mozuku Fund," a mechanism to secure funds for coral culture.</a:t>
            </a:r>
          </a:p>
          <a:p>
            <a:pPr marL="216000" indent="-216000">
              <a:spcBef>
                <a:spcPct val="0"/>
              </a:spcBef>
            </a:pPr>
            <a:r>
              <a:rPr lang="en-US" altLang="ja-JP" sz="2600" dirty="0"/>
              <a:t>1 to 2 yen per pack of processed Mozuku was set aside in the Mozuku fund and used for coral culture.</a:t>
            </a:r>
          </a:p>
          <a:p>
            <a:pPr marL="216000" indent="-216000">
              <a:spcBef>
                <a:spcPct val="0"/>
              </a:spcBef>
            </a:pPr>
            <a:r>
              <a:rPr lang="en-US" altLang="ja-JP" sz="2600" dirty="0"/>
              <a:t>28 co-ops (6.7 million members) across Japan cooperated.</a:t>
            </a:r>
          </a:p>
        </p:txBody>
      </p:sp>
      <p:sp>
        <p:nvSpPr>
          <p:cNvPr id="41989" name="テキスト ボックス 5">
            <a:extLst>
              <a:ext uri="{FF2B5EF4-FFF2-40B4-BE49-F238E27FC236}">
                <a16:creationId xmlns:a16="http://schemas.microsoft.com/office/drawing/2014/main" id="{358DD52A-71A9-4223-BF30-8BA7F40870E8}"/>
              </a:ext>
            </a:extLst>
          </p:cNvPr>
          <p:cNvSpPr txBox="1">
            <a:spLocks noChangeArrowheads="1"/>
          </p:cNvSpPr>
          <p:nvPr/>
        </p:nvSpPr>
        <p:spPr bwMode="auto">
          <a:xfrm>
            <a:off x="237255" y="56256"/>
            <a:ext cx="4572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dirty="0">
                <a:solidFill>
                  <a:schemeClr val="accent2"/>
                </a:solidFill>
              </a:rPr>
              <a:t>Mozuku Fund</a:t>
            </a:r>
          </a:p>
        </p:txBody>
      </p:sp>
      <p:sp>
        <p:nvSpPr>
          <p:cNvPr id="41990" name="テキスト ボックス 1">
            <a:extLst>
              <a:ext uri="{FF2B5EF4-FFF2-40B4-BE49-F238E27FC236}">
                <a16:creationId xmlns:a16="http://schemas.microsoft.com/office/drawing/2014/main" id="{B93F9BF6-69EB-434E-93E1-E1AE8FAFB237}"/>
              </a:ext>
            </a:extLst>
          </p:cNvPr>
          <p:cNvSpPr txBox="1">
            <a:spLocks noChangeArrowheads="1"/>
          </p:cNvSpPr>
          <p:nvPr/>
        </p:nvSpPr>
        <p:spPr bwMode="auto">
          <a:xfrm>
            <a:off x="6964670" y="5239134"/>
            <a:ext cx="1851025" cy="733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ts val="2500"/>
              </a:lnSpc>
              <a:spcBef>
                <a:spcPct val="0"/>
              </a:spcBef>
              <a:buFontTx/>
              <a:buNone/>
            </a:pPr>
            <a:r>
              <a:rPr lang="en-US" altLang="ja-JP" sz="2400" dirty="0">
                <a:solidFill>
                  <a:schemeClr val="accent1"/>
                </a:solidFill>
              </a:rPr>
              <a:t>Consumer Cooperatives</a:t>
            </a:r>
            <a:endParaRPr lang="ja-JP" altLang="en-US" sz="2400" dirty="0">
              <a:solidFill>
                <a:schemeClr val="accent1"/>
              </a:solidFill>
            </a:endParaRPr>
          </a:p>
        </p:txBody>
      </p:sp>
      <p:sp>
        <p:nvSpPr>
          <p:cNvPr id="41991" name="テキスト ボックス 10">
            <a:extLst>
              <a:ext uri="{FF2B5EF4-FFF2-40B4-BE49-F238E27FC236}">
                <a16:creationId xmlns:a16="http://schemas.microsoft.com/office/drawing/2014/main" id="{22D55CCF-7B5C-4CF4-B44C-2C6C6BD807B6}"/>
              </a:ext>
            </a:extLst>
          </p:cNvPr>
          <p:cNvSpPr txBox="1">
            <a:spLocks noChangeArrowheads="1"/>
          </p:cNvSpPr>
          <p:nvPr/>
        </p:nvSpPr>
        <p:spPr bwMode="auto">
          <a:xfrm>
            <a:off x="4243695" y="5250246"/>
            <a:ext cx="1727200" cy="733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ts val="2500"/>
              </a:lnSpc>
              <a:spcBef>
                <a:spcPct val="0"/>
              </a:spcBef>
              <a:buFontTx/>
              <a:buNone/>
            </a:pPr>
            <a:r>
              <a:rPr lang="en-US" altLang="ja-JP" sz="2400">
                <a:solidFill>
                  <a:schemeClr val="accent1"/>
                </a:solidFill>
              </a:rPr>
              <a:t>Processing Company</a:t>
            </a:r>
            <a:endParaRPr lang="ja-JP" altLang="en-US" sz="2400">
              <a:solidFill>
                <a:schemeClr val="accent1"/>
              </a:solidFill>
            </a:endParaRPr>
          </a:p>
        </p:txBody>
      </p:sp>
      <p:sp>
        <p:nvSpPr>
          <p:cNvPr id="41992" name="テキスト ボックス 11">
            <a:extLst>
              <a:ext uri="{FF2B5EF4-FFF2-40B4-BE49-F238E27FC236}">
                <a16:creationId xmlns:a16="http://schemas.microsoft.com/office/drawing/2014/main" id="{729DFC72-6B0E-43D6-B92B-4E8E93908E6E}"/>
              </a:ext>
            </a:extLst>
          </p:cNvPr>
          <p:cNvSpPr txBox="1">
            <a:spLocks noChangeArrowheads="1"/>
          </p:cNvSpPr>
          <p:nvPr/>
        </p:nvSpPr>
        <p:spPr bwMode="auto">
          <a:xfrm>
            <a:off x="5535920" y="3952356"/>
            <a:ext cx="1727200" cy="733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lnSpc>
                <a:spcPts val="2500"/>
              </a:lnSpc>
              <a:spcBef>
                <a:spcPct val="0"/>
              </a:spcBef>
              <a:buFontTx/>
              <a:buNone/>
            </a:pPr>
            <a:r>
              <a:rPr lang="en-US" altLang="ja-JP" sz="2400" dirty="0">
                <a:solidFill>
                  <a:schemeClr val="accent1"/>
                </a:solidFill>
              </a:rPr>
              <a:t>Fisheries Cooperative</a:t>
            </a:r>
            <a:endParaRPr lang="ja-JP" altLang="en-US" sz="2400" dirty="0">
              <a:solidFill>
                <a:schemeClr val="accent1"/>
              </a:solidFill>
            </a:endParaRPr>
          </a:p>
        </p:txBody>
      </p:sp>
      <p:sp>
        <p:nvSpPr>
          <p:cNvPr id="41994" name="テキスト ボックス 2">
            <a:extLst>
              <a:ext uri="{FF2B5EF4-FFF2-40B4-BE49-F238E27FC236}">
                <a16:creationId xmlns:a16="http://schemas.microsoft.com/office/drawing/2014/main" id="{52D7DCB6-B927-4364-9150-30F362279CD0}"/>
              </a:ext>
            </a:extLst>
          </p:cNvPr>
          <p:cNvSpPr txBox="1">
            <a:spLocks noChangeArrowheads="1"/>
          </p:cNvSpPr>
          <p:nvPr/>
        </p:nvSpPr>
        <p:spPr bwMode="auto">
          <a:xfrm>
            <a:off x="5394633" y="3213152"/>
            <a:ext cx="2763787"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500"/>
              </a:lnSpc>
              <a:spcBef>
                <a:spcPct val="0"/>
              </a:spcBef>
              <a:buFontTx/>
              <a:buNone/>
            </a:pPr>
            <a:r>
              <a:rPr lang="en-US" altLang="ja-JP" sz="2400" dirty="0">
                <a:solidFill>
                  <a:schemeClr val="accent2"/>
                </a:solidFill>
              </a:rPr>
              <a:t>Produces Mozuku</a:t>
            </a:r>
          </a:p>
          <a:p>
            <a:pPr>
              <a:lnSpc>
                <a:spcPts val="2500"/>
              </a:lnSpc>
              <a:spcBef>
                <a:spcPct val="0"/>
              </a:spcBef>
              <a:buNone/>
            </a:pPr>
            <a:r>
              <a:rPr lang="en-US" altLang="ja-JP" sz="2400" dirty="0">
                <a:solidFill>
                  <a:schemeClr val="accent2"/>
                </a:solidFill>
              </a:rPr>
              <a:t>Culture Corals</a:t>
            </a:r>
            <a:endParaRPr lang="ja-JP" altLang="en-US" sz="2400" dirty="0">
              <a:solidFill>
                <a:schemeClr val="accent2"/>
              </a:solidFill>
            </a:endParaRPr>
          </a:p>
        </p:txBody>
      </p:sp>
      <p:cxnSp>
        <p:nvCxnSpPr>
          <p:cNvPr id="22" name="直線矢印コネクタ 21">
            <a:extLst>
              <a:ext uri="{FF2B5EF4-FFF2-40B4-BE49-F238E27FC236}">
                <a16:creationId xmlns:a16="http://schemas.microsoft.com/office/drawing/2014/main" id="{47E7D72C-81F6-485C-AB2F-F36D6D84DBC8}"/>
              </a:ext>
            </a:extLst>
          </p:cNvPr>
          <p:cNvCxnSpPr/>
          <p:nvPr/>
        </p:nvCxnSpPr>
        <p:spPr>
          <a:xfrm flipH="1">
            <a:off x="5378758" y="4767646"/>
            <a:ext cx="392112" cy="46990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B0769F4B-255B-48C4-BA4C-D9591FB05C18}"/>
              </a:ext>
            </a:extLst>
          </p:cNvPr>
          <p:cNvCxnSpPr/>
          <p:nvPr/>
        </p:nvCxnSpPr>
        <p:spPr>
          <a:xfrm flipH="1">
            <a:off x="5194608" y="4767646"/>
            <a:ext cx="400050" cy="46355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DD3125B-EF40-4377-AA48-F3452F4BF86B}"/>
              </a:ext>
            </a:extLst>
          </p:cNvPr>
          <p:cNvCxnSpPr/>
          <p:nvPr/>
        </p:nvCxnSpPr>
        <p:spPr>
          <a:xfrm>
            <a:off x="7150408" y="4723196"/>
            <a:ext cx="508000" cy="468313"/>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8AB4556B-42F5-4E16-A500-34856633D162}"/>
              </a:ext>
            </a:extLst>
          </p:cNvPr>
          <p:cNvCxnSpPr/>
          <p:nvPr/>
        </p:nvCxnSpPr>
        <p:spPr>
          <a:xfrm>
            <a:off x="6975783" y="4712084"/>
            <a:ext cx="542925" cy="53340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DC345F51-029F-4C62-A8CC-30D65B4C0E84}"/>
              </a:ext>
            </a:extLst>
          </p:cNvPr>
          <p:cNvCxnSpPr/>
          <p:nvPr/>
        </p:nvCxnSpPr>
        <p:spPr>
          <a:xfrm flipH="1">
            <a:off x="6047095" y="5815396"/>
            <a:ext cx="808038" cy="25400"/>
          </a:xfrm>
          <a:prstGeom prst="straightConnector1">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F155CC51-F323-4988-A8C4-83F930021CE2}"/>
              </a:ext>
            </a:extLst>
          </p:cNvPr>
          <p:cNvCxnSpPr/>
          <p:nvPr/>
        </p:nvCxnSpPr>
        <p:spPr>
          <a:xfrm flipH="1">
            <a:off x="6047095" y="5642359"/>
            <a:ext cx="823913" cy="9525"/>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008" name="テキスト ボックス 42">
            <a:extLst>
              <a:ext uri="{FF2B5EF4-FFF2-40B4-BE49-F238E27FC236}">
                <a16:creationId xmlns:a16="http://schemas.microsoft.com/office/drawing/2014/main" id="{A530A47D-1EE5-442C-83C6-81513C248171}"/>
              </a:ext>
            </a:extLst>
          </p:cNvPr>
          <p:cNvSpPr txBox="1">
            <a:spLocks noChangeArrowheads="1"/>
          </p:cNvSpPr>
          <p:nvPr/>
        </p:nvSpPr>
        <p:spPr bwMode="auto">
          <a:xfrm>
            <a:off x="3929370" y="6032884"/>
            <a:ext cx="25431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600"/>
              </a:lnSpc>
              <a:spcBef>
                <a:spcPct val="0"/>
              </a:spcBef>
              <a:buFontTx/>
              <a:buNone/>
            </a:pPr>
            <a:r>
              <a:rPr lang="en-US" altLang="ja-JP" sz="2400" dirty="0">
                <a:solidFill>
                  <a:schemeClr val="accent2"/>
                </a:solidFill>
              </a:rPr>
              <a:t>Processes Mozuku</a:t>
            </a:r>
          </a:p>
          <a:p>
            <a:pPr>
              <a:lnSpc>
                <a:spcPts val="2600"/>
              </a:lnSpc>
              <a:spcBef>
                <a:spcPct val="0"/>
              </a:spcBef>
              <a:buFontTx/>
              <a:buNone/>
            </a:pPr>
            <a:r>
              <a:rPr lang="en-US" altLang="ja-JP" sz="2400" dirty="0">
                <a:solidFill>
                  <a:schemeClr val="accent2"/>
                </a:solidFill>
              </a:rPr>
              <a:t>Connects Co-ops</a:t>
            </a:r>
            <a:endParaRPr lang="ja-JP" altLang="en-US" sz="2400" dirty="0">
              <a:solidFill>
                <a:schemeClr val="accent2"/>
              </a:solidFill>
            </a:endParaRPr>
          </a:p>
        </p:txBody>
      </p:sp>
      <p:sp>
        <p:nvSpPr>
          <p:cNvPr id="42009" name="テキスト ボックス 43">
            <a:extLst>
              <a:ext uri="{FF2B5EF4-FFF2-40B4-BE49-F238E27FC236}">
                <a16:creationId xmlns:a16="http://schemas.microsoft.com/office/drawing/2014/main" id="{F7954192-2DFE-4991-9605-7B0BC9B4E22E}"/>
              </a:ext>
            </a:extLst>
          </p:cNvPr>
          <p:cNvSpPr txBox="1">
            <a:spLocks noChangeArrowheads="1"/>
          </p:cNvSpPr>
          <p:nvPr/>
        </p:nvSpPr>
        <p:spPr bwMode="auto">
          <a:xfrm>
            <a:off x="6948795" y="6009864"/>
            <a:ext cx="227488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600"/>
              </a:lnSpc>
              <a:spcBef>
                <a:spcPct val="0"/>
              </a:spcBef>
              <a:buFontTx/>
              <a:buNone/>
            </a:pPr>
            <a:r>
              <a:rPr lang="en-US" altLang="ja-JP" sz="2400" dirty="0">
                <a:solidFill>
                  <a:schemeClr val="accent2"/>
                </a:solidFill>
              </a:rPr>
              <a:t>Buy Mozuku</a:t>
            </a:r>
          </a:p>
          <a:p>
            <a:pPr>
              <a:lnSpc>
                <a:spcPts val="2600"/>
              </a:lnSpc>
              <a:spcBef>
                <a:spcPct val="0"/>
              </a:spcBef>
              <a:buFontTx/>
              <a:buNone/>
            </a:pPr>
            <a:r>
              <a:rPr lang="en-US" altLang="ja-JP" sz="2400" dirty="0">
                <a:solidFill>
                  <a:schemeClr val="accent2"/>
                </a:solidFill>
              </a:rPr>
              <a:t>Pay for Corals</a:t>
            </a:r>
            <a:endParaRPr lang="ja-JP" altLang="en-US" sz="2400" dirty="0">
              <a:solidFill>
                <a:schemeClr val="accent2"/>
              </a:solidFill>
            </a:endParaRPr>
          </a:p>
        </p:txBody>
      </p:sp>
      <p:sp>
        <p:nvSpPr>
          <p:cNvPr id="2" name="テキスト ボックス 1">
            <a:extLst>
              <a:ext uri="{FF2B5EF4-FFF2-40B4-BE49-F238E27FC236}">
                <a16:creationId xmlns:a16="http://schemas.microsoft.com/office/drawing/2014/main" id="{94BF7FBF-079B-079E-DAB7-7246324C3844}"/>
              </a:ext>
            </a:extLst>
          </p:cNvPr>
          <p:cNvSpPr txBox="1">
            <a:spLocks noChangeArrowheads="1"/>
          </p:cNvSpPr>
          <p:nvPr/>
        </p:nvSpPr>
        <p:spPr bwMode="auto">
          <a:xfrm>
            <a:off x="237255" y="3135516"/>
            <a:ext cx="369041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216000" indent="-216000">
              <a:spcBef>
                <a:spcPct val="0"/>
              </a:spcBef>
            </a:pPr>
            <a:r>
              <a:rPr lang="en-US" altLang="ja-JP" sz="2600" dirty="0"/>
              <a:t>By 2015, the money of 10 million packs accumulated, and 24,000 corals were cultured.</a:t>
            </a:r>
          </a:p>
          <a:p>
            <a:pPr marL="216000" indent="-216000">
              <a:spcBef>
                <a:spcPct val="0"/>
              </a:spcBef>
            </a:pPr>
            <a:r>
              <a:rPr lang="en-US" altLang="ja-JP" sz="2600" dirty="0"/>
              <a:t>The number of cultured corals now exceeds 40,000.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774F452F-D1FC-4D72-880A-C98A3C3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221" y="2996952"/>
            <a:ext cx="5503967" cy="38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a:extLst>
              <a:ext uri="{FF2B5EF4-FFF2-40B4-BE49-F238E27FC236}">
                <a16:creationId xmlns:a16="http://schemas.microsoft.com/office/drawing/2014/main" id="{994B1296-F9B4-470C-BDC9-1F425617C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 y="0"/>
            <a:ext cx="6592386" cy="371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テキスト ボックス 1">
            <a:extLst>
              <a:ext uri="{FF2B5EF4-FFF2-40B4-BE49-F238E27FC236}">
                <a16:creationId xmlns:a16="http://schemas.microsoft.com/office/drawing/2014/main" id="{C18FCC61-9057-4019-B76B-978BCBDB1E36}"/>
              </a:ext>
            </a:extLst>
          </p:cNvPr>
          <p:cNvSpPr txBox="1">
            <a:spLocks noChangeArrowheads="1"/>
          </p:cNvSpPr>
          <p:nvPr/>
        </p:nvSpPr>
        <p:spPr bwMode="auto">
          <a:xfrm>
            <a:off x="75728" y="3680153"/>
            <a:ext cx="37944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en-US" altLang="ja-JP" sz="2800" dirty="0"/>
              <a:t>Flyers of co-ops explaining </a:t>
            </a:r>
            <a:r>
              <a:rPr lang="en-US" altLang="ja-JP" sz="2800" dirty="0">
                <a:solidFill>
                  <a:schemeClr val="accent1"/>
                </a:solidFill>
              </a:rPr>
              <a:t>Mozuku Fund</a:t>
            </a:r>
          </a:p>
        </p:txBody>
      </p:sp>
      <p:sp>
        <p:nvSpPr>
          <p:cNvPr id="16" name="円/楕円 15">
            <a:extLst>
              <a:ext uri="{FF2B5EF4-FFF2-40B4-BE49-F238E27FC236}">
                <a16:creationId xmlns:a16="http://schemas.microsoft.com/office/drawing/2014/main" id="{2EF7652B-A957-4DD0-ABB9-5A327B8058FE}"/>
              </a:ext>
            </a:extLst>
          </p:cNvPr>
          <p:cNvSpPr/>
          <p:nvPr/>
        </p:nvSpPr>
        <p:spPr>
          <a:xfrm>
            <a:off x="4921130" y="5744418"/>
            <a:ext cx="658565" cy="6585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a:extLst>
              <a:ext uri="{FF2B5EF4-FFF2-40B4-BE49-F238E27FC236}">
                <a16:creationId xmlns:a16="http://schemas.microsoft.com/office/drawing/2014/main" id="{E9CE9B21-588A-47BE-A500-CA1ED6DF6C55}"/>
              </a:ext>
            </a:extLst>
          </p:cNvPr>
          <p:cNvCxnSpPr>
            <a:cxnSpLocks/>
          </p:cNvCxnSpPr>
          <p:nvPr/>
        </p:nvCxnSpPr>
        <p:spPr>
          <a:xfrm flipV="1">
            <a:off x="3563888" y="6247209"/>
            <a:ext cx="1296144" cy="3115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007" name="テキスト ボックス 41">
            <a:extLst>
              <a:ext uri="{FF2B5EF4-FFF2-40B4-BE49-F238E27FC236}">
                <a16:creationId xmlns:a16="http://schemas.microsoft.com/office/drawing/2014/main" id="{204417CA-0B11-4372-A700-DA3C00FF94BC}"/>
              </a:ext>
            </a:extLst>
          </p:cNvPr>
          <p:cNvSpPr txBox="1">
            <a:spLocks noChangeArrowheads="1"/>
          </p:cNvSpPr>
          <p:nvPr/>
        </p:nvSpPr>
        <p:spPr bwMode="auto">
          <a:xfrm>
            <a:off x="2512135" y="6327776"/>
            <a:ext cx="1296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0"/>
              </a:spcBef>
              <a:buFontTx/>
              <a:buNone/>
            </a:pPr>
            <a:r>
              <a:rPr lang="en-US" altLang="ja-JP" sz="2400" dirty="0"/>
              <a:t>Coral</a:t>
            </a:r>
            <a:endParaRPr lang="ja-JP" altLang="en-US" sz="2400" dirty="0"/>
          </a:p>
        </p:txBody>
      </p:sp>
      <p:sp>
        <p:nvSpPr>
          <p:cNvPr id="7" name="テキスト ボックス 1">
            <a:extLst>
              <a:ext uri="{FF2B5EF4-FFF2-40B4-BE49-F238E27FC236}">
                <a16:creationId xmlns:a16="http://schemas.microsoft.com/office/drawing/2014/main" id="{5CA7537C-860C-B0A8-AC75-5574A7AA2EF0}"/>
              </a:ext>
            </a:extLst>
          </p:cNvPr>
          <p:cNvSpPr txBox="1">
            <a:spLocks noChangeArrowheads="1"/>
          </p:cNvSpPr>
          <p:nvPr/>
        </p:nvSpPr>
        <p:spPr bwMode="auto">
          <a:xfrm>
            <a:off x="75728" y="5096053"/>
            <a:ext cx="37944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en-US" altLang="ja-JP" sz="2800" dirty="0"/>
              <a:t>Co-op members visited Onna and experienced coral culture.</a:t>
            </a:r>
            <a:endParaRPr lang="en-US" altLang="ja-JP" sz="2800" dirty="0">
              <a:solidFill>
                <a:schemeClr val="accent1"/>
              </a:solidFill>
            </a:endParaRPr>
          </a:p>
        </p:txBody>
      </p:sp>
      <p:sp>
        <p:nvSpPr>
          <p:cNvPr id="8" name="矢印: 左 7">
            <a:extLst>
              <a:ext uri="{FF2B5EF4-FFF2-40B4-BE49-F238E27FC236}">
                <a16:creationId xmlns:a16="http://schemas.microsoft.com/office/drawing/2014/main" id="{05660C58-1F76-FF21-65FA-8F29FED4175B}"/>
              </a:ext>
            </a:extLst>
          </p:cNvPr>
          <p:cNvSpPr/>
          <p:nvPr/>
        </p:nvSpPr>
        <p:spPr>
          <a:xfrm rot="8401367">
            <a:off x="2744437" y="3743109"/>
            <a:ext cx="568840" cy="36004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左 8">
            <a:extLst>
              <a:ext uri="{FF2B5EF4-FFF2-40B4-BE49-F238E27FC236}">
                <a16:creationId xmlns:a16="http://schemas.microsoft.com/office/drawing/2014/main" id="{56E22FD7-2504-2517-8F45-7619C0F964C1}"/>
              </a:ext>
            </a:extLst>
          </p:cNvPr>
          <p:cNvSpPr/>
          <p:nvPr/>
        </p:nvSpPr>
        <p:spPr>
          <a:xfrm rot="10800000">
            <a:off x="3287968" y="5893680"/>
            <a:ext cx="568840" cy="36004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282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659206-3F12-A4C0-52C9-6C0A20F71B5C}"/>
              </a:ext>
            </a:extLst>
          </p:cNvPr>
          <p:cNvSpPr txBox="1"/>
          <p:nvPr/>
        </p:nvSpPr>
        <p:spPr>
          <a:xfrm>
            <a:off x="179512" y="1340768"/>
            <a:ext cx="9073008" cy="1054135"/>
          </a:xfrm>
          <a:prstGeom prst="rect">
            <a:avLst/>
          </a:prstGeom>
          <a:noFill/>
        </p:spPr>
        <p:txBody>
          <a:bodyPr wrap="square" rtlCol="0">
            <a:spAutoFit/>
          </a:bodyPr>
          <a:lstStyle/>
          <a:p>
            <a:pPr>
              <a:lnSpc>
                <a:spcPts val="3500"/>
              </a:lnSpc>
            </a:pPr>
            <a:r>
              <a:rPr kumimoji="1" lang="en-US" altLang="ja-JP" sz="3600" dirty="0">
                <a:solidFill>
                  <a:schemeClr val="accent2"/>
                </a:solidFill>
              </a:rPr>
              <a:t>JICA (Japan International Cooperation Agency)</a:t>
            </a:r>
          </a:p>
          <a:p>
            <a:pPr>
              <a:lnSpc>
                <a:spcPts val="4000"/>
              </a:lnSpc>
            </a:pPr>
            <a:r>
              <a:rPr lang="en-US" altLang="ja-JP" sz="3600" dirty="0">
                <a:solidFill>
                  <a:schemeClr val="accent2"/>
                </a:solidFill>
              </a:rPr>
              <a:t> </a:t>
            </a:r>
            <a:r>
              <a:rPr kumimoji="1" lang="en-US" altLang="ja-JP" sz="3600" dirty="0">
                <a:solidFill>
                  <a:schemeClr val="accent2"/>
                </a:solidFill>
              </a:rPr>
              <a:t> movie: YouTube JICA-Net Channel</a:t>
            </a:r>
          </a:p>
        </p:txBody>
      </p:sp>
      <p:sp>
        <p:nvSpPr>
          <p:cNvPr id="3" name="テキスト ボックス 2">
            <a:extLst>
              <a:ext uri="{FF2B5EF4-FFF2-40B4-BE49-F238E27FC236}">
                <a16:creationId xmlns:a16="http://schemas.microsoft.com/office/drawing/2014/main" id="{E5FF244A-E235-CB70-9B20-0813104D6325}"/>
              </a:ext>
            </a:extLst>
          </p:cNvPr>
          <p:cNvSpPr txBox="1"/>
          <p:nvPr/>
        </p:nvSpPr>
        <p:spPr>
          <a:xfrm>
            <a:off x="174204" y="2636912"/>
            <a:ext cx="8964488" cy="2631490"/>
          </a:xfrm>
          <a:prstGeom prst="rect">
            <a:avLst/>
          </a:prstGeom>
          <a:noFill/>
        </p:spPr>
        <p:txBody>
          <a:bodyPr wrap="square" rtlCol="0">
            <a:spAutoFit/>
          </a:bodyPr>
          <a:lstStyle/>
          <a:p>
            <a:pPr>
              <a:lnSpc>
                <a:spcPts val="3600"/>
              </a:lnSpc>
              <a:spcBef>
                <a:spcPts val="1800"/>
              </a:spcBef>
            </a:pPr>
            <a:r>
              <a:rPr lang="en-US" altLang="ja-JP" sz="3600" dirty="0"/>
              <a:t>JICA made a movie featuring Satoumi in Onna.</a:t>
            </a:r>
          </a:p>
          <a:p>
            <a:pPr marL="360000" indent="-360000">
              <a:lnSpc>
                <a:spcPts val="3600"/>
              </a:lnSpc>
              <a:spcBef>
                <a:spcPts val="1800"/>
              </a:spcBef>
              <a:buFont typeface="Arial" panose="020B0604020202020204" pitchFamily="34" charset="0"/>
              <a:buChar char="•"/>
            </a:pPr>
            <a:r>
              <a:rPr lang="en-US" altLang="ja-JP" sz="3600" dirty="0"/>
              <a:t>https://youtu.be/Woc8vTlsleI (in English)</a:t>
            </a:r>
          </a:p>
          <a:p>
            <a:pPr marL="360000" indent="-360000">
              <a:lnSpc>
                <a:spcPts val="3600"/>
              </a:lnSpc>
              <a:spcBef>
                <a:spcPts val="1800"/>
              </a:spcBef>
              <a:buFont typeface="Arial" panose="020B0604020202020204" pitchFamily="34" charset="0"/>
              <a:buChar char="•"/>
            </a:pPr>
            <a:r>
              <a:rPr lang="en-US" altLang="ja-JP" sz="3600" dirty="0"/>
              <a:t>https://youtu.be/f2ZRh_JvU78 (in French)</a:t>
            </a:r>
          </a:p>
          <a:p>
            <a:pPr marL="360000" indent="-360000">
              <a:lnSpc>
                <a:spcPts val="3600"/>
              </a:lnSpc>
              <a:spcBef>
                <a:spcPts val="1800"/>
              </a:spcBef>
              <a:buFont typeface="Arial" panose="020B0604020202020204" pitchFamily="34" charset="0"/>
              <a:buChar char="•"/>
            </a:pPr>
            <a:r>
              <a:rPr lang="en-US" altLang="ja-JP" sz="3600" dirty="0"/>
              <a:t>Or, search “JICA Satoumi” in YouTube. </a:t>
            </a:r>
          </a:p>
        </p:txBody>
      </p:sp>
    </p:spTree>
    <p:extLst>
      <p:ext uri="{BB962C8B-B14F-4D97-AF65-F5344CB8AC3E}">
        <p14:creationId xmlns:p14="http://schemas.microsoft.com/office/powerpoint/2010/main" val="167814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5617" y="2381018"/>
            <a:ext cx="2696273" cy="446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3"/>
          <p:cNvSpPr>
            <a:spLocks noChangeArrowheads="1"/>
          </p:cNvSpPr>
          <p:nvPr/>
        </p:nvSpPr>
        <p:spPr bwMode="auto">
          <a:xfrm>
            <a:off x="3779838" y="6381750"/>
            <a:ext cx="158432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latin typeface="Tahoma" pitchFamily="34" charset="0"/>
            </a:endParaRPr>
          </a:p>
        </p:txBody>
      </p:sp>
      <p:sp>
        <p:nvSpPr>
          <p:cNvPr id="10" name="円/楕円 9"/>
          <p:cNvSpPr/>
          <p:nvPr/>
        </p:nvSpPr>
        <p:spPr>
          <a:xfrm>
            <a:off x="6780636" y="6190064"/>
            <a:ext cx="591130" cy="59113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A26C8C7E-4148-4F6C-5A58-D18C2005B928}"/>
              </a:ext>
            </a:extLst>
          </p:cNvPr>
          <p:cNvPicPr>
            <a:picLocks noChangeAspect="1"/>
          </p:cNvPicPr>
          <p:nvPr/>
        </p:nvPicPr>
        <p:blipFill>
          <a:blip r:embed="rId4"/>
          <a:stretch>
            <a:fillRect/>
          </a:stretch>
        </p:blipFill>
        <p:spPr>
          <a:xfrm>
            <a:off x="-20839" y="4779891"/>
            <a:ext cx="3152679" cy="2078110"/>
          </a:xfrm>
          <a:prstGeom prst="rect">
            <a:avLst/>
          </a:prstGeom>
        </p:spPr>
      </p:pic>
      <p:sp>
        <p:nvSpPr>
          <p:cNvPr id="8" name="テキスト ボックス 5">
            <a:extLst>
              <a:ext uri="{FF2B5EF4-FFF2-40B4-BE49-F238E27FC236}">
                <a16:creationId xmlns:a16="http://schemas.microsoft.com/office/drawing/2014/main" id="{E2F15368-1BE9-8D5C-26DA-EC2E93B8D716}"/>
              </a:ext>
            </a:extLst>
          </p:cNvPr>
          <p:cNvSpPr txBox="1">
            <a:spLocks noChangeArrowheads="1"/>
          </p:cNvSpPr>
          <p:nvPr/>
        </p:nvSpPr>
        <p:spPr bwMode="auto">
          <a:xfrm>
            <a:off x="3962" y="3680817"/>
            <a:ext cx="2119766"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Onna Village</a:t>
            </a:r>
            <a:endParaRPr lang="ja-JP" altLang="en-US" sz="2800" dirty="0">
              <a:solidFill>
                <a:schemeClr val="bg1"/>
              </a:solidFill>
            </a:endParaRPr>
          </a:p>
        </p:txBody>
      </p:sp>
      <p:sp>
        <p:nvSpPr>
          <p:cNvPr id="9" name="テキスト ボックス 5">
            <a:extLst>
              <a:ext uri="{FF2B5EF4-FFF2-40B4-BE49-F238E27FC236}">
                <a16:creationId xmlns:a16="http://schemas.microsoft.com/office/drawing/2014/main" id="{814C34B0-FD3B-E6D3-1BB6-608D03F0442B}"/>
              </a:ext>
            </a:extLst>
          </p:cNvPr>
          <p:cNvSpPr txBox="1">
            <a:spLocks noChangeArrowheads="1"/>
          </p:cNvSpPr>
          <p:nvPr/>
        </p:nvSpPr>
        <p:spPr bwMode="auto">
          <a:xfrm>
            <a:off x="6323810" y="5699854"/>
            <a:ext cx="2119766"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Okinawa</a:t>
            </a:r>
            <a:endParaRPr lang="ja-JP" altLang="en-US" sz="2800" dirty="0">
              <a:solidFill>
                <a:schemeClr val="bg1"/>
              </a:solidFill>
            </a:endParaRPr>
          </a:p>
        </p:txBody>
      </p:sp>
      <p:pic>
        <p:nvPicPr>
          <p:cNvPr id="5" name="図 4">
            <a:extLst>
              <a:ext uri="{FF2B5EF4-FFF2-40B4-BE49-F238E27FC236}">
                <a16:creationId xmlns:a16="http://schemas.microsoft.com/office/drawing/2014/main" id="{E0816F84-5EAE-8C5E-EB7B-B5C8C048C570}"/>
              </a:ext>
            </a:extLst>
          </p:cNvPr>
          <p:cNvPicPr>
            <a:picLocks noChangeAspect="1"/>
          </p:cNvPicPr>
          <p:nvPr/>
        </p:nvPicPr>
        <p:blipFill>
          <a:blip r:embed="rId5"/>
          <a:stretch>
            <a:fillRect/>
          </a:stretch>
        </p:blipFill>
        <p:spPr>
          <a:xfrm>
            <a:off x="3203848" y="4779891"/>
            <a:ext cx="3051737" cy="2078108"/>
          </a:xfrm>
          <a:prstGeom prst="rect">
            <a:avLst/>
          </a:prstGeom>
        </p:spPr>
      </p:pic>
      <p:sp>
        <p:nvSpPr>
          <p:cNvPr id="11" name="矢印: 左 10">
            <a:extLst>
              <a:ext uri="{FF2B5EF4-FFF2-40B4-BE49-F238E27FC236}">
                <a16:creationId xmlns:a16="http://schemas.microsoft.com/office/drawing/2014/main" id="{2FFE61BF-33A5-1AA2-3BC2-F5DB68E6E629}"/>
              </a:ext>
            </a:extLst>
          </p:cNvPr>
          <p:cNvSpPr/>
          <p:nvPr/>
        </p:nvSpPr>
        <p:spPr>
          <a:xfrm rot="695783">
            <a:off x="5968423" y="6151278"/>
            <a:ext cx="775726" cy="3600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9">
            <a:extLst>
              <a:ext uri="{FF2B5EF4-FFF2-40B4-BE49-F238E27FC236}">
                <a16:creationId xmlns:a16="http://schemas.microsoft.com/office/drawing/2014/main" id="{C6C44F14-3EC4-76EA-BA90-5D00E45CD631}"/>
              </a:ext>
            </a:extLst>
          </p:cNvPr>
          <p:cNvSpPr/>
          <p:nvPr/>
        </p:nvSpPr>
        <p:spPr>
          <a:xfrm rot="3032488">
            <a:off x="4799842" y="5568008"/>
            <a:ext cx="238782" cy="509683"/>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左 6">
            <a:extLst>
              <a:ext uri="{FF2B5EF4-FFF2-40B4-BE49-F238E27FC236}">
                <a16:creationId xmlns:a16="http://schemas.microsoft.com/office/drawing/2014/main" id="{68A2A5BB-2551-8143-EE92-B3BFF04907A0}"/>
              </a:ext>
            </a:extLst>
          </p:cNvPr>
          <p:cNvSpPr/>
          <p:nvPr/>
        </p:nvSpPr>
        <p:spPr>
          <a:xfrm>
            <a:off x="3171872" y="5689309"/>
            <a:ext cx="1425664" cy="3600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Rectangle 2">
            <a:extLst>
              <a:ext uri="{FF2B5EF4-FFF2-40B4-BE49-F238E27FC236}">
                <a16:creationId xmlns:a16="http://schemas.microsoft.com/office/drawing/2014/main" id="{B3A98906-8ED6-C587-DC4D-25A5CD50D525}"/>
              </a:ext>
            </a:extLst>
          </p:cNvPr>
          <p:cNvSpPr txBox="1">
            <a:spLocks noChangeArrowheads="1"/>
          </p:cNvSpPr>
          <p:nvPr/>
        </p:nvSpPr>
        <p:spPr bwMode="auto">
          <a:xfrm>
            <a:off x="107504" y="0"/>
            <a:ext cx="820794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4000" kern="0" dirty="0">
                <a:solidFill>
                  <a:schemeClr val="accent2"/>
                </a:solidFill>
              </a:rPr>
              <a:t>Onna Village and Mozuku culture</a:t>
            </a:r>
          </a:p>
        </p:txBody>
      </p:sp>
      <p:sp>
        <p:nvSpPr>
          <p:cNvPr id="14" name="テキスト ボックス 5">
            <a:extLst>
              <a:ext uri="{FF2B5EF4-FFF2-40B4-BE49-F238E27FC236}">
                <a16:creationId xmlns:a16="http://schemas.microsoft.com/office/drawing/2014/main" id="{EF8E9B6F-FB76-83EA-50DB-187FEA98496A}"/>
              </a:ext>
            </a:extLst>
          </p:cNvPr>
          <p:cNvSpPr txBox="1">
            <a:spLocks noChangeArrowheads="1"/>
          </p:cNvSpPr>
          <p:nvPr/>
        </p:nvSpPr>
        <p:spPr bwMode="auto">
          <a:xfrm>
            <a:off x="2272639" y="4712312"/>
            <a:ext cx="2119766"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Onna Village</a:t>
            </a:r>
            <a:endParaRPr lang="ja-JP" altLang="en-US" sz="2800" dirty="0">
              <a:solidFill>
                <a:schemeClr val="bg1"/>
              </a:solidFill>
            </a:endParaRPr>
          </a:p>
        </p:txBody>
      </p:sp>
      <p:sp>
        <p:nvSpPr>
          <p:cNvPr id="15" name="円/楕円 9">
            <a:extLst>
              <a:ext uri="{FF2B5EF4-FFF2-40B4-BE49-F238E27FC236}">
                <a16:creationId xmlns:a16="http://schemas.microsoft.com/office/drawing/2014/main" id="{E2681718-67F7-8D73-4C66-11CAEED3EAB9}"/>
              </a:ext>
            </a:extLst>
          </p:cNvPr>
          <p:cNvSpPr/>
          <p:nvPr/>
        </p:nvSpPr>
        <p:spPr>
          <a:xfrm rot="3032488">
            <a:off x="1271616" y="4326856"/>
            <a:ext cx="829508" cy="303114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Rectangle 3">
            <a:extLst>
              <a:ext uri="{FF2B5EF4-FFF2-40B4-BE49-F238E27FC236}">
                <a16:creationId xmlns:a16="http://schemas.microsoft.com/office/drawing/2014/main" id="{94655BE3-9EBD-8EBF-E039-5821DF1E2D4D}"/>
              </a:ext>
            </a:extLst>
          </p:cNvPr>
          <p:cNvSpPr txBox="1">
            <a:spLocks noChangeArrowheads="1"/>
          </p:cNvSpPr>
          <p:nvPr/>
        </p:nvSpPr>
        <p:spPr bwMode="auto">
          <a:xfrm>
            <a:off x="136893" y="682793"/>
            <a:ext cx="8190943" cy="14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5125" indent="-365125" eaLnBrk="1" hangingPunct="1">
              <a:lnSpc>
                <a:spcPts val="3000"/>
              </a:lnSpc>
              <a:spcBef>
                <a:spcPts val="1200"/>
              </a:spcBef>
            </a:pPr>
            <a:r>
              <a:rPr lang="en-US" altLang="ja-JP" kern="0" dirty="0"/>
              <a:t>Okinawa locates the most southern Japan.</a:t>
            </a:r>
          </a:p>
          <a:p>
            <a:pPr marL="365125" indent="-365125" eaLnBrk="1" hangingPunct="1">
              <a:lnSpc>
                <a:spcPts val="3000"/>
              </a:lnSpc>
              <a:spcBef>
                <a:spcPts val="1200"/>
              </a:spcBef>
            </a:pPr>
            <a:r>
              <a:rPr lang="en-US" altLang="ja-JP" kern="0" dirty="0"/>
              <a:t>Onna locates middle west of Okinawa Island.</a:t>
            </a:r>
          </a:p>
          <a:p>
            <a:pPr marL="365125" indent="-365125" eaLnBrk="1" hangingPunct="1">
              <a:lnSpc>
                <a:spcPts val="3000"/>
              </a:lnSpc>
              <a:spcBef>
                <a:spcPts val="1200"/>
              </a:spcBef>
            </a:pPr>
            <a:r>
              <a:rPr lang="en-US" altLang="ja-JP" kern="0" dirty="0"/>
              <a:t>Mozuku (seaweed) is the main product there.</a:t>
            </a:r>
          </a:p>
        </p:txBody>
      </p:sp>
      <p:pic>
        <p:nvPicPr>
          <p:cNvPr id="17" name="Picture 13" descr="C:\Documents and Settings\AWAKI'\My Documents\★画像★\PowerPoint素材\海中もずく-right2.JPG">
            <a:extLst>
              <a:ext uri="{FF2B5EF4-FFF2-40B4-BE49-F238E27FC236}">
                <a16:creationId xmlns:a16="http://schemas.microsoft.com/office/drawing/2014/main" id="{322B5EA9-4EDC-706E-79D9-30526919A0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390816"/>
            <a:ext cx="3092261" cy="232149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124F2EA5-5486-30C7-3FB7-9CBCF0D84257}"/>
              </a:ext>
            </a:extLst>
          </p:cNvPr>
          <p:cNvPicPr>
            <a:picLocks noChangeAspect="1"/>
          </p:cNvPicPr>
          <p:nvPr/>
        </p:nvPicPr>
        <p:blipFill>
          <a:blip r:embed="rId7"/>
          <a:stretch>
            <a:fillRect/>
          </a:stretch>
        </p:blipFill>
        <p:spPr>
          <a:xfrm>
            <a:off x="3147067" y="2394012"/>
            <a:ext cx="3092261" cy="2316211"/>
          </a:xfrm>
          <a:prstGeom prst="rect">
            <a:avLst/>
          </a:prstGeom>
        </p:spPr>
      </p:pic>
      <p:sp>
        <p:nvSpPr>
          <p:cNvPr id="19" name="テキスト ボックス 5">
            <a:extLst>
              <a:ext uri="{FF2B5EF4-FFF2-40B4-BE49-F238E27FC236}">
                <a16:creationId xmlns:a16="http://schemas.microsoft.com/office/drawing/2014/main" id="{C3306BFF-D4FD-020E-C811-8A6C264564C9}"/>
              </a:ext>
            </a:extLst>
          </p:cNvPr>
          <p:cNvSpPr txBox="1">
            <a:spLocks noChangeArrowheads="1"/>
          </p:cNvSpPr>
          <p:nvPr/>
        </p:nvSpPr>
        <p:spPr bwMode="auto">
          <a:xfrm>
            <a:off x="395536" y="2429800"/>
            <a:ext cx="2551814"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dirty="0">
                <a:solidFill>
                  <a:schemeClr val="bg1"/>
                </a:solidFill>
              </a:rPr>
              <a:t>Mozuku culture</a:t>
            </a:r>
            <a:endParaRPr lang="ja-JP" altLang="en-US" sz="2800" dirty="0">
              <a:solidFill>
                <a:schemeClr val="bg1"/>
              </a:solidFill>
            </a:endParaRPr>
          </a:p>
        </p:txBody>
      </p:sp>
    </p:spTree>
    <p:extLst>
      <p:ext uri="{BB962C8B-B14F-4D97-AF65-F5344CB8AC3E}">
        <p14:creationId xmlns:p14="http://schemas.microsoft.com/office/powerpoint/2010/main" val="7228404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93DB7B1-EFF2-4E8B-A6A0-9C53CEC99AD1}"/>
              </a:ext>
            </a:extLst>
          </p:cNvPr>
          <p:cNvSpPr>
            <a:spLocks noGrp="1" noChangeArrowheads="1"/>
          </p:cNvSpPr>
          <p:nvPr>
            <p:ph type="ctrTitle" idx="4294967295"/>
          </p:nvPr>
        </p:nvSpPr>
        <p:spPr>
          <a:xfrm>
            <a:off x="179512" y="153536"/>
            <a:ext cx="8135937" cy="609600"/>
          </a:xfrm>
        </p:spPr>
        <p:txBody>
          <a:bodyPr/>
          <a:lstStyle/>
          <a:p>
            <a:pPr algn="l" eaLnBrk="1" hangingPunct="1"/>
            <a:r>
              <a:rPr lang="en-US" altLang="ja-JP" sz="4000" dirty="0">
                <a:solidFill>
                  <a:schemeClr val="accent2"/>
                </a:solidFill>
              </a:rPr>
              <a:t>Essential aspect of Satoumi</a:t>
            </a:r>
          </a:p>
        </p:txBody>
      </p:sp>
      <p:sp>
        <p:nvSpPr>
          <p:cNvPr id="4099" name="Rectangle 3">
            <a:extLst>
              <a:ext uri="{FF2B5EF4-FFF2-40B4-BE49-F238E27FC236}">
                <a16:creationId xmlns:a16="http://schemas.microsoft.com/office/drawing/2014/main" id="{0BDD3476-EC53-4F98-9EEA-3102EDBB6847}"/>
              </a:ext>
            </a:extLst>
          </p:cNvPr>
          <p:cNvSpPr>
            <a:spLocks noGrp="1" noChangeArrowheads="1"/>
          </p:cNvSpPr>
          <p:nvPr>
            <p:ph type="subTitle" idx="4294967295"/>
          </p:nvPr>
        </p:nvSpPr>
        <p:spPr>
          <a:xfrm>
            <a:off x="20637" y="846082"/>
            <a:ext cx="9102725" cy="3673849"/>
          </a:xfrm>
        </p:spPr>
        <p:txBody>
          <a:bodyPr/>
          <a:lstStyle/>
          <a:p>
            <a:pPr marL="365125" indent="-365125" eaLnBrk="1" hangingPunct="1">
              <a:spcBef>
                <a:spcPts val="1200"/>
              </a:spcBef>
              <a:defRPr/>
            </a:pPr>
            <a:r>
              <a:rPr lang="en-US" altLang="ja-JP" sz="3200" kern="0" dirty="0">
                <a:solidFill>
                  <a:schemeClr val="accent1"/>
                </a:solidFill>
              </a:rPr>
              <a:t>Definition of Satoumi</a:t>
            </a:r>
            <a:r>
              <a:rPr lang="en-US" altLang="ja-JP" sz="3200" kern="0" dirty="0"/>
              <a:t>:</a:t>
            </a:r>
            <a:r>
              <a:rPr lang="en-US" altLang="ja-JP" sz="3200" kern="0" dirty="0">
                <a:solidFill>
                  <a:schemeClr val="accent1"/>
                </a:solidFill>
              </a:rPr>
              <a:t> </a:t>
            </a:r>
            <a:r>
              <a:rPr lang="en-US" altLang="ja-JP" dirty="0"/>
              <a:t>“High productivity and biodiversity in the coastal sea with human interaction (intervention)” </a:t>
            </a:r>
            <a:br>
              <a:rPr lang="en-US" altLang="ja-JP" dirty="0"/>
            </a:br>
            <a:r>
              <a:rPr lang="en-US" altLang="ja-JP" dirty="0"/>
              <a:t>by Professor Tetsuo Yanagi </a:t>
            </a:r>
          </a:p>
          <a:p>
            <a:pPr marL="365125" indent="-365125" eaLnBrk="1" hangingPunct="1">
              <a:spcBef>
                <a:spcPts val="1200"/>
              </a:spcBef>
            </a:pPr>
            <a:r>
              <a:rPr lang="en-US" altLang="ja-JP" dirty="0">
                <a:solidFill>
                  <a:schemeClr val="accent1"/>
                </a:solidFill>
              </a:rPr>
              <a:t>Essential aspect of Satoumi</a:t>
            </a:r>
            <a:r>
              <a:rPr lang="en-US" altLang="ja-JP" dirty="0"/>
              <a:t>: Ecological functions of coastal waters are enhanced through environmental conservation and resource management in which local people are closely involved.</a:t>
            </a:r>
          </a:p>
        </p:txBody>
      </p:sp>
      <p:sp>
        <p:nvSpPr>
          <p:cNvPr id="2" name="テキスト ボックス 1">
            <a:extLst>
              <a:ext uri="{FF2B5EF4-FFF2-40B4-BE49-F238E27FC236}">
                <a16:creationId xmlns:a16="http://schemas.microsoft.com/office/drawing/2014/main" id="{DC88F5A5-8FA5-46C9-A320-B7A31DEEF05B}"/>
              </a:ext>
            </a:extLst>
          </p:cNvPr>
          <p:cNvSpPr txBox="1">
            <a:spLocks noChangeArrowheads="1"/>
          </p:cNvSpPr>
          <p:nvPr/>
        </p:nvSpPr>
        <p:spPr bwMode="auto">
          <a:xfrm>
            <a:off x="179512" y="5114588"/>
            <a:ext cx="901585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dirty="0">
                <a:solidFill>
                  <a:srgbClr val="0070C0"/>
                </a:solidFill>
              </a:rPr>
              <a:t>In contrast to </a:t>
            </a:r>
            <a:r>
              <a:rPr lang="en-US" altLang="ja-JP" dirty="0">
                <a:solidFill>
                  <a:srgbClr val="00B050"/>
                </a:solidFill>
              </a:rPr>
              <a:t>past</a:t>
            </a:r>
            <a:r>
              <a:rPr lang="en-US" altLang="ja-JP" dirty="0">
                <a:solidFill>
                  <a:srgbClr val="0070C0"/>
                </a:solidFill>
              </a:rPr>
              <a:t> Western idea that eliminates people for</a:t>
            </a:r>
            <a:r>
              <a:rPr lang="ja-JP" altLang="en-US" dirty="0">
                <a:solidFill>
                  <a:srgbClr val="0070C0"/>
                </a:solidFill>
              </a:rPr>
              <a:t> </a:t>
            </a:r>
            <a:r>
              <a:rPr lang="en-US" altLang="ja-JP" dirty="0">
                <a:solidFill>
                  <a:srgbClr val="0070C0"/>
                </a:solidFill>
              </a:rPr>
              <a:t>the environmental conservation and resource management. </a:t>
            </a:r>
            <a:endParaRPr lang="ja-JP" altLang="en-US" dirty="0">
              <a:solidFill>
                <a:srgbClr val="0070C0"/>
              </a:solidFill>
            </a:endParaRPr>
          </a:p>
        </p:txBody>
      </p:sp>
      <p:sp>
        <p:nvSpPr>
          <p:cNvPr id="6151" name="テキスト ボックス 3">
            <a:extLst>
              <a:ext uri="{FF2B5EF4-FFF2-40B4-BE49-F238E27FC236}">
                <a16:creationId xmlns:a16="http://schemas.microsoft.com/office/drawing/2014/main" id="{587FAE27-4A8F-4E31-A2A6-23F6B8A49739}"/>
              </a:ext>
            </a:extLst>
          </p:cNvPr>
          <p:cNvSpPr txBox="1">
            <a:spLocks noChangeArrowheads="1"/>
          </p:cNvSpPr>
          <p:nvPr/>
        </p:nvSpPr>
        <p:spPr bwMode="auto">
          <a:xfrm>
            <a:off x="5076056" y="1844824"/>
            <a:ext cx="4241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5125" indent="-365125">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ts val="1200"/>
              </a:spcBef>
              <a:buFontTx/>
              <a:buNone/>
            </a:pPr>
            <a:r>
              <a:rPr lang="en-US" altLang="ja-JP" sz="3600" dirty="0">
                <a:solidFill>
                  <a:srgbClr val="0070C0"/>
                </a:solidFill>
              </a:rPr>
              <a:t>--- most widely used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51"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454DB21-5D93-4C89-8270-0502317B11BA}"/>
              </a:ext>
            </a:extLst>
          </p:cNvPr>
          <p:cNvSpPr>
            <a:spLocks noGrp="1" noChangeArrowheads="1"/>
          </p:cNvSpPr>
          <p:nvPr>
            <p:ph type="title" idx="4294967295"/>
          </p:nvPr>
        </p:nvSpPr>
        <p:spPr>
          <a:xfrm>
            <a:off x="457200" y="260648"/>
            <a:ext cx="7772400" cy="772196"/>
          </a:xfrm>
        </p:spPr>
        <p:txBody>
          <a:bodyPr/>
          <a:lstStyle/>
          <a:p>
            <a:pPr algn="l" eaLnBrk="1" hangingPunct="1"/>
            <a:r>
              <a:rPr lang="en-US" altLang="ja-JP" sz="3600" dirty="0">
                <a:solidFill>
                  <a:schemeClr val="accent2"/>
                </a:solidFill>
              </a:rPr>
              <a:t>Satoumi is important in Asia-Pacific</a:t>
            </a:r>
          </a:p>
        </p:txBody>
      </p:sp>
      <p:sp>
        <p:nvSpPr>
          <p:cNvPr id="9219" name="Rectangle 3">
            <a:extLst>
              <a:ext uri="{FF2B5EF4-FFF2-40B4-BE49-F238E27FC236}">
                <a16:creationId xmlns:a16="http://schemas.microsoft.com/office/drawing/2014/main" id="{D10A206C-9B84-4493-A7D8-7549C4B2D7BB}"/>
              </a:ext>
            </a:extLst>
          </p:cNvPr>
          <p:cNvSpPr>
            <a:spLocks noGrp="1" noChangeArrowheads="1"/>
          </p:cNvSpPr>
          <p:nvPr>
            <p:ph type="body" idx="4294967295"/>
          </p:nvPr>
        </p:nvSpPr>
        <p:spPr>
          <a:xfrm>
            <a:off x="457200" y="1196975"/>
            <a:ext cx="8686800" cy="5181600"/>
          </a:xfrm>
        </p:spPr>
        <p:txBody>
          <a:bodyPr/>
          <a:lstStyle/>
          <a:p>
            <a:pPr marL="481013" indent="-481013" eaLnBrk="1" hangingPunct="1">
              <a:spcBef>
                <a:spcPct val="50000"/>
              </a:spcBef>
            </a:pPr>
            <a:r>
              <a:rPr lang="en-US" altLang="ja-JP" dirty="0"/>
              <a:t>Coral reefs are devastated all over the world.</a:t>
            </a:r>
          </a:p>
          <a:p>
            <a:pPr marL="481013" indent="-481013" eaLnBrk="1" hangingPunct="1">
              <a:spcBef>
                <a:spcPct val="50000"/>
              </a:spcBef>
            </a:pPr>
            <a:r>
              <a:rPr lang="en-US" altLang="ja-JP" dirty="0">
                <a:ea typeface="ＭＳ 明朝" panose="02020609040205080304" pitchFamily="17" charset="-128"/>
              </a:rPr>
              <a:t>Fisheries are considered main causes.        (Bellwood </a:t>
            </a:r>
            <a:r>
              <a:rPr lang="en-US" altLang="ja-JP" i="1" dirty="0">
                <a:ea typeface="ＭＳ 明朝" panose="02020609040205080304" pitchFamily="17" charset="-128"/>
              </a:rPr>
              <a:t>et al.</a:t>
            </a:r>
            <a:r>
              <a:rPr lang="en-US" altLang="ja-JP" dirty="0">
                <a:ea typeface="ＭＳ 明朝" panose="02020609040205080304" pitchFamily="17" charset="-128"/>
              </a:rPr>
              <a:t> 2004,</a:t>
            </a:r>
            <a:r>
              <a:rPr lang="en-US" altLang="ja-JP" dirty="0"/>
              <a:t> </a:t>
            </a:r>
            <a:r>
              <a:rPr lang="en-US" altLang="ja-JP" dirty="0" err="1">
                <a:ea typeface="ＭＳ 明朝" panose="02020609040205080304" pitchFamily="17" charset="-128"/>
              </a:rPr>
              <a:t>Pandolfi</a:t>
            </a:r>
            <a:r>
              <a:rPr lang="en-US" altLang="ja-JP" dirty="0">
                <a:ea typeface="ＭＳ 明朝" panose="02020609040205080304" pitchFamily="17" charset="-128"/>
              </a:rPr>
              <a:t> </a:t>
            </a:r>
            <a:r>
              <a:rPr lang="en-US" altLang="ja-JP" i="1" dirty="0">
                <a:ea typeface="ＭＳ 明朝" panose="02020609040205080304" pitchFamily="17" charset="-128"/>
              </a:rPr>
              <a:t>et al</a:t>
            </a:r>
            <a:r>
              <a:rPr lang="en-US" altLang="ja-JP" dirty="0">
                <a:ea typeface="ＭＳ 明朝" panose="02020609040205080304" pitchFamily="17" charset="-128"/>
              </a:rPr>
              <a:t>. 2003)</a:t>
            </a:r>
          </a:p>
          <a:p>
            <a:pPr marL="481013" indent="-481013" eaLnBrk="1" hangingPunct="1">
              <a:spcBef>
                <a:spcPct val="50000"/>
              </a:spcBef>
            </a:pPr>
            <a:r>
              <a:rPr lang="en-US" altLang="ja-JP" dirty="0">
                <a:ea typeface="ＭＳ 明朝" panose="02020609040205080304" pitchFamily="17" charset="-128"/>
              </a:rPr>
              <a:t>But local communities can NOT go without fisheries in Asia-Pacific.</a:t>
            </a:r>
          </a:p>
          <a:p>
            <a:pPr marL="481013" indent="-481013" eaLnBrk="1" hangingPunct="1">
              <a:spcBef>
                <a:spcPct val="50000"/>
              </a:spcBef>
            </a:pPr>
            <a:r>
              <a:rPr lang="en-US" altLang="ja-JP" dirty="0">
                <a:ea typeface="ＭＳ 明朝" panose="02020609040205080304" pitchFamily="17" charset="-128"/>
              </a:rPr>
              <a:t>We need to balance conservation and sustainable use of the resources.</a:t>
            </a:r>
          </a:p>
          <a:p>
            <a:pPr marL="481013" indent="-481013" eaLnBrk="1" hangingPunct="1">
              <a:spcBef>
                <a:spcPct val="50000"/>
              </a:spcBef>
            </a:pPr>
            <a:r>
              <a:rPr lang="en-US" altLang="ja-JP" dirty="0">
                <a:ea typeface="ＭＳ 明朝" panose="02020609040205080304" pitchFamily="17" charset="-128"/>
              </a:rPr>
              <a:t>Satoumi concepts are useful to realize this.</a:t>
            </a:r>
            <a:endParaRPr lang="en-US" altLang="ja-JP" dirty="0"/>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AE2114C-2409-4978-9250-F6D9FB99F43C}"/>
              </a:ext>
            </a:extLst>
          </p:cNvPr>
          <p:cNvSpPr>
            <a:spLocks noGrp="1" noChangeArrowheads="1"/>
          </p:cNvSpPr>
          <p:nvPr>
            <p:ph type="ctrTitle" idx="4294967295"/>
          </p:nvPr>
        </p:nvSpPr>
        <p:spPr>
          <a:xfrm>
            <a:off x="773600" y="0"/>
            <a:ext cx="7772400" cy="609600"/>
          </a:xfrm>
        </p:spPr>
        <p:txBody>
          <a:bodyPr/>
          <a:lstStyle/>
          <a:p>
            <a:pPr algn="l" eaLnBrk="1" hangingPunct="1"/>
            <a:r>
              <a:rPr lang="en-US" altLang="ja-JP" sz="4000" dirty="0">
                <a:solidFill>
                  <a:schemeClr val="accent2"/>
                </a:solidFill>
              </a:rPr>
              <a:t>International Satoumi Workshops</a:t>
            </a:r>
          </a:p>
        </p:txBody>
      </p:sp>
      <p:sp>
        <p:nvSpPr>
          <p:cNvPr id="52227" name="Rectangle 3">
            <a:extLst>
              <a:ext uri="{FF2B5EF4-FFF2-40B4-BE49-F238E27FC236}">
                <a16:creationId xmlns:a16="http://schemas.microsoft.com/office/drawing/2014/main" id="{B053F8AB-2E6D-4B89-A54E-B1AD63D858C2}"/>
              </a:ext>
            </a:extLst>
          </p:cNvPr>
          <p:cNvSpPr>
            <a:spLocks noGrp="1" noChangeArrowheads="1"/>
          </p:cNvSpPr>
          <p:nvPr>
            <p:ph type="subTitle" idx="4294967295"/>
          </p:nvPr>
        </p:nvSpPr>
        <p:spPr>
          <a:xfrm>
            <a:off x="773600" y="620712"/>
            <a:ext cx="7635875" cy="5616575"/>
          </a:xfrm>
        </p:spPr>
        <p:txBody>
          <a:bodyPr/>
          <a:lstStyle/>
          <a:p>
            <a:pPr marL="514350" indent="-514350" eaLnBrk="1" hangingPunct="1">
              <a:spcBef>
                <a:spcPct val="0"/>
              </a:spcBef>
              <a:buFont typeface="Times New Roman" panose="02020603050405020304" pitchFamily="18" charset="0"/>
              <a:buAutoNum type="arabicPeriod"/>
            </a:pPr>
            <a:r>
              <a:rPr lang="en-US" altLang="ja-JP" sz="3000" dirty="0"/>
              <a:t>2008: Shanghai in China</a:t>
            </a:r>
          </a:p>
          <a:p>
            <a:pPr marL="514350" indent="-514350" eaLnBrk="1" hangingPunct="1">
              <a:spcBef>
                <a:spcPct val="0"/>
              </a:spcBef>
              <a:buFont typeface="Times New Roman" panose="02020603050405020304" pitchFamily="18" charset="0"/>
              <a:buAutoNum type="arabicPeriod"/>
            </a:pPr>
            <a:r>
              <a:rPr lang="en-US" altLang="ja-JP" sz="3000" dirty="0"/>
              <a:t>2009: Manila in the Philippines</a:t>
            </a:r>
          </a:p>
          <a:p>
            <a:pPr marL="514350" indent="-514350" eaLnBrk="1" hangingPunct="1">
              <a:spcBef>
                <a:spcPct val="0"/>
              </a:spcBef>
              <a:buFont typeface="Times New Roman" panose="02020603050405020304" pitchFamily="18" charset="0"/>
              <a:buAutoNum type="arabicPeriod"/>
            </a:pPr>
            <a:r>
              <a:rPr lang="en-US" altLang="ja-JP" sz="3000" dirty="0"/>
              <a:t>2010: Kanazawa in Japan</a:t>
            </a:r>
          </a:p>
          <a:p>
            <a:pPr marL="514350" indent="-514350" eaLnBrk="1" hangingPunct="1">
              <a:spcBef>
                <a:spcPct val="0"/>
              </a:spcBef>
              <a:buFont typeface="Times New Roman" panose="02020603050405020304" pitchFamily="18" charset="0"/>
              <a:buAutoNum type="arabicPeriod"/>
            </a:pPr>
            <a:r>
              <a:rPr lang="en-US" altLang="ja-JP" sz="3000" dirty="0"/>
              <a:t>2011: Baltimore in USA</a:t>
            </a:r>
          </a:p>
          <a:p>
            <a:pPr marL="514350" indent="-514350" eaLnBrk="1" hangingPunct="1">
              <a:spcBef>
                <a:spcPct val="0"/>
              </a:spcBef>
              <a:buFont typeface="Times New Roman" panose="02020603050405020304" pitchFamily="18" charset="0"/>
              <a:buAutoNum type="arabicPeriod"/>
            </a:pPr>
            <a:r>
              <a:rPr lang="en-US" altLang="ja-JP" sz="3000" dirty="0"/>
              <a:t>2012: Hawaii in USA </a:t>
            </a:r>
          </a:p>
          <a:p>
            <a:pPr marL="514350" indent="-514350" eaLnBrk="1" hangingPunct="1">
              <a:spcBef>
                <a:spcPct val="0"/>
              </a:spcBef>
              <a:buFont typeface="Times New Roman" panose="02020603050405020304" pitchFamily="18" charset="0"/>
              <a:buAutoNum type="arabicPeriod"/>
            </a:pPr>
            <a:r>
              <a:rPr lang="en-US" altLang="ja-JP" sz="3000" dirty="0"/>
              <a:t>2013: Marmaris in Turkey </a:t>
            </a:r>
          </a:p>
          <a:p>
            <a:pPr marL="514350" indent="-514350" eaLnBrk="1" hangingPunct="1">
              <a:spcBef>
                <a:spcPct val="0"/>
              </a:spcBef>
              <a:buFont typeface="Times New Roman" panose="02020603050405020304" pitchFamily="18" charset="0"/>
              <a:buAutoNum type="arabicPeriod"/>
            </a:pPr>
            <a:r>
              <a:rPr lang="en-US" altLang="ja-JP" sz="3000" dirty="0"/>
              <a:t>2014: Tokyo in Japan</a:t>
            </a:r>
          </a:p>
          <a:p>
            <a:pPr marL="514350" indent="-514350" eaLnBrk="1" hangingPunct="1">
              <a:spcBef>
                <a:spcPct val="0"/>
              </a:spcBef>
              <a:buFont typeface="Times New Roman" panose="02020603050405020304" pitchFamily="18" charset="0"/>
              <a:buAutoNum type="arabicPeriod"/>
            </a:pPr>
            <a:r>
              <a:rPr lang="en-US" altLang="ja-JP" sz="3000" dirty="0"/>
              <a:t>2015: Da Nang in Vietnam</a:t>
            </a:r>
          </a:p>
          <a:p>
            <a:pPr marL="514350" indent="-514350" eaLnBrk="1" hangingPunct="1">
              <a:spcBef>
                <a:spcPct val="0"/>
              </a:spcBef>
              <a:buFont typeface="Times New Roman" panose="02020603050405020304" pitchFamily="18" charset="0"/>
              <a:buAutoNum type="arabicPeriod"/>
            </a:pPr>
            <a:r>
              <a:rPr lang="en-US" altLang="ja-JP" sz="3000" dirty="0"/>
              <a:t>2016: Saint Petersburg in Russia</a:t>
            </a:r>
          </a:p>
          <a:p>
            <a:pPr marL="514350" indent="-514350" eaLnBrk="1" hangingPunct="1">
              <a:spcBef>
                <a:spcPct val="0"/>
              </a:spcBef>
              <a:buFont typeface="Times New Roman" panose="02020603050405020304" pitchFamily="18" charset="0"/>
              <a:buAutoNum type="arabicPeriod"/>
            </a:pPr>
            <a:r>
              <a:rPr lang="en-US" altLang="ja-JP" sz="3000" dirty="0"/>
              <a:t>2017: Bordeaux in France</a:t>
            </a:r>
          </a:p>
          <a:p>
            <a:pPr marL="514350" indent="-514350" eaLnBrk="1" hangingPunct="1">
              <a:spcBef>
                <a:spcPct val="0"/>
              </a:spcBef>
              <a:buFont typeface="Times New Roman" panose="02020603050405020304" pitchFamily="18" charset="0"/>
              <a:buAutoNum type="arabicPeriod"/>
            </a:pPr>
            <a:r>
              <a:rPr lang="en-US" altLang="ja-JP" sz="3000" dirty="0"/>
              <a:t>2018: Pattaya in Thailand</a:t>
            </a:r>
          </a:p>
          <a:p>
            <a:pPr marL="514350" indent="-514350" eaLnBrk="1" hangingPunct="1">
              <a:spcBef>
                <a:spcPct val="0"/>
              </a:spcBef>
              <a:buFont typeface="Times New Roman" panose="02020603050405020304" pitchFamily="18" charset="0"/>
              <a:buAutoNum type="arabicPeriod"/>
            </a:pPr>
            <a:r>
              <a:rPr lang="en-US" altLang="ja-JP" sz="3000" dirty="0"/>
              <a:t>2019: Saint Lucia, Fiji, &amp; Turkey</a:t>
            </a:r>
          </a:p>
        </p:txBody>
      </p:sp>
      <p:sp>
        <p:nvSpPr>
          <p:cNvPr id="2" name="Rectangle 2">
            <a:extLst>
              <a:ext uri="{FF2B5EF4-FFF2-40B4-BE49-F238E27FC236}">
                <a16:creationId xmlns:a16="http://schemas.microsoft.com/office/drawing/2014/main" id="{ADF085E7-F58E-DA3B-E59F-6D20D281D0E7}"/>
              </a:ext>
            </a:extLst>
          </p:cNvPr>
          <p:cNvSpPr txBox="1">
            <a:spLocks noChangeArrowheads="1"/>
          </p:cNvSpPr>
          <p:nvPr/>
        </p:nvSpPr>
        <p:spPr bwMode="auto">
          <a:xfrm>
            <a:off x="1259632" y="6093296"/>
            <a:ext cx="55446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200" kern="0" dirty="0">
                <a:solidFill>
                  <a:srgbClr val="00B050"/>
                </a:solidFill>
              </a:rPr>
              <a:t>2023: Caen in France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E03C0CA-3290-4D69-87EB-78E2CEFFD8C6}"/>
              </a:ext>
            </a:extLst>
          </p:cNvPr>
          <p:cNvSpPr>
            <a:spLocks noGrp="1" noChangeArrowheads="1"/>
          </p:cNvSpPr>
          <p:nvPr>
            <p:ph type="ctrTitle" idx="4294967295"/>
          </p:nvPr>
        </p:nvSpPr>
        <p:spPr>
          <a:xfrm>
            <a:off x="395288" y="188640"/>
            <a:ext cx="8748712" cy="609600"/>
          </a:xfrm>
        </p:spPr>
        <p:txBody>
          <a:bodyPr/>
          <a:lstStyle/>
          <a:p>
            <a:pPr algn="l" eaLnBrk="1" hangingPunct="1"/>
            <a:r>
              <a:rPr lang="en-US" altLang="ja-JP" sz="3600" dirty="0">
                <a:solidFill>
                  <a:schemeClr val="accent2"/>
                </a:solidFill>
              </a:rPr>
              <a:t>Active &amp; Passive Measures in Satoumi</a:t>
            </a:r>
            <a:endParaRPr lang="ja-JP" altLang="en-US" sz="3600" dirty="0">
              <a:solidFill>
                <a:schemeClr val="accent2"/>
              </a:solidFill>
            </a:endParaRPr>
          </a:p>
        </p:txBody>
      </p:sp>
      <p:sp>
        <p:nvSpPr>
          <p:cNvPr id="27651" name="Rectangle 3">
            <a:extLst>
              <a:ext uri="{FF2B5EF4-FFF2-40B4-BE49-F238E27FC236}">
                <a16:creationId xmlns:a16="http://schemas.microsoft.com/office/drawing/2014/main" id="{E616D9C7-EFD6-4FAC-A94A-2B1CB79ED122}"/>
              </a:ext>
            </a:extLst>
          </p:cNvPr>
          <p:cNvSpPr>
            <a:spLocks noGrp="1" noChangeArrowheads="1"/>
          </p:cNvSpPr>
          <p:nvPr>
            <p:ph type="subTitle" idx="4294967295"/>
          </p:nvPr>
        </p:nvSpPr>
        <p:spPr>
          <a:xfrm>
            <a:off x="412063" y="836712"/>
            <a:ext cx="8496300" cy="5832648"/>
          </a:xfrm>
        </p:spPr>
        <p:txBody>
          <a:bodyPr/>
          <a:lstStyle/>
          <a:p>
            <a:pPr marL="0" indent="0" eaLnBrk="1" hangingPunct="1">
              <a:spcBef>
                <a:spcPts val="1200"/>
              </a:spcBef>
              <a:buNone/>
              <a:defRPr/>
            </a:pPr>
            <a:r>
              <a:rPr lang="en-US" altLang="ja-JP" dirty="0">
                <a:solidFill>
                  <a:schemeClr val="accent1"/>
                </a:solidFill>
              </a:rPr>
              <a:t> Active Measures</a:t>
            </a:r>
            <a:r>
              <a:rPr lang="ja-JP" altLang="en-US" dirty="0">
                <a:solidFill>
                  <a:schemeClr val="accent1"/>
                </a:solidFill>
              </a:rPr>
              <a:t> </a:t>
            </a:r>
            <a:r>
              <a:rPr lang="en-US" altLang="ja-JP" dirty="0">
                <a:solidFill>
                  <a:schemeClr val="accent1"/>
                </a:solidFill>
              </a:rPr>
              <a:t>(direct</a:t>
            </a:r>
            <a:r>
              <a:rPr lang="ja-JP" altLang="en-US" dirty="0">
                <a:solidFill>
                  <a:schemeClr val="accent1"/>
                </a:solidFill>
              </a:rPr>
              <a:t> </a:t>
            </a:r>
            <a:r>
              <a:rPr lang="en-US" altLang="ja-JP" dirty="0">
                <a:solidFill>
                  <a:schemeClr val="accent1"/>
                </a:solidFill>
              </a:rPr>
              <a:t>human</a:t>
            </a:r>
            <a:r>
              <a:rPr lang="ja-JP" altLang="en-US" dirty="0">
                <a:solidFill>
                  <a:schemeClr val="accent1"/>
                </a:solidFill>
              </a:rPr>
              <a:t> </a:t>
            </a:r>
            <a:r>
              <a:rPr lang="en-US" altLang="ja-JP" dirty="0">
                <a:solidFill>
                  <a:schemeClr val="accent1"/>
                </a:solidFill>
              </a:rPr>
              <a:t>interventions)</a:t>
            </a:r>
            <a:r>
              <a:rPr lang="ja-JP" altLang="en-US" dirty="0">
                <a:solidFill>
                  <a:schemeClr val="accent1"/>
                </a:solidFill>
              </a:rPr>
              <a:t>：</a:t>
            </a:r>
            <a:endParaRPr lang="en-US" altLang="ja-JP" dirty="0">
              <a:solidFill>
                <a:schemeClr val="accent1"/>
              </a:solidFill>
            </a:endParaRPr>
          </a:p>
          <a:p>
            <a:pPr marL="0" indent="0" eaLnBrk="1" hangingPunct="1">
              <a:spcBef>
                <a:spcPts val="1200"/>
              </a:spcBef>
              <a:buFontTx/>
              <a:buNone/>
              <a:defRPr/>
            </a:pPr>
            <a:r>
              <a:rPr lang="ja-JP" altLang="en-US" dirty="0"/>
              <a:t>　</a:t>
            </a:r>
            <a:endParaRPr lang="en-US" altLang="ja-JP" dirty="0"/>
          </a:p>
          <a:p>
            <a:pPr marL="0" indent="0" eaLnBrk="1" hangingPunct="1">
              <a:spcBef>
                <a:spcPts val="1200"/>
              </a:spcBef>
              <a:buFontTx/>
              <a:buNone/>
              <a:defRPr/>
            </a:pPr>
            <a:endParaRPr lang="en-US" altLang="ja-JP" dirty="0"/>
          </a:p>
          <a:p>
            <a:pPr marL="0" indent="0" eaLnBrk="1" hangingPunct="1">
              <a:spcBef>
                <a:spcPts val="1200"/>
              </a:spcBef>
              <a:buFontTx/>
              <a:buNone/>
              <a:defRPr/>
            </a:pPr>
            <a:endParaRPr lang="en-US" altLang="ja-JP" dirty="0"/>
          </a:p>
          <a:p>
            <a:pPr marL="0" indent="0" eaLnBrk="1" hangingPunct="1">
              <a:spcBef>
                <a:spcPts val="1200"/>
              </a:spcBef>
              <a:buFontTx/>
              <a:buNone/>
              <a:defRPr/>
            </a:pPr>
            <a:endParaRPr lang="en-US" altLang="ja-JP" dirty="0"/>
          </a:p>
          <a:p>
            <a:pPr marL="0" indent="0" eaLnBrk="1" hangingPunct="1">
              <a:spcBef>
                <a:spcPts val="1200"/>
              </a:spcBef>
              <a:buNone/>
              <a:defRPr/>
            </a:pPr>
            <a:r>
              <a:rPr lang="en-US" altLang="ja-JP" dirty="0">
                <a:solidFill>
                  <a:schemeClr val="accent1"/>
                </a:solidFill>
              </a:rPr>
              <a:t> Passive Measures (indirect</a:t>
            </a:r>
            <a:r>
              <a:rPr lang="ja-JP" altLang="en-US" dirty="0">
                <a:solidFill>
                  <a:schemeClr val="accent1"/>
                </a:solidFill>
              </a:rPr>
              <a:t> </a:t>
            </a:r>
            <a:r>
              <a:rPr lang="en-US" altLang="ja-JP" dirty="0">
                <a:solidFill>
                  <a:schemeClr val="accent1"/>
                </a:solidFill>
              </a:rPr>
              <a:t>human</a:t>
            </a:r>
            <a:r>
              <a:rPr lang="ja-JP" altLang="en-US" dirty="0">
                <a:solidFill>
                  <a:schemeClr val="accent1"/>
                </a:solidFill>
              </a:rPr>
              <a:t> </a:t>
            </a:r>
            <a:r>
              <a:rPr lang="en-US" altLang="ja-JP" dirty="0">
                <a:solidFill>
                  <a:schemeClr val="accent1"/>
                </a:solidFill>
              </a:rPr>
              <a:t>interventions)</a:t>
            </a:r>
            <a:r>
              <a:rPr lang="ja-JP" altLang="en-US" dirty="0">
                <a:solidFill>
                  <a:schemeClr val="accent1"/>
                </a:solidFill>
              </a:rPr>
              <a:t>：</a:t>
            </a:r>
            <a:endParaRPr lang="en-US" altLang="ja-JP" dirty="0">
              <a:solidFill>
                <a:schemeClr val="accent1"/>
              </a:solidFill>
            </a:endParaRPr>
          </a:p>
          <a:p>
            <a:pPr marL="0" indent="0" eaLnBrk="1" hangingPunct="1">
              <a:spcBef>
                <a:spcPts val="1200"/>
              </a:spcBef>
              <a:buFontTx/>
              <a:buNone/>
              <a:defRPr/>
            </a:pPr>
            <a:endParaRPr lang="en-US" altLang="ja-JP" dirty="0"/>
          </a:p>
        </p:txBody>
      </p:sp>
      <p:graphicFrame>
        <p:nvGraphicFramePr>
          <p:cNvPr id="2" name="表 2">
            <a:extLst>
              <a:ext uri="{FF2B5EF4-FFF2-40B4-BE49-F238E27FC236}">
                <a16:creationId xmlns:a16="http://schemas.microsoft.com/office/drawing/2014/main" id="{0FA61B78-EBC5-4152-9874-2E5F6BA28D6B}"/>
              </a:ext>
            </a:extLst>
          </p:cNvPr>
          <p:cNvGraphicFramePr>
            <a:graphicFrameLocks noGrp="1"/>
          </p:cNvGraphicFramePr>
          <p:nvPr>
            <p:extLst>
              <p:ext uri="{D42A27DB-BD31-4B8C-83A1-F6EECF244321}">
                <p14:modId xmlns:p14="http://schemas.microsoft.com/office/powerpoint/2010/main" val="1122327879"/>
              </p:ext>
            </p:extLst>
          </p:nvPr>
        </p:nvGraphicFramePr>
        <p:xfrm>
          <a:off x="683567" y="1340768"/>
          <a:ext cx="8048368" cy="2664295"/>
        </p:xfrm>
        <a:graphic>
          <a:graphicData uri="http://schemas.openxmlformats.org/drawingml/2006/table">
            <a:tbl>
              <a:tblPr bandRow="1">
                <a:tableStyleId>{5C22544A-7EE6-4342-B048-85BDC9FD1C3A}</a:tableStyleId>
              </a:tblPr>
              <a:tblGrid>
                <a:gridCol w="4024184">
                  <a:extLst>
                    <a:ext uri="{9D8B030D-6E8A-4147-A177-3AD203B41FA5}">
                      <a16:colId xmlns:a16="http://schemas.microsoft.com/office/drawing/2014/main" val="1255803102"/>
                    </a:ext>
                  </a:extLst>
                </a:gridCol>
                <a:gridCol w="4024184">
                  <a:extLst>
                    <a:ext uri="{9D8B030D-6E8A-4147-A177-3AD203B41FA5}">
                      <a16:colId xmlns:a16="http://schemas.microsoft.com/office/drawing/2014/main" val="3572808849"/>
                    </a:ext>
                  </a:extLst>
                </a:gridCol>
              </a:tblGrid>
              <a:tr h="532859">
                <a:tc>
                  <a:txBody>
                    <a:bodyPr/>
                    <a:lstStyle/>
                    <a:p>
                      <a:r>
                        <a:rPr lang="en-US" altLang="ja-JP" sz="2800" dirty="0"/>
                        <a:t>1) Coral reef restoration</a:t>
                      </a:r>
                      <a:endParaRPr kumimoji="1" lang="ja-JP" altLang="en-US" sz="2800" dirty="0"/>
                    </a:p>
                  </a:txBody>
                  <a:tcPr/>
                </a:tc>
                <a:tc>
                  <a:txBody>
                    <a:bodyPr/>
                    <a:lstStyle/>
                    <a:p>
                      <a:r>
                        <a:rPr lang="en-US" altLang="ja-JP" sz="2800" dirty="0"/>
                        <a:t>6) Squid spawning bed</a:t>
                      </a:r>
                      <a:endParaRPr kumimoji="1" lang="ja-JP" altLang="en-US" sz="2800" dirty="0"/>
                    </a:p>
                  </a:txBody>
                  <a:tcPr/>
                </a:tc>
                <a:extLst>
                  <a:ext uri="{0D108BD9-81ED-4DB2-BD59-A6C34878D82A}">
                    <a16:rowId xmlns:a16="http://schemas.microsoft.com/office/drawing/2014/main" val="1019251732"/>
                  </a:ext>
                </a:extLst>
              </a:tr>
              <a:tr h="532859">
                <a:tc>
                  <a:txBody>
                    <a:bodyPr/>
                    <a:lstStyle/>
                    <a:p>
                      <a:r>
                        <a:rPr lang="en-US" altLang="ja-JP" sz="2800" dirty="0"/>
                        <a:t>2) Mangrove planting</a:t>
                      </a:r>
                      <a:endParaRPr kumimoji="1" lang="ja-JP" altLang="en-US" sz="2800" dirty="0"/>
                    </a:p>
                  </a:txBody>
                  <a:tcPr/>
                </a:tc>
                <a:tc>
                  <a:txBody>
                    <a:bodyPr/>
                    <a:lstStyle/>
                    <a:p>
                      <a:r>
                        <a:rPr lang="en-US" altLang="ja-JP" sz="2800" dirty="0"/>
                        <a:t>7) Stone fish weir</a:t>
                      </a:r>
                      <a:endParaRPr kumimoji="1" lang="ja-JP" altLang="en-US" sz="2800" dirty="0"/>
                    </a:p>
                  </a:txBody>
                  <a:tcPr/>
                </a:tc>
                <a:extLst>
                  <a:ext uri="{0D108BD9-81ED-4DB2-BD59-A6C34878D82A}">
                    <a16:rowId xmlns:a16="http://schemas.microsoft.com/office/drawing/2014/main" val="1007702050"/>
                  </a:ext>
                </a:extLst>
              </a:tr>
              <a:tr h="532859">
                <a:tc>
                  <a:txBody>
                    <a:bodyPr/>
                    <a:lstStyle/>
                    <a:p>
                      <a:r>
                        <a:rPr lang="en-US" altLang="ja-JP" sz="2800" dirty="0"/>
                        <a:t>3) Seagrass restoration</a:t>
                      </a:r>
                      <a:endParaRPr kumimoji="1" lang="ja-JP" altLang="en-US" sz="2800" dirty="0"/>
                    </a:p>
                  </a:txBody>
                  <a:tcPr/>
                </a:tc>
                <a:tc>
                  <a:txBody>
                    <a:bodyPr/>
                    <a:lstStyle/>
                    <a:p>
                      <a:r>
                        <a:rPr lang="en-US" altLang="ja-JP" sz="2800" dirty="0"/>
                        <a:t>8) Artificial reefs</a:t>
                      </a:r>
                      <a:endParaRPr kumimoji="1" lang="ja-JP" altLang="en-US" sz="2800" dirty="0"/>
                    </a:p>
                  </a:txBody>
                  <a:tcPr/>
                </a:tc>
                <a:extLst>
                  <a:ext uri="{0D108BD9-81ED-4DB2-BD59-A6C34878D82A}">
                    <a16:rowId xmlns:a16="http://schemas.microsoft.com/office/drawing/2014/main" val="2967619755"/>
                  </a:ext>
                </a:extLst>
              </a:tr>
              <a:tr h="532859">
                <a:tc>
                  <a:txBody>
                    <a:bodyPr/>
                    <a:lstStyle/>
                    <a:p>
                      <a:r>
                        <a:rPr lang="en-US" altLang="ja-JP" sz="2800" dirty="0"/>
                        <a:t>4) COTS extermination</a:t>
                      </a:r>
                      <a:endParaRPr kumimoji="1" lang="ja-JP" altLang="en-US" sz="2800" dirty="0"/>
                    </a:p>
                  </a:txBody>
                  <a:tcPr/>
                </a:tc>
                <a:tc>
                  <a:txBody>
                    <a:bodyPr/>
                    <a:lstStyle/>
                    <a:p>
                      <a:r>
                        <a:rPr lang="en-US" altLang="ja-JP" sz="2800" dirty="0"/>
                        <a:t>9) Green snail restocking</a:t>
                      </a:r>
                      <a:endParaRPr kumimoji="1" lang="ja-JP" altLang="en-US" sz="2800" dirty="0"/>
                    </a:p>
                  </a:txBody>
                  <a:tcPr/>
                </a:tc>
                <a:extLst>
                  <a:ext uri="{0D108BD9-81ED-4DB2-BD59-A6C34878D82A}">
                    <a16:rowId xmlns:a16="http://schemas.microsoft.com/office/drawing/2014/main" val="1395602890"/>
                  </a:ext>
                </a:extLst>
              </a:tr>
              <a:tr h="532859">
                <a:tc>
                  <a:txBody>
                    <a:bodyPr/>
                    <a:lstStyle/>
                    <a:p>
                      <a:r>
                        <a:rPr lang="en-US" altLang="ja-JP" sz="2800" dirty="0"/>
                        <a:t>5) Giant clam restocking</a:t>
                      </a:r>
                      <a:endParaRPr kumimoji="1" lang="ja-JP" altLang="en-US" sz="2800" dirty="0"/>
                    </a:p>
                  </a:txBody>
                  <a:tcPr/>
                </a:tc>
                <a:tc>
                  <a:txBody>
                    <a:bodyPr/>
                    <a:lstStyle/>
                    <a:p>
                      <a:endParaRPr kumimoji="1" lang="ja-JP" altLang="en-US" sz="2800" dirty="0"/>
                    </a:p>
                  </a:txBody>
                  <a:tcPr/>
                </a:tc>
                <a:extLst>
                  <a:ext uri="{0D108BD9-81ED-4DB2-BD59-A6C34878D82A}">
                    <a16:rowId xmlns:a16="http://schemas.microsoft.com/office/drawing/2014/main" val="1778675467"/>
                  </a:ext>
                </a:extLst>
              </a:tr>
            </a:tbl>
          </a:graphicData>
        </a:graphic>
      </p:graphicFrame>
      <p:graphicFrame>
        <p:nvGraphicFramePr>
          <p:cNvPr id="5" name="表 6">
            <a:extLst>
              <a:ext uri="{FF2B5EF4-FFF2-40B4-BE49-F238E27FC236}">
                <a16:creationId xmlns:a16="http://schemas.microsoft.com/office/drawing/2014/main" id="{E62987A3-623C-4CFD-8A20-A1CCC24697E9}"/>
              </a:ext>
            </a:extLst>
          </p:cNvPr>
          <p:cNvGraphicFramePr>
            <a:graphicFrameLocks noGrp="1"/>
          </p:cNvGraphicFramePr>
          <p:nvPr>
            <p:extLst>
              <p:ext uri="{D42A27DB-BD31-4B8C-83A1-F6EECF244321}">
                <p14:modId xmlns:p14="http://schemas.microsoft.com/office/powerpoint/2010/main" val="3166851204"/>
              </p:ext>
            </p:extLst>
          </p:nvPr>
        </p:nvGraphicFramePr>
        <p:xfrm>
          <a:off x="683568" y="4581129"/>
          <a:ext cx="8224795" cy="1584177"/>
        </p:xfrm>
        <a:graphic>
          <a:graphicData uri="http://schemas.openxmlformats.org/drawingml/2006/table">
            <a:tbl>
              <a:tblPr bandRow="1">
                <a:tableStyleId>{5C22544A-7EE6-4342-B048-85BDC9FD1C3A}</a:tableStyleId>
              </a:tblPr>
              <a:tblGrid>
                <a:gridCol w="4112396">
                  <a:extLst>
                    <a:ext uri="{9D8B030D-6E8A-4147-A177-3AD203B41FA5}">
                      <a16:colId xmlns:a16="http://schemas.microsoft.com/office/drawing/2014/main" val="2523725757"/>
                    </a:ext>
                  </a:extLst>
                </a:gridCol>
                <a:gridCol w="4112399">
                  <a:extLst>
                    <a:ext uri="{9D8B030D-6E8A-4147-A177-3AD203B41FA5}">
                      <a16:colId xmlns:a16="http://schemas.microsoft.com/office/drawing/2014/main" val="1078172717"/>
                    </a:ext>
                  </a:extLst>
                </a:gridCol>
              </a:tblGrid>
              <a:tr h="528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dirty="0"/>
                        <a:t>1) </a:t>
                      </a:r>
                      <a:r>
                        <a:rPr lang="en-US" altLang="ja-JP" sz="2800" dirty="0"/>
                        <a:t>Resource management</a:t>
                      </a:r>
                      <a:endParaRPr kumimoji="1" lang="ja-JP" altLang="en-US" sz="2800" dirty="0"/>
                    </a:p>
                  </a:txBody>
                  <a:tcPr/>
                </a:tc>
                <a:tc>
                  <a:txBody>
                    <a:bodyPr/>
                    <a:lstStyle/>
                    <a:p>
                      <a:r>
                        <a:rPr kumimoji="1" lang="en-US" altLang="ja-JP" sz="2400" dirty="0"/>
                        <a:t>4) </a:t>
                      </a:r>
                      <a:r>
                        <a:rPr lang="en-US" altLang="ja-JP" sz="2400" dirty="0"/>
                        <a:t>Human &amp; cultural exchanges</a:t>
                      </a:r>
                      <a:endParaRPr kumimoji="1" lang="ja-JP" altLang="en-US" sz="2400" dirty="0"/>
                    </a:p>
                  </a:txBody>
                  <a:tcPr/>
                </a:tc>
                <a:extLst>
                  <a:ext uri="{0D108BD9-81ED-4DB2-BD59-A6C34878D82A}">
                    <a16:rowId xmlns:a16="http://schemas.microsoft.com/office/drawing/2014/main" val="1235368081"/>
                  </a:ext>
                </a:extLst>
              </a:tr>
              <a:tr h="528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dirty="0"/>
                        <a:t>2) </a:t>
                      </a:r>
                      <a:r>
                        <a:rPr kumimoji="1" lang="en-US" altLang="ja-JP" sz="2600" dirty="0"/>
                        <a:t>P</a:t>
                      </a:r>
                      <a:r>
                        <a:rPr lang="en-US" altLang="ja-JP" sz="2600" dirty="0"/>
                        <a:t>ollution control measures</a:t>
                      </a:r>
                      <a:endParaRPr kumimoji="1" lang="ja-JP" altLang="en-US" sz="2600" dirty="0"/>
                    </a:p>
                  </a:txBody>
                  <a:tcPr/>
                </a:tc>
                <a:tc>
                  <a:txBody>
                    <a:bodyPr/>
                    <a:lstStyle/>
                    <a:p>
                      <a:r>
                        <a:rPr kumimoji="1" lang="en-US" altLang="ja-JP" sz="2800" dirty="0"/>
                        <a:t>5) Marine protected areas</a:t>
                      </a:r>
                      <a:endParaRPr kumimoji="1" lang="ja-JP" altLang="en-US" sz="2800" dirty="0"/>
                    </a:p>
                  </a:txBody>
                  <a:tcPr/>
                </a:tc>
                <a:extLst>
                  <a:ext uri="{0D108BD9-81ED-4DB2-BD59-A6C34878D82A}">
                    <a16:rowId xmlns:a16="http://schemas.microsoft.com/office/drawing/2014/main" val="1609561700"/>
                  </a:ext>
                </a:extLst>
              </a:tr>
              <a:tr h="528059">
                <a:tc>
                  <a:txBody>
                    <a:bodyPr/>
                    <a:lstStyle/>
                    <a:p>
                      <a:r>
                        <a:rPr kumimoji="1" lang="en-US" altLang="ja-JP" sz="2800" dirty="0"/>
                        <a:t>3) </a:t>
                      </a:r>
                      <a:r>
                        <a:rPr lang="en-US" altLang="ja-JP" sz="2800" dirty="0"/>
                        <a:t>Value chain promotion</a:t>
                      </a:r>
                      <a:endParaRPr kumimoji="1" lang="ja-JP" altLang="en-US" sz="2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dirty="0"/>
                    </a:p>
                  </a:txBody>
                  <a:tcPr/>
                </a:tc>
                <a:extLst>
                  <a:ext uri="{0D108BD9-81ED-4DB2-BD59-A6C34878D82A}">
                    <a16:rowId xmlns:a16="http://schemas.microsoft.com/office/drawing/2014/main" val="154830281"/>
                  </a:ext>
                </a:extLst>
              </a:tr>
            </a:tbl>
          </a:graphicData>
        </a:graphic>
      </p:graphicFrame>
      <p:grpSp>
        <p:nvGrpSpPr>
          <p:cNvPr id="7" name="グループ化 6">
            <a:extLst>
              <a:ext uri="{FF2B5EF4-FFF2-40B4-BE49-F238E27FC236}">
                <a16:creationId xmlns:a16="http://schemas.microsoft.com/office/drawing/2014/main" id="{E18EB262-24DC-4D79-D325-A57E03AA040F}"/>
              </a:ext>
            </a:extLst>
          </p:cNvPr>
          <p:cNvGrpSpPr/>
          <p:nvPr/>
        </p:nvGrpSpPr>
        <p:grpSpPr>
          <a:xfrm>
            <a:off x="683567" y="1844824"/>
            <a:ext cx="4032449" cy="3816424"/>
            <a:chOff x="683567" y="1844824"/>
            <a:chExt cx="4032449" cy="3816424"/>
          </a:xfrm>
        </p:grpSpPr>
        <p:cxnSp>
          <p:nvCxnSpPr>
            <p:cNvPr id="4" name="直線コネクタ 3">
              <a:extLst>
                <a:ext uri="{FF2B5EF4-FFF2-40B4-BE49-F238E27FC236}">
                  <a16:creationId xmlns:a16="http://schemas.microsoft.com/office/drawing/2014/main" id="{DC876D89-2AC4-F6EF-18B0-188CBCC3B69B}"/>
                </a:ext>
              </a:extLst>
            </p:cNvPr>
            <p:cNvCxnSpPr/>
            <p:nvPr/>
          </p:nvCxnSpPr>
          <p:spPr>
            <a:xfrm>
              <a:off x="683567" y="1844824"/>
              <a:ext cx="40324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5253A69-1978-C3F9-AEB0-B3E2F9855042}"/>
                </a:ext>
              </a:extLst>
            </p:cNvPr>
            <p:cNvCxnSpPr/>
            <p:nvPr/>
          </p:nvCxnSpPr>
          <p:spPr>
            <a:xfrm>
              <a:off x="683567" y="5661248"/>
              <a:ext cx="40324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29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6225A34-E163-4AF9-B288-B104D28CF1AB}"/>
              </a:ext>
            </a:extLst>
          </p:cNvPr>
          <p:cNvSpPr>
            <a:spLocks noGrp="1" noChangeArrowheads="1"/>
          </p:cNvSpPr>
          <p:nvPr>
            <p:ph type="ctrTitle" idx="4294967295"/>
          </p:nvPr>
        </p:nvSpPr>
        <p:spPr>
          <a:xfrm>
            <a:off x="4572000" y="34545"/>
            <a:ext cx="4318000" cy="609600"/>
          </a:xfrm>
        </p:spPr>
        <p:txBody>
          <a:bodyPr/>
          <a:lstStyle/>
          <a:p>
            <a:pPr algn="l" eaLnBrk="1" hangingPunct="1"/>
            <a:r>
              <a:rPr lang="en-US" altLang="ja-JP" sz="4000" dirty="0">
                <a:solidFill>
                  <a:schemeClr val="accent2"/>
                </a:solidFill>
              </a:rPr>
              <a:t>Satoumi Science</a:t>
            </a:r>
          </a:p>
        </p:txBody>
      </p:sp>
      <p:sp>
        <p:nvSpPr>
          <p:cNvPr id="7171" name="Rectangle 3">
            <a:extLst>
              <a:ext uri="{FF2B5EF4-FFF2-40B4-BE49-F238E27FC236}">
                <a16:creationId xmlns:a16="http://schemas.microsoft.com/office/drawing/2014/main" id="{F36A19F5-1900-4A47-A0AD-2B836C62C97B}"/>
              </a:ext>
            </a:extLst>
          </p:cNvPr>
          <p:cNvSpPr>
            <a:spLocks noGrp="1" noChangeArrowheads="1"/>
          </p:cNvSpPr>
          <p:nvPr>
            <p:ph type="subTitle" idx="4294967295"/>
          </p:nvPr>
        </p:nvSpPr>
        <p:spPr>
          <a:xfrm>
            <a:off x="4423378" y="627419"/>
            <a:ext cx="4528297" cy="2657565"/>
          </a:xfrm>
        </p:spPr>
        <p:txBody>
          <a:bodyPr/>
          <a:lstStyle/>
          <a:p>
            <a:pPr marL="365125" indent="-365125" eaLnBrk="1" hangingPunct="1">
              <a:lnSpc>
                <a:spcPts val="3000"/>
              </a:lnSpc>
              <a:spcBef>
                <a:spcPts val="1200"/>
              </a:spcBef>
            </a:pPr>
            <a:r>
              <a:rPr lang="en-US" altLang="ja-JP" dirty="0"/>
              <a:t>Published in 2022</a:t>
            </a:r>
          </a:p>
          <a:p>
            <a:pPr marL="365125" indent="-365125" eaLnBrk="1" hangingPunct="1">
              <a:lnSpc>
                <a:spcPts val="3000"/>
              </a:lnSpc>
              <a:spcBef>
                <a:spcPts val="1200"/>
              </a:spcBef>
            </a:pPr>
            <a:r>
              <a:rPr lang="en-US" altLang="ja-JP" dirty="0"/>
              <a:t>pp.272</a:t>
            </a:r>
          </a:p>
          <a:p>
            <a:pPr marL="365125" indent="-365125" eaLnBrk="1" hangingPunct="1">
              <a:lnSpc>
                <a:spcPts val="3000"/>
              </a:lnSpc>
              <a:spcBef>
                <a:spcPts val="1200"/>
              </a:spcBef>
            </a:pPr>
            <a:r>
              <a:rPr lang="en-US" altLang="ja-JP" dirty="0"/>
              <a:t>5 case studies in Japan and 4 overseas (Indonesia, Fiji, Malawi, Florida)</a:t>
            </a:r>
          </a:p>
        </p:txBody>
      </p:sp>
      <p:pic>
        <p:nvPicPr>
          <p:cNvPr id="3" name="図 2">
            <a:extLst>
              <a:ext uri="{FF2B5EF4-FFF2-40B4-BE49-F238E27FC236}">
                <a16:creationId xmlns:a16="http://schemas.microsoft.com/office/drawing/2014/main" id="{26728415-7A4B-8B7C-EBC9-EEF1B247E2CF}"/>
              </a:ext>
            </a:extLst>
          </p:cNvPr>
          <p:cNvPicPr>
            <a:picLocks noChangeAspect="1"/>
          </p:cNvPicPr>
          <p:nvPr/>
        </p:nvPicPr>
        <p:blipFill>
          <a:blip r:embed="rId3"/>
          <a:stretch>
            <a:fillRect/>
          </a:stretch>
        </p:blipFill>
        <p:spPr>
          <a:xfrm>
            <a:off x="-17972" y="0"/>
            <a:ext cx="4528297" cy="6858000"/>
          </a:xfrm>
          <a:prstGeom prst="rect">
            <a:avLst/>
          </a:prstGeom>
        </p:spPr>
      </p:pic>
      <p:sp>
        <p:nvSpPr>
          <p:cNvPr id="2" name="Rectangle 10">
            <a:extLst>
              <a:ext uri="{FF2B5EF4-FFF2-40B4-BE49-F238E27FC236}">
                <a16:creationId xmlns:a16="http://schemas.microsoft.com/office/drawing/2014/main" id="{9DC68B86-D1C1-ABB0-E5E8-B35490C24E00}"/>
              </a:ext>
            </a:extLst>
          </p:cNvPr>
          <p:cNvSpPr>
            <a:spLocks noChangeArrowheads="1"/>
          </p:cNvSpPr>
          <p:nvPr/>
        </p:nvSpPr>
        <p:spPr bwMode="auto">
          <a:xfrm>
            <a:off x="467544" y="1060872"/>
            <a:ext cx="1800200" cy="387350"/>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4" name="Rectangle 2">
            <a:extLst>
              <a:ext uri="{FF2B5EF4-FFF2-40B4-BE49-F238E27FC236}">
                <a16:creationId xmlns:a16="http://schemas.microsoft.com/office/drawing/2014/main" id="{ED662778-FB65-3E81-0D32-4D03593DEDCA}"/>
              </a:ext>
            </a:extLst>
          </p:cNvPr>
          <p:cNvSpPr txBox="1">
            <a:spLocks noChangeArrowheads="1"/>
          </p:cNvSpPr>
          <p:nvPr/>
        </p:nvSpPr>
        <p:spPr bwMode="auto">
          <a:xfrm>
            <a:off x="4490568" y="3221497"/>
            <a:ext cx="471430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200" kern="0" dirty="0">
                <a:solidFill>
                  <a:srgbClr val="00B050"/>
                </a:solidFill>
              </a:rPr>
              <a:t>Very expensive! 160</a:t>
            </a:r>
            <a:r>
              <a:rPr lang="ja-JP" altLang="en-US" sz="3200" kern="0" dirty="0">
                <a:solidFill>
                  <a:srgbClr val="00B050"/>
                </a:solidFill>
              </a:rPr>
              <a:t> </a:t>
            </a:r>
            <a:r>
              <a:rPr lang="en-US" altLang="ja-JP" sz="3200" kern="0" dirty="0">
                <a:solidFill>
                  <a:srgbClr val="00B050"/>
                </a:solidFill>
              </a:rPr>
              <a:t>US$</a:t>
            </a:r>
          </a:p>
        </p:txBody>
      </p:sp>
      <p:grpSp>
        <p:nvGrpSpPr>
          <p:cNvPr id="8" name="グループ化 7">
            <a:extLst>
              <a:ext uri="{FF2B5EF4-FFF2-40B4-BE49-F238E27FC236}">
                <a16:creationId xmlns:a16="http://schemas.microsoft.com/office/drawing/2014/main" id="{8A159D86-4D3A-6857-3381-59E700B80AFC}"/>
              </a:ext>
            </a:extLst>
          </p:cNvPr>
          <p:cNvGrpSpPr/>
          <p:nvPr/>
        </p:nvGrpSpPr>
        <p:grpSpPr>
          <a:xfrm>
            <a:off x="4139952" y="3809440"/>
            <a:ext cx="5004048" cy="3218683"/>
            <a:chOff x="4139952" y="3809440"/>
            <a:chExt cx="5004048" cy="3218683"/>
          </a:xfrm>
        </p:grpSpPr>
        <p:pic>
          <p:nvPicPr>
            <p:cNvPr id="5" name="図 4">
              <a:extLst>
                <a:ext uri="{FF2B5EF4-FFF2-40B4-BE49-F238E27FC236}">
                  <a16:creationId xmlns:a16="http://schemas.microsoft.com/office/drawing/2014/main" id="{DA97F4C6-305A-2130-9413-F780177FD03D}"/>
                </a:ext>
              </a:extLst>
            </p:cNvPr>
            <p:cNvPicPr>
              <a:picLocks noChangeAspect="1"/>
            </p:cNvPicPr>
            <p:nvPr/>
          </p:nvPicPr>
          <p:blipFill>
            <a:blip r:embed="rId4"/>
            <a:stretch>
              <a:fillRect/>
            </a:stretch>
          </p:blipFill>
          <p:spPr>
            <a:xfrm>
              <a:off x="4139952" y="3809440"/>
              <a:ext cx="5004048" cy="3218683"/>
            </a:xfrm>
            <a:prstGeom prst="rect">
              <a:avLst/>
            </a:prstGeom>
          </p:spPr>
        </p:pic>
        <p:sp>
          <p:nvSpPr>
            <p:cNvPr id="6" name="Rectangle 2">
              <a:extLst>
                <a:ext uri="{FF2B5EF4-FFF2-40B4-BE49-F238E27FC236}">
                  <a16:creationId xmlns:a16="http://schemas.microsoft.com/office/drawing/2014/main" id="{707AE0F2-20CB-456A-42F8-E2D2019739B2}"/>
                </a:ext>
              </a:extLst>
            </p:cNvPr>
            <p:cNvSpPr txBox="1">
              <a:spLocks noChangeArrowheads="1"/>
            </p:cNvSpPr>
            <p:nvPr/>
          </p:nvSpPr>
          <p:spPr bwMode="auto">
            <a:xfrm>
              <a:off x="6516216" y="4266080"/>
              <a:ext cx="248205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r>
                <a:rPr lang="en-US" altLang="ja-JP" sz="3200" kern="0" dirty="0">
                  <a:solidFill>
                    <a:srgbClr val="00B050"/>
                  </a:solidFill>
                </a:rPr>
                <a:t>Open access!</a:t>
              </a:r>
            </a:p>
          </p:txBody>
        </p:sp>
        <p:sp>
          <p:nvSpPr>
            <p:cNvPr id="7" name="Rectangle 10">
              <a:extLst>
                <a:ext uri="{FF2B5EF4-FFF2-40B4-BE49-F238E27FC236}">
                  <a16:creationId xmlns:a16="http://schemas.microsoft.com/office/drawing/2014/main" id="{3779972F-0CB2-C62D-787A-AA8844A5BBEB}"/>
                </a:ext>
              </a:extLst>
            </p:cNvPr>
            <p:cNvSpPr>
              <a:spLocks noChangeArrowheads="1"/>
            </p:cNvSpPr>
            <p:nvPr/>
          </p:nvSpPr>
          <p:spPr bwMode="auto">
            <a:xfrm>
              <a:off x="4139952" y="3912402"/>
              <a:ext cx="1512168" cy="270297"/>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76F1386-B058-475F-BDB5-64C6B4F92931}"/>
              </a:ext>
            </a:extLst>
          </p:cNvPr>
          <p:cNvSpPr>
            <a:spLocks noGrp="1" noChangeArrowheads="1"/>
          </p:cNvSpPr>
          <p:nvPr>
            <p:ph type="ctrTitle" idx="4294967295"/>
          </p:nvPr>
        </p:nvSpPr>
        <p:spPr>
          <a:xfrm>
            <a:off x="611188" y="227013"/>
            <a:ext cx="7396162" cy="609600"/>
          </a:xfrm>
        </p:spPr>
        <p:txBody>
          <a:bodyPr/>
          <a:lstStyle/>
          <a:p>
            <a:pPr algn="l" eaLnBrk="1" hangingPunct="1"/>
            <a:r>
              <a:rPr lang="en-US" altLang="ja-JP" sz="4000" dirty="0">
                <a:solidFill>
                  <a:schemeClr val="accent2"/>
                </a:solidFill>
              </a:rPr>
              <a:t>Topics</a:t>
            </a:r>
          </a:p>
        </p:txBody>
      </p:sp>
      <p:sp>
        <p:nvSpPr>
          <p:cNvPr id="4099" name="Rectangle 3">
            <a:extLst>
              <a:ext uri="{FF2B5EF4-FFF2-40B4-BE49-F238E27FC236}">
                <a16:creationId xmlns:a16="http://schemas.microsoft.com/office/drawing/2014/main" id="{9843E5B8-ECFD-4874-84A3-BC5BD250DE7B}"/>
              </a:ext>
            </a:extLst>
          </p:cNvPr>
          <p:cNvSpPr>
            <a:spLocks noGrp="1" noChangeArrowheads="1"/>
          </p:cNvSpPr>
          <p:nvPr>
            <p:ph type="subTitle" idx="4294967295"/>
          </p:nvPr>
        </p:nvSpPr>
        <p:spPr>
          <a:xfrm>
            <a:off x="554038" y="1196975"/>
            <a:ext cx="8482458" cy="4824413"/>
          </a:xfrm>
        </p:spPr>
        <p:txBody>
          <a:bodyPr/>
          <a:lstStyle/>
          <a:p>
            <a:pPr marL="742950" indent="-742950" eaLnBrk="1" hangingPunct="1">
              <a:spcBef>
                <a:spcPct val="50000"/>
              </a:spcBef>
              <a:buFont typeface="Times New Roman" panose="02020603050405020304" pitchFamily="18" charset="0"/>
              <a:buAutoNum type="arabicPeriod"/>
            </a:pPr>
            <a:r>
              <a:rPr lang="en-US" altLang="ja-JP" sz="3600" dirty="0"/>
              <a:t>Essential aspect of Satoumi</a:t>
            </a:r>
          </a:p>
          <a:p>
            <a:pPr marL="742950" indent="-742950" eaLnBrk="1" hangingPunct="1">
              <a:spcBef>
                <a:spcPct val="50000"/>
              </a:spcBef>
              <a:buFont typeface="Times New Roman" panose="02020603050405020304" pitchFamily="18" charset="0"/>
              <a:buAutoNum type="arabicPeriod"/>
            </a:pPr>
            <a:r>
              <a:rPr lang="en-US" altLang="ja-JP" sz="3600" dirty="0"/>
              <a:t>Active and passive measures on Satoumi</a:t>
            </a:r>
          </a:p>
          <a:p>
            <a:pPr marL="742950" indent="-742950" eaLnBrk="1" hangingPunct="1">
              <a:spcBef>
                <a:spcPct val="50000"/>
              </a:spcBef>
              <a:buFont typeface="Times New Roman" panose="02020603050405020304" pitchFamily="18" charset="0"/>
              <a:buAutoNum type="arabicPeriod"/>
            </a:pPr>
            <a:r>
              <a:rPr lang="en-US" altLang="ja-JP" sz="3600" dirty="0"/>
              <a:t>Red-soil pollution prevention measures</a:t>
            </a:r>
          </a:p>
          <a:p>
            <a:pPr marL="742950" indent="-742950" eaLnBrk="1" hangingPunct="1">
              <a:spcBef>
                <a:spcPct val="50000"/>
              </a:spcBef>
              <a:buFont typeface="Times New Roman" panose="02020603050405020304" pitchFamily="18" charset="0"/>
              <a:buAutoNum type="arabicPeriod"/>
            </a:pPr>
            <a:r>
              <a:rPr lang="en-US" altLang="ja-JP" sz="3600" dirty="0"/>
              <a:t>Coral culture and outplanting</a:t>
            </a:r>
          </a:p>
          <a:p>
            <a:pPr marL="742950" indent="-742950" eaLnBrk="1" hangingPunct="1">
              <a:spcBef>
                <a:spcPct val="50000"/>
              </a:spcBef>
              <a:buFont typeface="Times New Roman" panose="02020603050405020304" pitchFamily="18" charset="0"/>
              <a:buAutoNum type="arabicPeriod"/>
            </a:pPr>
            <a:r>
              <a:rPr lang="en-US" altLang="ja-JP" sz="3600" dirty="0"/>
              <a:t>Mozuku fund</a:t>
            </a:r>
          </a:p>
        </p:txBody>
      </p:sp>
      <p:sp>
        <p:nvSpPr>
          <p:cNvPr id="4100" name="Rectangle 10">
            <a:extLst>
              <a:ext uri="{FF2B5EF4-FFF2-40B4-BE49-F238E27FC236}">
                <a16:creationId xmlns:a16="http://schemas.microsoft.com/office/drawing/2014/main" id="{5CFCDACD-FAB6-42D7-92E7-0A51ED1465BD}"/>
              </a:ext>
            </a:extLst>
          </p:cNvPr>
          <p:cNvSpPr>
            <a:spLocks noChangeArrowheads="1"/>
          </p:cNvSpPr>
          <p:nvPr/>
        </p:nvSpPr>
        <p:spPr bwMode="auto">
          <a:xfrm>
            <a:off x="536574" y="2889324"/>
            <a:ext cx="8482457" cy="719857"/>
          </a:xfrm>
          <a:prstGeom prst="rect">
            <a:avLst/>
          </a:prstGeom>
          <a:noFill/>
          <a:ln w="254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Tree>
    <p:custDataLst>
      <p:tags r:id="rId1"/>
    </p:custDataLst>
    <p:extLst>
      <p:ext uri="{BB962C8B-B14F-4D97-AF65-F5344CB8AC3E}">
        <p14:creationId xmlns:p14="http://schemas.microsoft.com/office/powerpoint/2010/main" val="97312852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6"/>
</p:tagLst>
</file>

<file path=ppt/tags/tag2.xml><?xml version="1.0" encoding="utf-8"?>
<p:tagLst xmlns:a="http://schemas.openxmlformats.org/drawingml/2006/main" xmlns:r="http://schemas.openxmlformats.org/officeDocument/2006/relationships" xmlns:p="http://schemas.openxmlformats.org/presentationml/2006/main">
  <p:tag name="TIMING" val="|17|16.1"/>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ags/tag4.xml><?xml version="1.0" encoding="utf-8"?>
<p:tagLst xmlns:a="http://schemas.openxmlformats.org/drawingml/2006/main" xmlns:r="http://schemas.openxmlformats.org/officeDocument/2006/relationships" xmlns:p="http://schemas.openxmlformats.org/presentationml/2006/main">
  <p:tag name="TIMING" val="|22.6"/>
</p:tagLst>
</file>

<file path=ppt/tags/tag5.xml><?xml version="1.0" encoding="utf-8"?>
<p:tagLst xmlns:a="http://schemas.openxmlformats.org/drawingml/2006/main" xmlns:r="http://schemas.openxmlformats.org/officeDocument/2006/relationships" xmlns:p="http://schemas.openxmlformats.org/presentationml/2006/main">
  <p:tag name="TIMING" val="|22.6"/>
</p:tagLst>
</file>

<file path=ppt/theme/theme1.xml><?xml version="1.0" encoding="utf-8"?>
<a:theme xmlns:a="http://schemas.openxmlformats.org/drawingml/2006/main" name="背景">
  <a:themeElements>
    <a:clrScheme name="背景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背景">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背景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背景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背景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背景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背景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背景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背景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Settings\kakuma1\Application Data\Microsoft\Templates\背景.pot</Template>
  <TotalTime>8372</TotalTime>
  <Words>4592</Words>
  <Application>Microsoft Office PowerPoint</Application>
  <PresentationFormat>Affichage à l'écran (4:3)</PresentationFormat>
  <Paragraphs>275</Paragraphs>
  <Slides>24</Slides>
  <Notes>24</Notes>
  <HiddenSlides>0</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1</vt:i4>
      </vt:variant>
      <vt:variant>
        <vt:lpstr>Titres des diapositives</vt:lpstr>
      </vt:variant>
      <vt:variant>
        <vt:i4>24</vt:i4>
      </vt:variant>
    </vt:vector>
  </HeadingPairs>
  <TitlesOfParts>
    <vt:vector size="34" baseType="lpstr">
      <vt:lpstr>游ゴシック</vt:lpstr>
      <vt:lpstr>游ゴシック Light</vt:lpstr>
      <vt:lpstr>Arial</vt:lpstr>
      <vt:lpstr>Calibri</vt:lpstr>
      <vt:lpstr>Century</vt:lpstr>
      <vt:lpstr>Tahoma</vt:lpstr>
      <vt:lpstr>Times New Roman</vt:lpstr>
      <vt:lpstr>背景</vt:lpstr>
      <vt:lpstr>デザインの設定</vt:lpstr>
      <vt:lpstr>グラフ</vt:lpstr>
      <vt:lpstr>Coral Reef Satoumi in Okinawa,   Japan</vt:lpstr>
      <vt:lpstr>Topics</vt:lpstr>
      <vt:lpstr>Présentation PowerPoint</vt:lpstr>
      <vt:lpstr>Essential aspect of Satoumi</vt:lpstr>
      <vt:lpstr>Satoumi is important in Asia-Pacific</vt:lpstr>
      <vt:lpstr>International Satoumi Workshops</vt:lpstr>
      <vt:lpstr>Active &amp; Passive Measures in Satoumi</vt:lpstr>
      <vt:lpstr>Satoumi Science</vt:lpstr>
      <vt:lpstr>Topics</vt:lpstr>
      <vt:lpstr>Présentation PowerPoint</vt:lpstr>
      <vt:lpstr>Présentation PowerPoint</vt:lpstr>
      <vt:lpstr>Présentation PowerPoint</vt:lpstr>
      <vt:lpstr>The prior consultation system </vt:lpstr>
      <vt:lpstr>Production of a seaweed (Monostroma)</vt:lpstr>
      <vt:lpstr>Monitoring red soil pollution: SPSS (content of Suspended Particles in Sea Sediment)</vt:lpstr>
      <vt:lpstr>Présentation PowerPoint</vt:lpstr>
      <vt:lpstr>Topics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コミュニティーベースの沿岸資源管理</dc:title>
  <dc:creator>鹿熊</dc:creator>
  <cp:lastModifiedBy>patrick Prouzet</cp:lastModifiedBy>
  <cp:revision>382</cp:revision>
  <cp:lastPrinted>2023-09-18T02:20:34Z</cp:lastPrinted>
  <dcterms:created xsi:type="dcterms:W3CDTF">2002-11-20T06:02:55Z</dcterms:created>
  <dcterms:modified xsi:type="dcterms:W3CDTF">2023-10-09T07:01:59Z</dcterms:modified>
</cp:coreProperties>
</file>