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57" r:id="rId2"/>
    <p:sldId id="316" r:id="rId3"/>
    <p:sldId id="319" r:id="rId4"/>
    <p:sldId id="317" r:id="rId5"/>
    <p:sldId id="318" r:id="rId6"/>
    <p:sldId id="299" r:id="rId7"/>
    <p:sldId id="272" r:id="rId8"/>
    <p:sldId id="273" r:id="rId9"/>
    <p:sldId id="275" r:id="rId10"/>
    <p:sldId id="276" r:id="rId11"/>
    <p:sldId id="312" r:id="rId12"/>
    <p:sldId id="313" r:id="rId13"/>
    <p:sldId id="261" r:id="rId14"/>
    <p:sldId id="293" r:id="rId15"/>
    <p:sldId id="263" r:id="rId16"/>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5D91"/>
    <a:srgbClr val="D1694D"/>
    <a:srgbClr val="69B7CA"/>
    <a:srgbClr val="D0E5F6"/>
    <a:srgbClr val="3465A4"/>
    <a:srgbClr val="BEC7D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144" autoAdjust="0"/>
  </p:normalViewPr>
  <p:slideViewPr>
    <p:cSldViewPr snapToGrid="0" snapToObjects="1">
      <p:cViewPr varScale="1">
        <p:scale>
          <a:sx n="71" d="100"/>
          <a:sy n="71" d="100"/>
        </p:scale>
        <p:origin x="1502" y="6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C8D8A0-A076-482F-92D9-233CAC5FFD12}" type="datetimeFigureOut">
              <a:rPr lang="fr-FR" smtClean="0"/>
              <a:t>17/10/2023</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061DF4-09AC-4CD9-BC97-7E6B0BEFE169}" type="slidenum">
              <a:rPr lang="fr-FR" smtClean="0"/>
              <a:t>‹N°›</a:t>
            </a:fld>
            <a:endParaRPr lang="fr-FR"/>
          </a:p>
        </p:txBody>
      </p:sp>
    </p:spTree>
    <p:extLst>
      <p:ext uri="{BB962C8B-B14F-4D97-AF65-F5344CB8AC3E}">
        <p14:creationId xmlns:p14="http://schemas.microsoft.com/office/powerpoint/2010/main" val="3397983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Je</a:t>
            </a:r>
            <a:r>
              <a:rPr lang="en-US" baseline="0" dirty="0"/>
              <a:t> </a:t>
            </a:r>
            <a:r>
              <a:rPr lang="en-US" baseline="0" dirty="0" err="1"/>
              <a:t>vous</a:t>
            </a:r>
            <a:r>
              <a:rPr lang="en-US" baseline="0" dirty="0"/>
              <a:t> </a:t>
            </a:r>
            <a:r>
              <a:rPr lang="en-US" baseline="0" dirty="0" err="1"/>
              <a:t>remercie</a:t>
            </a:r>
            <a:r>
              <a:rPr lang="en-US" baseline="0" dirty="0"/>
              <a:t> de </a:t>
            </a:r>
            <a:r>
              <a:rPr lang="en-US" baseline="0" dirty="0" err="1"/>
              <a:t>m’avoir</a:t>
            </a:r>
            <a:r>
              <a:rPr lang="en-US" baseline="0" dirty="0"/>
              <a:t> </a:t>
            </a:r>
            <a:r>
              <a:rPr lang="en-US" baseline="0" dirty="0" err="1"/>
              <a:t>invité</a:t>
            </a:r>
            <a:r>
              <a:rPr lang="en-US" baseline="0" dirty="0"/>
              <a:t> à </a:t>
            </a:r>
            <a:r>
              <a:rPr lang="en-US" baseline="0" dirty="0" err="1"/>
              <a:t>présenter</a:t>
            </a:r>
            <a:r>
              <a:rPr lang="en-US" baseline="0" dirty="0"/>
              <a:t> </a:t>
            </a:r>
            <a:r>
              <a:rPr lang="en-US" baseline="0" dirty="0" err="1"/>
              <a:t>une</a:t>
            </a:r>
            <a:r>
              <a:rPr lang="en-US" baseline="0" dirty="0"/>
              <a:t> </a:t>
            </a:r>
            <a:r>
              <a:rPr lang="en-US" baseline="0" dirty="0" err="1"/>
              <a:t>synthèse</a:t>
            </a:r>
            <a:r>
              <a:rPr lang="en-US" baseline="0" dirty="0"/>
              <a:t> de </a:t>
            </a:r>
            <a:r>
              <a:rPr lang="en-US" baseline="0" dirty="0" err="1"/>
              <a:t>nos</a:t>
            </a:r>
            <a:r>
              <a:rPr lang="en-US" baseline="0" dirty="0"/>
              <a:t> </a:t>
            </a:r>
            <a:r>
              <a:rPr lang="en-US" baseline="0" dirty="0" err="1"/>
              <a:t>travaux</a:t>
            </a:r>
            <a:r>
              <a:rPr lang="en-US" baseline="0" dirty="0"/>
              <a:t> </a:t>
            </a:r>
            <a:r>
              <a:rPr lang="en-US" baseline="0" dirty="0" err="1"/>
              <a:t>réalisés</a:t>
            </a:r>
            <a:r>
              <a:rPr lang="en-US" baseline="0" dirty="0"/>
              <a:t> avec </a:t>
            </a:r>
            <a:r>
              <a:rPr lang="en-US" baseline="0" dirty="0" err="1"/>
              <a:t>nos</a:t>
            </a:r>
            <a:r>
              <a:rPr lang="en-US" baseline="0" dirty="0"/>
              <a:t> </a:t>
            </a:r>
            <a:r>
              <a:rPr lang="en-US" baseline="0" dirty="0" err="1"/>
              <a:t>collègues</a:t>
            </a:r>
            <a:r>
              <a:rPr lang="en-US" baseline="0" dirty="0"/>
              <a:t> </a:t>
            </a:r>
            <a:r>
              <a:rPr lang="en-US" baseline="0" dirty="0" err="1"/>
              <a:t>japonais</a:t>
            </a:r>
            <a:r>
              <a:rPr lang="en-US" baseline="0" dirty="0"/>
              <a:t> de la FRA et </a:t>
            </a:r>
            <a:r>
              <a:rPr lang="en-US" baseline="0" dirty="0" err="1"/>
              <a:t>d’autres</a:t>
            </a:r>
            <a:r>
              <a:rPr lang="en-US" baseline="0" dirty="0"/>
              <a:t> </a:t>
            </a:r>
            <a:r>
              <a:rPr lang="en-US" baseline="0" dirty="0" err="1"/>
              <a:t>partenaires</a:t>
            </a:r>
            <a:r>
              <a:rPr lang="en-US" baseline="0" dirty="0"/>
              <a:t> </a:t>
            </a:r>
            <a:r>
              <a:rPr lang="en-US" baseline="0" dirty="0" err="1"/>
              <a:t>dont</a:t>
            </a:r>
            <a:r>
              <a:rPr lang="en-US" baseline="0" dirty="0"/>
              <a:t> les logos </a:t>
            </a:r>
            <a:r>
              <a:rPr lang="en-US" baseline="0" dirty="0" err="1"/>
              <a:t>apparaissent</a:t>
            </a:r>
            <a:r>
              <a:rPr lang="en-US" baseline="0" dirty="0"/>
              <a:t> sur </a:t>
            </a:r>
            <a:r>
              <a:rPr lang="en-US" baseline="0" dirty="0" err="1"/>
              <a:t>cette</a:t>
            </a:r>
            <a:r>
              <a:rPr lang="en-US" baseline="0" dirty="0"/>
              <a:t> première page. Je </a:t>
            </a:r>
            <a:r>
              <a:rPr lang="en-US" baseline="0" dirty="0" err="1"/>
              <a:t>vais</a:t>
            </a:r>
            <a:r>
              <a:rPr lang="en-US" baseline="0" dirty="0"/>
              <a:t> </a:t>
            </a:r>
            <a:r>
              <a:rPr lang="en-US" baseline="0" dirty="0" err="1"/>
              <a:t>ici</a:t>
            </a:r>
            <a:r>
              <a:rPr lang="en-US" baseline="0" dirty="0"/>
              <a:t> </a:t>
            </a:r>
            <a:r>
              <a:rPr lang="en-US" baseline="0" dirty="0" err="1"/>
              <a:t>vous</a:t>
            </a:r>
            <a:r>
              <a:rPr lang="en-US" baseline="0" dirty="0"/>
              <a:t> </a:t>
            </a:r>
            <a:r>
              <a:rPr lang="en-US" baseline="0" dirty="0" err="1"/>
              <a:t>parler</a:t>
            </a:r>
            <a:r>
              <a:rPr lang="en-US" baseline="0" dirty="0"/>
              <a:t> de </a:t>
            </a:r>
            <a:r>
              <a:rPr lang="fr-FR" baseline="0" dirty="0"/>
              <a:t>l'ostréiculture méditerranéenne sur la voie de la durabilité par l’intermédiaire de nouvelles connaissances écologiques qui se traduisent par une pratique nouvelle de collecte locale de naissain dans les lagunes comme solution d'adaptation au changement climatique. </a:t>
            </a:r>
            <a:endParaRPr lang="en-US" dirty="0"/>
          </a:p>
        </p:txBody>
      </p:sp>
      <p:sp>
        <p:nvSpPr>
          <p:cNvPr id="4" name="Espace réservé du numéro de diapositive 3"/>
          <p:cNvSpPr>
            <a:spLocks noGrp="1"/>
          </p:cNvSpPr>
          <p:nvPr>
            <p:ph type="sldNum" sz="quarter" idx="10"/>
          </p:nvPr>
        </p:nvSpPr>
        <p:spPr/>
        <p:txBody>
          <a:bodyPr/>
          <a:lstStyle/>
          <a:p>
            <a:fld id="{5B061DF4-09AC-4CD9-BC97-7E6B0BEFE169}" type="slidenum">
              <a:rPr lang="fr-FR" smtClean="0"/>
              <a:t>1</a:t>
            </a:fld>
            <a:endParaRPr lang="fr-FR"/>
          </a:p>
        </p:txBody>
      </p:sp>
    </p:spTree>
    <p:extLst>
      <p:ext uri="{BB962C8B-B14F-4D97-AF65-F5344CB8AC3E}">
        <p14:creationId xmlns:p14="http://schemas.microsoft.com/office/powerpoint/2010/main" val="35680124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err="1"/>
              <a:t>Cette</a:t>
            </a:r>
            <a:r>
              <a:rPr lang="en-US" dirty="0"/>
              <a:t> </a:t>
            </a:r>
            <a:r>
              <a:rPr lang="en-US" dirty="0" err="1"/>
              <a:t>quatrième</a:t>
            </a:r>
            <a:r>
              <a:rPr lang="en-US" dirty="0"/>
              <a:t> publication</a:t>
            </a:r>
            <a:r>
              <a:rPr lang="en-US" baseline="0" dirty="0"/>
              <a:t> pose pour la première </a:t>
            </a:r>
            <a:r>
              <a:rPr lang="en-US" baseline="0" dirty="0" err="1"/>
              <a:t>fois</a:t>
            </a:r>
            <a:r>
              <a:rPr lang="en-US" baseline="0" dirty="0"/>
              <a:t> </a:t>
            </a:r>
            <a:r>
              <a:rPr lang="en-US" baseline="0" dirty="0" err="1"/>
              <a:t>l’hypothèse</a:t>
            </a:r>
            <a:r>
              <a:rPr lang="en-US" baseline="0" dirty="0"/>
              <a:t> que les </a:t>
            </a:r>
            <a:r>
              <a:rPr lang="en-US" baseline="0" dirty="0" err="1"/>
              <a:t>larves</a:t>
            </a:r>
            <a:r>
              <a:rPr lang="en-US" baseline="0" dirty="0"/>
              <a:t> les plus petites </a:t>
            </a:r>
            <a:r>
              <a:rPr lang="en-US" baseline="0" dirty="0" err="1"/>
              <a:t>sont</a:t>
            </a:r>
            <a:r>
              <a:rPr lang="en-US" baseline="0" dirty="0"/>
              <a:t> les plus </a:t>
            </a:r>
            <a:r>
              <a:rPr lang="en-US" baseline="0" dirty="0" err="1"/>
              <a:t>précoces</a:t>
            </a:r>
            <a:r>
              <a:rPr lang="en-US" baseline="0" dirty="0"/>
              <a:t> pour </a:t>
            </a:r>
            <a:r>
              <a:rPr lang="en-US" baseline="0" dirty="0" err="1"/>
              <a:t>l’installation</a:t>
            </a:r>
            <a:r>
              <a:rPr lang="en-US" baseline="0" dirty="0"/>
              <a:t> </a:t>
            </a:r>
            <a:r>
              <a:rPr lang="en-US" baseline="0" dirty="0" err="1"/>
              <a:t>benthique</a:t>
            </a:r>
            <a:r>
              <a:rPr lang="en-US" baseline="0" dirty="0"/>
              <a:t> et la </a:t>
            </a:r>
            <a:r>
              <a:rPr lang="en-US" baseline="0" dirty="0" err="1"/>
              <a:t>métamorphose</a:t>
            </a:r>
            <a:r>
              <a:rPr lang="en-US" baseline="0" dirty="0"/>
              <a:t> </a:t>
            </a:r>
            <a:r>
              <a:rPr lang="en-US" baseline="0" dirty="0" err="1"/>
              <a:t>lorsque</a:t>
            </a:r>
            <a:r>
              <a:rPr lang="en-US" baseline="0" dirty="0"/>
              <a:t> les conditions </a:t>
            </a:r>
            <a:r>
              <a:rPr lang="en-US" baseline="0" dirty="0" err="1"/>
              <a:t>alimentaires</a:t>
            </a:r>
            <a:r>
              <a:rPr lang="en-US" baseline="0" dirty="0"/>
              <a:t> </a:t>
            </a:r>
            <a:r>
              <a:rPr lang="en-US" baseline="0" dirty="0" err="1"/>
              <a:t>en</a:t>
            </a:r>
            <a:r>
              <a:rPr lang="en-US" baseline="0" dirty="0"/>
              <a:t> nanophytoplancton et </a:t>
            </a:r>
            <a:r>
              <a:rPr lang="en-US" baseline="0" dirty="0" err="1"/>
              <a:t>diatomées</a:t>
            </a:r>
            <a:r>
              <a:rPr lang="en-US" baseline="0" dirty="0"/>
              <a:t> </a:t>
            </a:r>
            <a:r>
              <a:rPr lang="en-US" baseline="0" dirty="0" err="1"/>
              <a:t>sont</a:t>
            </a:r>
            <a:r>
              <a:rPr lang="en-US" baseline="0" dirty="0"/>
              <a:t> </a:t>
            </a:r>
            <a:r>
              <a:rPr lang="en-US" baseline="0" dirty="0" err="1"/>
              <a:t>favorables</a:t>
            </a:r>
            <a:r>
              <a:rPr lang="en-US" baseline="0" dirty="0"/>
              <a:t>. Nous </a:t>
            </a:r>
            <a:r>
              <a:rPr lang="en-US" baseline="0" dirty="0" err="1"/>
              <a:t>avons</a:t>
            </a:r>
            <a:r>
              <a:rPr lang="en-US" baseline="0" dirty="0"/>
              <a:t> </a:t>
            </a:r>
            <a:r>
              <a:rPr lang="en-US" baseline="0" dirty="0" err="1"/>
              <a:t>travaillé</a:t>
            </a:r>
            <a:r>
              <a:rPr lang="en-US" baseline="0" dirty="0"/>
              <a:t> </a:t>
            </a:r>
            <a:r>
              <a:rPr lang="en-US" baseline="0" dirty="0" err="1"/>
              <a:t>ici</a:t>
            </a:r>
            <a:r>
              <a:rPr lang="en-US" baseline="0" dirty="0"/>
              <a:t> </a:t>
            </a:r>
            <a:r>
              <a:rPr lang="en-US" baseline="0" dirty="0" err="1"/>
              <a:t>dans</a:t>
            </a:r>
            <a:r>
              <a:rPr lang="en-US" baseline="0" dirty="0"/>
              <a:t> le </a:t>
            </a:r>
            <a:r>
              <a:rPr lang="en-US" baseline="0" dirty="0" err="1"/>
              <a:t>contexte</a:t>
            </a:r>
            <a:r>
              <a:rPr lang="en-US" baseline="0" dirty="0"/>
              <a:t> de </a:t>
            </a:r>
            <a:r>
              <a:rPr lang="en-US" baseline="0" dirty="0" err="1"/>
              <a:t>l’oligotrophisation</a:t>
            </a:r>
            <a:r>
              <a:rPr lang="en-US" baseline="0" dirty="0"/>
              <a:t> de </a:t>
            </a:r>
            <a:r>
              <a:rPr lang="en-US" baseline="0" dirty="0" err="1"/>
              <a:t>l’écosystème</a:t>
            </a:r>
            <a:r>
              <a:rPr lang="en-US" baseline="0" dirty="0"/>
              <a:t> et de conditions hydroclimatiques </a:t>
            </a:r>
            <a:r>
              <a:rPr lang="en-US" baseline="0" dirty="0" err="1"/>
              <a:t>différentes</a:t>
            </a:r>
            <a:r>
              <a:rPr lang="en-US" baseline="0" dirty="0"/>
              <a:t> </a:t>
            </a:r>
            <a:r>
              <a:rPr lang="en-US" baseline="0" dirty="0" err="1"/>
              <a:t>selon</a:t>
            </a:r>
            <a:r>
              <a:rPr lang="en-US" baseline="0" dirty="0"/>
              <a:t> 3 </a:t>
            </a:r>
            <a:r>
              <a:rPr lang="en-US" baseline="0" dirty="0" err="1"/>
              <a:t>années</a:t>
            </a:r>
            <a:r>
              <a:rPr lang="en-US" baseline="0" dirty="0"/>
              <a:t> </a:t>
            </a:r>
            <a:r>
              <a:rPr lang="en-US" baseline="0" dirty="0" err="1"/>
              <a:t>d’observations</a:t>
            </a:r>
            <a:r>
              <a:rPr lang="en-US" baseline="0" dirty="0"/>
              <a:t>.</a:t>
            </a:r>
            <a:endParaRPr lang="en-US" dirty="0"/>
          </a:p>
        </p:txBody>
      </p:sp>
      <p:sp>
        <p:nvSpPr>
          <p:cNvPr id="4" name="Espace réservé du numéro de diapositive 3"/>
          <p:cNvSpPr>
            <a:spLocks noGrp="1"/>
          </p:cNvSpPr>
          <p:nvPr>
            <p:ph type="sldNum" sz="quarter" idx="10"/>
          </p:nvPr>
        </p:nvSpPr>
        <p:spPr/>
        <p:txBody>
          <a:bodyPr/>
          <a:lstStyle/>
          <a:p>
            <a:fld id="{5B061DF4-09AC-4CD9-BC97-7E6B0BEFE169}" type="slidenum">
              <a:rPr lang="fr-FR" smtClean="0"/>
              <a:t>10</a:t>
            </a:fld>
            <a:endParaRPr lang="fr-FR"/>
          </a:p>
        </p:txBody>
      </p:sp>
    </p:spTree>
    <p:extLst>
      <p:ext uri="{BB962C8B-B14F-4D97-AF65-F5344CB8AC3E}">
        <p14:creationId xmlns:p14="http://schemas.microsoft.com/office/powerpoint/2010/main" val="41159252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Espace réservé de l'image des diapositives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Espace réservé des notes 2"/>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fr-FR" altLang="fr-FR" sz="1800" dirty="0">
                <a:solidFill>
                  <a:srgbClr val="006451"/>
                </a:solidFill>
                <a:effectLst>
                  <a:outerShdw blurRad="38100" dist="38100" dir="2700000" algn="tl">
                    <a:srgbClr val="C0C0C0"/>
                  </a:outerShdw>
                </a:effectLst>
                <a:latin typeface="Arial" panose="020B0604020202020204" pitchFamily="34" charset="0"/>
                <a:ea typeface="Roboto Lt"/>
                <a:cs typeface="Arial" panose="020B0604020202020204" pitchFamily="34" charset="0"/>
              </a:rPr>
              <a:t>Tout</a:t>
            </a:r>
            <a:r>
              <a:rPr lang="fr-FR" altLang="fr-FR" sz="1800" baseline="0" dirty="0">
                <a:solidFill>
                  <a:srgbClr val="006451"/>
                </a:solidFill>
                <a:effectLst>
                  <a:outerShdw blurRad="38100" dist="38100" dir="2700000" algn="tl">
                    <a:srgbClr val="C0C0C0"/>
                  </a:outerShdw>
                </a:effectLst>
                <a:latin typeface="Arial" panose="020B0604020202020204" pitchFamily="34" charset="0"/>
                <a:ea typeface="Roboto Lt"/>
                <a:cs typeface="Arial" panose="020B0604020202020204" pitchFamily="34" charset="0"/>
              </a:rPr>
              <a:t> cela nous amené à travailler aussi sur le changement climatique. </a:t>
            </a:r>
            <a:r>
              <a:rPr lang="fr-FR" altLang="fr-FR" sz="1800" dirty="0">
                <a:solidFill>
                  <a:srgbClr val="006451"/>
                </a:solidFill>
                <a:effectLst>
                  <a:outerShdw blurRad="38100" dist="38100" dir="2700000" algn="tl">
                    <a:srgbClr val="C0C0C0"/>
                  </a:outerShdw>
                </a:effectLst>
                <a:latin typeface="Arial" panose="020B0604020202020204" pitchFamily="34" charset="0"/>
                <a:ea typeface="Roboto Lt"/>
                <a:cs typeface="Arial" panose="020B0604020202020204" pitchFamily="34" charset="0"/>
              </a:rPr>
              <a:t>La canicule de 2019 a été la plus intense dans le sud de la France depuis 1947. L'événement a été caractérisé par une température atmosphérique record enregistrée de 46,6°C. Notre expérimentation permet d'évaluer l'impact écologique de cet événement particulier.</a:t>
            </a:r>
            <a:endParaRPr lang="fr-CA" altLang="fr-FR" dirty="0">
              <a:ea typeface="Roboto Lt"/>
              <a:cs typeface="Calibri" panose="020F0502020204030204" pitchFamily="34" charset="0"/>
            </a:endParaRPr>
          </a:p>
        </p:txBody>
      </p:sp>
      <p:sp>
        <p:nvSpPr>
          <p:cNvPr id="23556" name="Espace réservé du numéro de diapositive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3092FAB3-4507-46BA-B134-55CCD0C9B79C}" type="slidenum">
              <a:rPr lang="fr-FR" altLang="fr-FR" smtClean="0"/>
              <a:pPr/>
              <a:t>11</a:t>
            </a:fld>
            <a:endParaRPr lang="fr-FR" altLang="fr-FR"/>
          </a:p>
        </p:txBody>
      </p:sp>
    </p:spTree>
    <p:extLst>
      <p:ext uri="{BB962C8B-B14F-4D97-AF65-F5344CB8AC3E}">
        <p14:creationId xmlns:p14="http://schemas.microsoft.com/office/powerpoint/2010/main" val="40769480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err="1"/>
              <a:t>Cette</a:t>
            </a:r>
            <a:r>
              <a:rPr lang="en-US" baseline="0" dirty="0"/>
              <a:t> </a:t>
            </a:r>
            <a:r>
              <a:rPr lang="en-US" baseline="0" dirty="0" err="1"/>
              <a:t>canicule</a:t>
            </a:r>
            <a:r>
              <a:rPr lang="en-US" baseline="0" dirty="0"/>
              <a:t> intense a </a:t>
            </a:r>
            <a:r>
              <a:rPr lang="en-US" baseline="0" dirty="0" err="1"/>
              <a:t>eu</a:t>
            </a:r>
            <a:r>
              <a:rPr lang="en-US" baseline="0" dirty="0"/>
              <a:t> pour </a:t>
            </a:r>
            <a:r>
              <a:rPr lang="en-US" baseline="0" dirty="0" err="1"/>
              <a:t>effet</a:t>
            </a:r>
            <a:r>
              <a:rPr lang="en-US" baseline="0" dirty="0"/>
              <a:t> un </a:t>
            </a:r>
            <a:r>
              <a:rPr lang="en-US" baseline="0" dirty="0" err="1"/>
              <a:t>changement</a:t>
            </a:r>
            <a:r>
              <a:rPr lang="en-US" baseline="0" dirty="0"/>
              <a:t> de régime </a:t>
            </a:r>
            <a:r>
              <a:rPr lang="en-US" baseline="0" dirty="0" err="1"/>
              <a:t>trophique</a:t>
            </a:r>
            <a:r>
              <a:rPr lang="en-US" baseline="0" dirty="0"/>
              <a:t> </a:t>
            </a:r>
            <a:r>
              <a:rPr lang="en-US" baseline="0" dirty="0" err="1"/>
              <a:t>dans</a:t>
            </a:r>
            <a:r>
              <a:rPr lang="en-US" baseline="0" dirty="0"/>
              <a:t> la </a:t>
            </a:r>
            <a:r>
              <a:rPr lang="en-US" baseline="0" dirty="0" err="1"/>
              <a:t>lagune</a:t>
            </a:r>
            <a:r>
              <a:rPr lang="en-US" baseline="0" dirty="0"/>
              <a:t> de Thau, </a:t>
            </a:r>
            <a:r>
              <a:rPr lang="en-US" baseline="0" dirty="0" err="1"/>
              <a:t>remplaçant</a:t>
            </a:r>
            <a:r>
              <a:rPr lang="en-US" baseline="0" dirty="0"/>
              <a:t> les consortiums nanophytoplanctoniques et microphytoplanctoniques par du picophytoplancton non favorable pour passer les </a:t>
            </a:r>
            <a:r>
              <a:rPr lang="en-US" baseline="0" dirty="0" err="1"/>
              <a:t>étapes</a:t>
            </a:r>
            <a:r>
              <a:rPr lang="en-US" baseline="0" dirty="0"/>
              <a:t> du cycle </a:t>
            </a:r>
            <a:r>
              <a:rPr lang="en-US" baseline="0" dirty="0" err="1"/>
              <a:t>larvaire</a:t>
            </a:r>
            <a:r>
              <a:rPr lang="en-US" baseline="0" dirty="0"/>
              <a:t> de </a:t>
            </a:r>
            <a:r>
              <a:rPr lang="en-US" baseline="0" dirty="0" err="1"/>
              <a:t>l’huître</a:t>
            </a:r>
            <a:r>
              <a:rPr lang="en-US" baseline="0" dirty="0"/>
              <a:t> </a:t>
            </a:r>
            <a:r>
              <a:rPr lang="en-US" i="1" baseline="0" dirty="0"/>
              <a:t>Crassostrea gigas</a:t>
            </a:r>
            <a:r>
              <a:rPr lang="en-US" baseline="0" dirty="0"/>
              <a:t>. </a:t>
            </a:r>
            <a:r>
              <a:rPr lang="fr-FR" baseline="0" dirty="0"/>
              <a:t>De plus, la forte abondance de picoplancton a favorisé un concurrent trophique et territorial, le ver </a:t>
            </a:r>
            <a:r>
              <a:rPr lang="fr-FR" baseline="0" dirty="0" err="1"/>
              <a:t>ficopomatus</a:t>
            </a:r>
            <a:r>
              <a:rPr lang="fr-FR" baseline="0" dirty="0"/>
              <a:t> ne laissant pas de chance de survie aux huitres dans ce cas de canicule.</a:t>
            </a:r>
            <a:endParaRPr lang="en-US" dirty="0"/>
          </a:p>
        </p:txBody>
      </p:sp>
      <p:sp>
        <p:nvSpPr>
          <p:cNvPr id="4" name="Espace réservé du numéro de diapositive 3"/>
          <p:cNvSpPr>
            <a:spLocks noGrp="1"/>
          </p:cNvSpPr>
          <p:nvPr>
            <p:ph type="sldNum" sz="quarter" idx="10"/>
          </p:nvPr>
        </p:nvSpPr>
        <p:spPr/>
        <p:txBody>
          <a:bodyPr/>
          <a:lstStyle/>
          <a:p>
            <a:fld id="{5B061DF4-09AC-4CD9-BC97-7E6B0BEFE169}" type="slidenum">
              <a:rPr lang="fr-FR" smtClean="0"/>
              <a:t>12</a:t>
            </a:fld>
            <a:endParaRPr lang="fr-FR"/>
          </a:p>
        </p:txBody>
      </p:sp>
    </p:spTree>
    <p:extLst>
      <p:ext uri="{BB962C8B-B14F-4D97-AF65-F5344CB8AC3E}">
        <p14:creationId xmlns:p14="http://schemas.microsoft.com/office/powerpoint/2010/main" val="23296695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effectLst/>
              </a:rPr>
              <a:t>Enfin, les huîtres du Pacifique natives de l'étang de Thau présentent des atouts majeurs pour l'élevage en Méditerranée. Plusieurs</a:t>
            </a:r>
            <a:r>
              <a:rPr lang="fr-FR" baseline="0" dirty="0">
                <a:effectLst/>
              </a:rPr>
              <a:t> travaux ont montré que les huîtres sauvages indigènes ont une meilleure résistance à l'OshV1µvar sur la durée de l’élevage. Un projet du centre technique Cépralmar pour valider nos travaux expérimentaux a permis de vérifier que la collecte naturelle est rentable économiquement dans les zones propices à cette activité et qu’elles ont des performances zootechniques similaires à celles des huîtres diploïdes d'écloserie mais un meilleur rendement économique. </a:t>
            </a:r>
            <a:endParaRPr lang="fr-FR" dirty="0">
              <a:effectLst/>
            </a:endParaRPr>
          </a:p>
        </p:txBody>
      </p:sp>
      <p:sp>
        <p:nvSpPr>
          <p:cNvPr id="4" name="Espace réservé du numéro de diapositive 3"/>
          <p:cNvSpPr>
            <a:spLocks noGrp="1"/>
          </p:cNvSpPr>
          <p:nvPr>
            <p:ph type="sldNum" sz="quarter" idx="10"/>
          </p:nvPr>
        </p:nvSpPr>
        <p:spPr/>
        <p:txBody>
          <a:bodyPr/>
          <a:lstStyle/>
          <a:p>
            <a:fld id="{5B061DF4-09AC-4CD9-BC97-7E6B0BEFE169}" type="slidenum">
              <a:rPr lang="fr-FR" smtClean="0"/>
              <a:t>13</a:t>
            </a:fld>
            <a:endParaRPr lang="fr-FR"/>
          </a:p>
        </p:txBody>
      </p:sp>
    </p:spTree>
    <p:extLst>
      <p:ext uri="{BB962C8B-B14F-4D97-AF65-F5344CB8AC3E}">
        <p14:creationId xmlns:p14="http://schemas.microsoft.com/office/powerpoint/2010/main" val="2168797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dirty="0">
                <a:solidFill>
                  <a:schemeClr val="accent4">
                    <a:lumMod val="75000"/>
                  </a:schemeClr>
                </a:solidFill>
              </a:rPr>
              <a:t>Pour finir la filière ostréicole </a:t>
            </a:r>
            <a:r>
              <a:rPr lang="fr-FR" sz="1200" b="0" kern="1200" baseline="0" dirty="0">
                <a:solidFill>
                  <a:schemeClr val="accent4">
                    <a:lumMod val="75000"/>
                  </a:schemeClr>
                </a:solidFill>
                <a:latin typeface="+mn-lt"/>
                <a:ea typeface="+mn-ea"/>
                <a:cs typeface="+mn-cs"/>
              </a:rPr>
              <a:t>méditerranéenne a décidé de faire un ‘contrat de filière’ 2020-2030 donnant un cadre programmatique d’orientation et d’actions pour éviter les crises et préparer l’avenir.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kern="1200" baseline="0" dirty="0">
                <a:solidFill>
                  <a:schemeClr val="accent4">
                    <a:lumMod val="75000"/>
                  </a:schemeClr>
                </a:solidFill>
                <a:latin typeface="+mn-lt"/>
                <a:ea typeface="+mn-ea"/>
                <a:cs typeface="+mn-cs"/>
              </a:rPr>
              <a:t>Le contrat régional de la conchyliculture (2020-2030) permet aux entreprises de faire remonter les questions, les problèmes et les grands enjeux.</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chemeClr val="accent4">
                  <a:lumMod val="75000"/>
                </a:schemeClr>
              </a:solidFill>
            </a:endParaRPr>
          </a:p>
          <a:p>
            <a:r>
              <a:rPr lang="fr-FR" sz="1200" dirty="0"/>
              <a:t>On voit que dans l’orientation</a:t>
            </a:r>
            <a:r>
              <a:rPr lang="fr-FR" sz="1200" baseline="0" dirty="0"/>
              <a:t> prioritaire n°1, on a l’axe 1 qui est celui de « </a:t>
            </a:r>
            <a:r>
              <a:rPr lang="fr-FR" sz="1200" b="0" i="0" u="none" strike="noStrike" kern="1200" baseline="0" dirty="0">
                <a:solidFill>
                  <a:schemeClr val="tx1"/>
                </a:solidFill>
                <a:latin typeface="+mn-lt"/>
                <a:ea typeface="+mn-ea"/>
                <a:cs typeface="+mn-cs"/>
              </a:rPr>
              <a:t>bénéficier de naissains locaux adaptés au contexte méditerranéen » donnant des perspectives fortes pour ces nouvelles connaissances acquises.</a:t>
            </a:r>
            <a:endParaRPr lang="fr-FR" sz="1200" dirty="0"/>
          </a:p>
          <a:p>
            <a:endParaRPr lang="en-US" dirty="0"/>
          </a:p>
        </p:txBody>
      </p:sp>
      <p:sp>
        <p:nvSpPr>
          <p:cNvPr id="4" name="Espace réservé du numéro de diapositive 3"/>
          <p:cNvSpPr>
            <a:spLocks noGrp="1"/>
          </p:cNvSpPr>
          <p:nvPr>
            <p:ph type="sldNum" sz="quarter" idx="10"/>
          </p:nvPr>
        </p:nvSpPr>
        <p:spPr/>
        <p:txBody>
          <a:bodyPr/>
          <a:lstStyle/>
          <a:p>
            <a:fld id="{5B061DF4-09AC-4CD9-BC97-7E6B0BEFE169}" type="slidenum">
              <a:rPr lang="fr-FR" smtClean="0"/>
              <a:t>14</a:t>
            </a:fld>
            <a:endParaRPr lang="fr-FR"/>
          </a:p>
        </p:txBody>
      </p:sp>
    </p:spTree>
    <p:extLst>
      <p:ext uri="{BB962C8B-B14F-4D97-AF65-F5344CB8AC3E}">
        <p14:creationId xmlns:p14="http://schemas.microsoft.com/office/powerpoint/2010/main" val="3973388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baseline="0" dirty="0">
                <a:solidFill>
                  <a:schemeClr val="tx1"/>
                </a:solidFill>
                <a:latin typeface="+mn-lt"/>
                <a:ea typeface="+mn-ea"/>
                <a:cs typeface="+mn-cs"/>
              </a:rPr>
              <a:t>Pour découvrir les secrets de l’écologie larvaire de l’huitre du pacifique en lagune méditerranéenne, nous avons eu la chance d’avoir pu partager notre terrain de jeux avec des équipes de la Fisheries Research Agency que nous remercions. </a:t>
            </a:r>
            <a:r>
              <a:rPr lang="fr-FR" sz="1200" b="0" i="0" u="none" strike="noStrike" kern="1200" baseline="0" dirty="0" err="1">
                <a:solidFill>
                  <a:schemeClr val="tx1"/>
                </a:solidFill>
                <a:latin typeface="+mn-lt"/>
                <a:ea typeface="+mn-ea"/>
                <a:cs typeface="+mn-cs"/>
              </a:rPr>
              <a:t>Tadashi</a:t>
            </a:r>
            <a:r>
              <a:rPr lang="fr-FR" sz="1200" b="0" i="0" u="none" strike="noStrike" kern="1200" baseline="0" dirty="0">
                <a:solidFill>
                  <a:schemeClr val="tx1"/>
                </a:solidFill>
                <a:latin typeface="+mn-lt"/>
                <a:ea typeface="+mn-ea"/>
                <a:cs typeface="+mn-cs"/>
              </a:rPr>
              <a:t> Matsubara va également présenter son travail en Baie d’Hiroshima utilisant la même approche, confortant et complétant les résultats et les méthodes développés en Méditerranée. Voila une belle synergie qui permet de contribuer non seulement à la connaissance, mais aussi à la durabilité des contributions de la nature à l'homme.</a:t>
            </a:r>
            <a:endParaRPr lang="en-US" dirty="0"/>
          </a:p>
        </p:txBody>
      </p:sp>
      <p:sp>
        <p:nvSpPr>
          <p:cNvPr id="4" name="Espace réservé du numéro de diapositive 3"/>
          <p:cNvSpPr>
            <a:spLocks noGrp="1"/>
          </p:cNvSpPr>
          <p:nvPr>
            <p:ph type="sldNum" sz="quarter" idx="10"/>
          </p:nvPr>
        </p:nvSpPr>
        <p:spPr/>
        <p:txBody>
          <a:bodyPr/>
          <a:lstStyle/>
          <a:p>
            <a:fld id="{5B061DF4-09AC-4CD9-BC97-7E6B0BEFE169}" type="slidenum">
              <a:rPr lang="fr-FR" smtClean="0"/>
              <a:t>15</a:t>
            </a:fld>
            <a:endParaRPr lang="fr-FR"/>
          </a:p>
        </p:txBody>
      </p:sp>
    </p:spTree>
    <p:extLst>
      <p:ext uri="{BB962C8B-B14F-4D97-AF65-F5344CB8AC3E}">
        <p14:creationId xmlns:p14="http://schemas.microsoft.com/office/powerpoint/2010/main" val="2732933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err="1"/>
              <a:t>L’Occitanie</a:t>
            </a:r>
            <a:r>
              <a:rPr lang="en-US" baseline="0" noProof="0" dirty="0"/>
              <a:t> </a:t>
            </a:r>
            <a:r>
              <a:rPr lang="en-US" baseline="0" noProof="0" dirty="0" err="1"/>
              <a:t>dans</a:t>
            </a:r>
            <a:r>
              <a:rPr lang="en-US" baseline="0" noProof="0" dirty="0"/>
              <a:t> le </a:t>
            </a:r>
            <a:r>
              <a:rPr lang="en-US" baseline="0" noProof="0" dirty="0" err="1"/>
              <a:t>Sud</a:t>
            </a:r>
            <a:r>
              <a:rPr lang="en-US" baseline="0" noProof="0" dirty="0"/>
              <a:t> de la France </a:t>
            </a:r>
            <a:r>
              <a:rPr lang="en-US" baseline="0" noProof="0" dirty="0" err="1"/>
              <a:t>est</a:t>
            </a:r>
            <a:r>
              <a:rPr lang="en-US" baseline="0" noProof="0" dirty="0"/>
              <a:t> </a:t>
            </a:r>
            <a:r>
              <a:rPr lang="en-US" baseline="0" noProof="0" dirty="0" err="1"/>
              <a:t>une</a:t>
            </a:r>
            <a:r>
              <a:rPr lang="en-US" baseline="0" noProof="0" dirty="0"/>
              <a:t> </a:t>
            </a:r>
            <a:r>
              <a:rPr lang="en-US" baseline="0" noProof="0" dirty="0" err="1"/>
              <a:t>région</a:t>
            </a:r>
            <a:r>
              <a:rPr lang="en-US" baseline="0" noProof="0" dirty="0"/>
              <a:t> qui </a:t>
            </a:r>
            <a:r>
              <a:rPr lang="en-US" baseline="0" noProof="0" dirty="0" err="1"/>
              <a:t>héberge</a:t>
            </a:r>
            <a:r>
              <a:rPr lang="en-US" baseline="0" noProof="0" dirty="0"/>
              <a:t> </a:t>
            </a:r>
            <a:r>
              <a:rPr lang="en-US" baseline="0" noProof="0" dirty="0" err="1"/>
              <a:t>une</a:t>
            </a:r>
            <a:r>
              <a:rPr lang="en-US" baseline="0" noProof="0" dirty="0"/>
              <a:t> </a:t>
            </a:r>
            <a:r>
              <a:rPr lang="en-US" baseline="0" noProof="0" dirty="0" err="1"/>
              <a:t>activité</a:t>
            </a:r>
            <a:r>
              <a:rPr lang="en-US" baseline="0" noProof="0" dirty="0"/>
              <a:t> </a:t>
            </a:r>
            <a:r>
              <a:rPr lang="en-US" baseline="0" noProof="0" dirty="0" err="1"/>
              <a:t>littorale</a:t>
            </a:r>
            <a:r>
              <a:rPr lang="en-US" baseline="0" noProof="0" dirty="0"/>
              <a:t> de cultures marines, </a:t>
            </a:r>
            <a:r>
              <a:rPr lang="en-US" baseline="0" noProof="0" dirty="0" err="1"/>
              <a:t>répartie</a:t>
            </a:r>
            <a:r>
              <a:rPr lang="en-US" baseline="0" noProof="0" dirty="0"/>
              <a:t> </a:t>
            </a:r>
            <a:r>
              <a:rPr lang="en-US" baseline="0" noProof="0" dirty="0" err="1"/>
              <a:t>en</a:t>
            </a:r>
            <a:r>
              <a:rPr lang="en-US" baseline="0" noProof="0" dirty="0"/>
              <a:t> </a:t>
            </a:r>
            <a:r>
              <a:rPr lang="en-US" baseline="0" noProof="0" dirty="0" err="1"/>
              <a:t>mer</a:t>
            </a:r>
            <a:r>
              <a:rPr lang="en-US" baseline="0" noProof="0" dirty="0"/>
              <a:t> </a:t>
            </a:r>
            <a:r>
              <a:rPr lang="en-US" baseline="0" noProof="0" dirty="0" err="1"/>
              <a:t>ouverte</a:t>
            </a:r>
            <a:r>
              <a:rPr lang="en-US" baseline="0" noProof="0" dirty="0"/>
              <a:t> et </a:t>
            </a:r>
            <a:r>
              <a:rPr lang="en-US" baseline="0" noProof="0" dirty="0" err="1"/>
              <a:t>en</a:t>
            </a:r>
            <a:r>
              <a:rPr lang="en-US" baseline="0" noProof="0" dirty="0"/>
              <a:t> </a:t>
            </a:r>
            <a:r>
              <a:rPr lang="en-US" baseline="0" noProof="0" dirty="0" err="1"/>
              <a:t>lagunes</a:t>
            </a:r>
            <a:r>
              <a:rPr lang="en-US" baseline="0" noProof="0" dirty="0"/>
              <a:t>. La </a:t>
            </a:r>
            <a:r>
              <a:rPr lang="en-US" baseline="0" noProof="0" dirty="0" err="1"/>
              <a:t>lagune</a:t>
            </a:r>
            <a:r>
              <a:rPr lang="en-US" baseline="0" noProof="0" dirty="0"/>
              <a:t> de Thau </a:t>
            </a:r>
            <a:r>
              <a:rPr lang="en-US" baseline="0" noProof="0" dirty="0" err="1"/>
              <a:t>est</a:t>
            </a:r>
            <a:r>
              <a:rPr lang="en-US" baseline="0" noProof="0" dirty="0"/>
              <a:t> le principal </a:t>
            </a:r>
            <a:r>
              <a:rPr lang="en-US" baseline="0" noProof="0" dirty="0" err="1"/>
              <a:t>écosystème</a:t>
            </a:r>
            <a:r>
              <a:rPr lang="en-US" baseline="0" noProof="0" dirty="0"/>
              <a:t> de production </a:t>
            </a:r>
            <a:r>
              <a:rPr lang="en-US" baseline="0" noProof="0" dirty="0" err="1"/>
              <a:t>conchylicole</a:t>
            </a:r>
            <a:r>
              <a:rPr lang="en-US" baseline="0" noProof="0" dirty="0"/>
              <a:t>. Elle a </a:t>
            </a:r>
            <a:r>
              <a:rPr lang="en-US" baseline="0" noProof="0" dirty="0" err="1"/>
              <a:t>une</a:t>
            </a:r>
            <a:r>
              <a:rPr lang="en-US" baseline="0" noProof="0" dirty="0"/>
              <a:t> </a:t>
            </a:r>
            <a:r>
              <a:rPr lang="en-US" baseline="0" noProof="0" dirty="0" err="1"/>
              <a:t>superficie</a:t>
            </a:r>
            <a:r>
              <a:rPr lang="en-US" baseline="0" noProof="0" dirty="0"/>
              <a:t> de 7500 ha, </a:t>
            </a:r>
            <a:r>
              <a:rPr lang="en-US" baseline="0" noProof="0" dirty="0" err="1"/>
              <a:t>longueur</a:t>
            </a:r>
            <a:r>
              <a:rPr lang="en-US" baseline="0" noProof="0" dirty="0"/>
              <a:t> de 17km et </a:t>
            </a:r>
            <a:r>
              <a:rPr lang="en-US" baseline="0" noProof="0" dirty="0" err="1"/>
              <a:t>largeur</a:t>
            </a:r>
            <a:r>
              <a:rPr lang="en-US" baseline="0" noProof="0" dirty="0"/>
              <a:t> de 4km. Elle a un </a:t>
            </a:r>
            <a:r>
              <a:rPr lang="en-US" baseline="0" noProof="0" dirty="0" err="1"/>
              <a:t>bassin</a:t>
            </a:r>
            <a:r>
              <a:rPr lang="en-US" baseline="0" noProof="0" dirty="0"/>
              <a:t> de 300 millions de </a:t>
            </a:r>
            <a:r>
              <a:rPr lang="en-US" baseline="0" noProof="0" dirty="0" err="1"/>
              <a:t>mètre</a:t>
            </a:r>
            <a:r>
              <a:rPr lang="en-US" baseline="0" noProof="0" dirty="0"/>
              <a:t>-cubes et </a:t>
            </a:r>
            <a:r>
              <a:rPr lang="en-US" baseline="0" noProof="0" dirty="0" err="1"/>
              <a:t>était</a:t>
            </a:r>
            <a:r>
              <a:rPr lang="en-US" baseline="0" noProof="0" dirty="0"/>
              <a:t> productive à hauteur de 10 à 12 000 </a:t>
            </a:r>
            <a:r>
              <a:rPr lang="en-US" baseline="0" noProof="0" dirty="0" err="1"/>
              <a:t>tonnes</a:t>
            </a:r>
            <a:r>
              <a:rPr lang="en-US" baseline="0" noProof="0" dirty="0"/>
              <a:t> de </a:t>
            </a:r>
            <a:r>
              <a:rPr lang="en-US" baseline="0" noProof="0" dirty="0" err="1"/>
              <a:t>coquillages</a:t>
            </a:r>
            <a:r>
              <a:rPr lang="en-US" baseline="0" noProof="0" dirty="0"/>
              <a:t> </a:t>
            </a:r>
            <a:r>
              <a:rPr lang="en-US" baseline="0" noProof="0" dirty="0" err="1"/>
              <a:t>en</a:t>
            </a:r>
            <a:r>
              <a:rPr lang="en-US" baseline="0" noProof="0" dirty="0"/>
              <a:t> </a:t>
            </a:r>
            <a:r>
              <a:rPr lang="en-US" baseline="0" noProof="0" dirty="0" err="1"/>
              <a:t>élevage</a:t>
            </a:r>
            <a:r>
              <a:rPr lang="en-US" baseline="0" noProof="0" dirty="0"/>
              <a:t> </a:t>
            </a:r>
            <a:r>
              <a:rPr lang="en-US" baseline="0" noProof="0" dirty="0" err="1"/>
              <a:t>jusqu’en</a:t>
            </a:r>
            <a:r>
              <a:rPr lang="en-US" baseline="0" noProof="0" dirty="0"/>
              <a:t> 2008, </a:t>
            </a:r>
            <a:r>
              <a:rPr lang="en-US" baseline="0" noProof="0" dirty="0" err="1"/>
              <a:t>année</a:t>
            </a:r>
            <a:r>
              <a:rPr lang="en-US" baseline="0" noProof="0" dirty="0"/>
              <a:t> </a:t>
            </a:r>
            <a:r>
              <a:rPr lang="en-US" baseline="0" noProof="0" dirty="0" err="1"/>
              <a:t>d’émergence</a:t>
            </a:r>
            <a:r>
              <a:rPr lang="en-US" baseline="0" noProof="0" dirty="0"/>
              <a:t> </a:t>
            </a:r>
            <a:r>
              <a:rPr lang="en-US" baseline="0" noProof="0" dirty="0" err="1"/>
              <a:t>d’Ostreid</a:t>
            </a:r>
            <a:r>
              <a:rPr lang="en-US" baseline="0" noProof="0" dirty="0"/>
              <a:t>-Herpes Virus µvar. </a:t>
            </a:r>
            <a:endParaRPr lang="fr-FR" dirty="0"/>
          </a:p>
        </p:txBody>
      </p:sp>
      <p:sp>
        <p:nvSpPr>
          <p:cNvPr id="4" name="Espace réservé du numéro de diapositive 3"/>
          <p:cNvSpPr>
            <a:spLocks noGrp="1"/>
          </p:cNvSpPr>
          <p:nvPr>
            <p:ph type="sldNum" sz="quarter" idx="10"/>
          </p:nvPr>
        </p:nvSpPr>
        <p:spPr/>
        <p:txBody>
          <a:bodyPr/>
          <a:lstStyle/>
          <a:p>
            <a:fld id="{6A4F680F-2AD3-42E8-AB54-F251820B026D}" type="slidenum">
              <a:rPr lang="fr-FR" smtClean="0"/>
              <a:t>2</a:t>
            </a:fld>
            <a:endParaRPr lang="fr-FR"/>
          </a:p>
        </p:txBody>
      </p:sp>
    </p:spTree>
    <p:extLst>
      <p:ext uri="{BB962C8B-B14F-4D97-AF65-F5344CB8AC3E}">
        <p14:creationId xmlns:p14="http://schemas.microsoft.com/office/powerpoint/2010/main" val="2617602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noProof="0" dirty="0" err="1"/>
              <a:t>En</a:t>
            </a:r>
            <a:r>
              <a:rPr lang="en-US" baseline="0" noProof="0" dirty="0"/>
              <a:t> 2008, </a:t>
            </a:r>
            <a:r>
              <a:rPr lang="en-US" baseline="0" noProof="0" dirty="0" err="1"/>
              <a:t>l’agent</a:t>
            </a:r>
            <a:r>
              <a:rPr lang="en-US" baseline="0" noProof="0" dirty="0"/>
              <a:t> </a:t>
            </a:r>
            <a:r>
              <a:rPr lang="en-US" baseline="0" noProof="0" dirty="0" err="1"/>
              <a:t>pathogène</a:t>
            </a:r>
            <a:r>
              <a:rPr lang="en-US" baseline="0" noProof="0" dirty="0"/>
              <a:t> </a:t>
            </a:r>
            <a:r>
              <a:rPr lang="fr-FR" dirty="0"/>
              <a:t>0shv1-µvar a émergé dans l’écosystème</a:t>
            </a:r>
            <a:r>
              <a:rPr lang="fr-FR" baseline="0" dirty="0"/>
              <a:t> de Thau entrainant des niveaux de mortalités inédits de 60 à 90% sur les juvéniles d’huîtres du Pacifique </a:t>
            </a:r>
            <a:r>
              <a:rPr lang="fr-FR" i="1" baseline="0" dirty="0"/>
              <a:t>Crassostrea gigas</a:t>
            </a:r>
            <a:r>
              <a:rPr lang="fr-FR" baseline="0" dirty="0"/>
              <a:t>, </a:t>
            </a:r>
            <a:r>
              <a:rPr lang="en-US" baseline="0" dirty="0" err="1"/>
              <a:t>puis</a:t>
            </a:r>
            <a:r>
              <a:rPr lang="en-US" baseline="0" dirty="0"/>
              <a:t> partout </a:t>
            </a:r>
            <a:r>
              <a:rPr lang="en-US" baseline="0" dirty="0" err="1"/>
              <a:t>en</a:t>
            </a:r>
            <a:r>
              <a:rPr lang="en-US" baseline="0" dirty="0"/>
              <a:t> France </a:t>
            </a:r>
            <a:r>
              <a:rPr lang="en-US" baseline="0" dirty="0" err="1"/>
              <a:t>l’année</a:t>
            </a:r>
            <a:r>
              <a:rPr lang="en-US" baseline="0" dirty="0"/>
              <a:t> </a:t>
            </a:r>
            <a:r>
              <a:rPr lang="en-US" baseline="0" dirty="0" err="1"/>
              <a:t>suivante</a:t>
            </a:r>
            <a:r>
              <a:rPr lang="en-US" baseline="0" dirty="0"/>
              <a:t>. Ce </a:t>
            </a:r>
            <a:r>
              <a:rPr lang="en-US" baseline="0" dirty="0" err="1"/>
              <a:t>phénomène</a:t>
            </a:r>
            <a:r>
              <a:rPr lang="en-US" baseline="0" dirty="0"/>
              <a:t> a </a:t>
            </a:r>
            <a:r>
              <a:rPr lang="en-US" baseline="0" dirty="0" err="1"/>
              <a:t>induit</a:t>
            </a:r>
            <a:r>
              <a:rPr lang="en-US" baseline="0" dirty="0"/>
              <a:t> </a:t>
            </a:r>
            <a:r>
              <a:rPr lang="en-US" baseline="0" dirty="0" err="1"/>
              <a:t>une</a:t>
            </a:r>
            <a:r>
              <a:rPr lang="en-US" baseline="0" dirty="0"/>
              <a:t> </a:t>
            </a:r>
            <a:r>
              <a:rPr lang="en-US" baseline="0" dirty="0" err="1"/>
              <a:t>raréfaction</a:t>
            </a:r>
            <a:r>
              <a:rPr lang="en-US" baseline="0" dirty="0"/>
              <a:t> et </a:t>
            </a:r>
            <a:r>
              <a:rPr lang="en-US" baseline="0" dirty="0" err="1"/>
              <a:t>une</a:t>
            </a:r>
            <a:r>
              <a:rPr lang="en-US" baseline="0" dirty="0"/>
              <a:t> </a:t>
            </a:r>
            <a:r>
              <a:rPr lang="en-US" baseline="0" dirty="0" err="1"/>
              <a:t>spéculation</a:t>
            </a:r>
            <a:r>
              <a:rPr lang="en-US" baseline="0" dirty="0"/>
              <a:t> </a:t>
            </a:r>
            <a:r>
              <a:rPr lang="en-US" baseline="0" dirty="0" err="1"/>
              <a:t>financière</a:t>
            </a:r>
            <a:r>
              <a:rPr lang="en-US" baseline="0" dirty="0"/>
              <a:t> du </a:t>
            </a:r>
            <a:r>
              <a:rPr lang="en-US" baseline="0" dirty="0" err="1"/>
              <a:t>naissain</a:t>
            </a:r>
            <a:r>
              <a:rPr lang="en-US" baseline="0" dirty="0"/>
              <a:t> </a:t>
            </a:r>
            <a:r>
              <a:rPr lang="en-US" baseline="0" dirty="0" err="1"/>
              <a:t>d’huîtres</a:t>
            </a:r>
            <a:r>
              <a:rPr lang="en-US" baseline="0" dirty="0"/>
              <a:t>, </a:t>
            </a:r>
            <a:r>
              <a:rPr lang="en-US" baseline="0" dirty="0" err="1"/>
              <a:t>privant</a:t>
            </a:r>
            <a:r>
              <a:rPr lang="en-US" baseline="0" dirty="0"/>
              <a:t> les </a:t>
            </a:r>
            <a:r>
              <a:rPr lang="en-US" baseline="0" dirty="0" err="1"/>
              <a:t>ostréiculteurs</a:t>
            </a:r>
            <a:r>
              <a:rPr lang="en-US" baseline="0" dirty="0"/>
              <a:t> </a:t>
            </a:r>
            <a:r>
              <a:rPr lang="en-US" baseline="0" dirty="0" err="1"/>
              <a:t>méditerranéens</a:t>
            </a:r>
            <a:r>
              <a:rPr lang="en-US" baseline="0" dirty="0"/>
              <a:t> de </a:t>
            </a:r>
            <a:r>
              <a:rPr lang="en-US" baseline="0" dirty="0" err="1"/>
              <a:t>cette</a:t>
            </a:r>
            <a:r>
              <a:rPr lang="en-US" baseline="0" dirty="0"/>
              <a:t> </a:t>
            </a:r>
            <a:r>
              <a:rPr lang="en-US" baseline="0" dirty="0" err="1"/>
              <a:t>approvisionnement</a:t>
            </a:r>
            <a:r>
              <a:rPr lang="en-US" baseline="0" dirty="0"/>
              <a:t> </a:t>
            </a:r>
            <a:r>
              <a:rPr lang="en-US" baseline="0" dirty="0" err="1"/>
              <a:t>nécessaire</a:t>
            </a:r>
            <a:r>
              <a:rPr lang="en-US" baseline="0" dirty="0"/>
              <a:t> à </a:t>
            </a:r>
            <a:r>
              <a:rPr lang="en-US" baseline="0" dirty="0" err="1"/>
              <a:t>leur</a:t>
            </a:r>
            <a:r>
              <a:rPr lang="en-US" baseline="0" dirty="0"/>
              <a:t> </a:t>
            </a:r>
            <a:r>
              <a:rPr lang="en-US" baseline="0" dirty="0" err="1"/>
              <a:t>économie</a:t>
            </a:r>
            <a:r>
              <a:rPr lang="en-US" baseline="0" dirty="0"/>
              <a:t>. </a:t>
            </a:r>
            <a:r>
              <a:rPr lang="fr-FR" baseline="0" dirty="0"/>
              <a:t>La piste de sortie de crise locale a consisté à se concentrer sur la connaissance portant sur la collecte naturelle locale d'huîtres du Pacifique afin de maintenir un approvisionnement en naissain.</a:t>
            </a:r>
            <a:endParaRPr lang="en-US" dirty="0"/>
          </a:p>
        </p:txBody>
      </p:sp>
      <p:sp>
        <p:nvSpPr>
          <p:cNvPr id="4" name="Espace réservé du numéro de diapositive 3"/>
          <p:cNvSpPr>
            <a:spLocks noGrp="1"/>
          </p:cNvSpPr>
          <p:nvPr>
            <p:ph type="sldNum" sz="quarter" idx="10"/>
          </p:nvPr>
        </p:nvSpPr>
        <p:spPr/>
        <p:txBody>
          <a:bodyPr/>
          <a:lstStyle/>
          <a:p>
            <a:fld id="{5B061DF4-09AC-4CD9-BC97-7E6B0BEFE169}" type="slidenum">
              <a:rPr lang="fr-FR" smtClean="0"/>
              <a:t>3</a:t>
            </a:fld>
            <a:endParaRPr lang="fr-FR"/>
          </a:p>
        </p:txBody>
      </p:sp>
    </p:spTree>
    <p:extLst>
      <p:ext uri="{BB962C8B-B14F-4D97-AF65-F5344CB8AC3E}">
        <p14:creationId xmlns:p14="http://schemas.microsoft.com/office/powerpoint/2010/main" val="27656731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Mais Il n'y a pas eu d'étude sur la reproduction des huîtres dans les lagunes méditerranéennes jusqu'en 2010. Les</a:t>
            </a:r>
            <a:r>
              <a:rPr lang="fr-FR" baseline="0" dirty="0"/>
              <a:t> apports externes de naissains d’huîtres venant du bassin d’Arcachon et de Marennes-Oléron ou d’écloserie suffisaient à la filière jusqu’à cette crise.</a:t>
            </a:r>
            <a:endParaRPr lang="fr-FR" dirty="0"/>
          </a:p>
        </p:txBody>
      </p:sp>
      <p:sp>
        <p:nvSpPr>
          <p:cNvPr id="4" name="Espace réservé du numéro de diapositive 3"/>
          <p:cNvSpPr>
            <a:spLocks noGrp="1"/>
          </p:cNvSpPr>
          <p:nvPr>
            <p:ph type="sldNum" sz="quarter" idx="10"/>
          </p:nvPr>
        </p:nvSpPr>
        <p:spPr/>
        <p:txBody>
          <a:bodyPr/>
          <a:lstStyle/>
          <a:p>
            <a:fld id="{6A4F680F-2AD3-42E8-AB54-F251820B026D}" type="slidenum">
              <a:rPr lang="fr-FR" smtClean="0"/>
              <a:t>4</a:t>
            </a:fld>
            <a:endParaRPr lang="fr-FR"/>
          </a:p>
        </p:txBody>
      </p:sp>
    </p:spTree>
    <p:extLst>
      <p:ext uri="{BB962C8B-B14F-4D97-AF65-F5344CB8AC3E}">
        <p14:creationId xmlns:p14="http://schemas.microsoft.com/office/powerpoint/2010/main" val="1539332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Et selon</a:t>
            </a:r>
            <a:r>
              <a:rPr lang="fr-FR" baseline="0" dirty="0"/>
              <a:t> des arguments </a:t>
            </a:r>
            <a:r>
              <a:rPr lang="fr-FR" sz="1200" kern="1200" baseline="0" dirty="0">
                <a:solidFill>
                  <a:schemeClr val="tx1"/>
                </a:solidFill>
                <a:latin typeface="+mn-lt"/>
                <a:ea typeface="+mn-ea"/>
                <a:cs typeface="+mn-cs"/>
              </a:rPr>
              <a:t>scientifiques, il était enseigné que les fortes températures et salinités limitaient le recrutement des larves, l’huitre étant un organisme d’estuaire.</a:t>
            </a:r>
            <a:endParaRPr lang="fr-FR" dirty="0"/>
          </a:p>
        </p:txBody>
      </p:sp>
      <p:sp>
        <p:nvSpPr>
          <p:cNvPr id="4" name="Espace réservé du numéro de diapositive 3"/>
          <p:cNvSpPr>
            <a:spLocks noGrp="1"/>
          </p:cNvSpPr>
          <p:nvPr>
            <p:ph type="sldNum" sz="quarter" idx="10"/>
          </p:nvPr>
        </p:nvSpPr>
        <p:spPr/>
        <p:txBody>
          <a:bodyPr/>
          <a:lstStyle/>
          <a:p>
            <a:fld id="{6A4F680F-2AD3-42E8-AB54-F251820B026D}" type="slidenum">
              <a:rPr lang="fr-FR" smtClean="0"/>
              <a:t>5</a:t>
            </a:fld>
            <a:endParaRPr lang="fr-FR"/>
          </a:p>
        </p:txBody>
      </p:sp>
    </p:spTree>
    <p:extLst>
      <p:ext uri="{BB962C8B-B14F-4D97-AF65-F5344CB8AC3E}">
        <p14:creationId xmlns:p14="http://schemas.microsoft.com/office/powerpoint/2010/main" val="22271648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ltLang="fr-FR" sz="1200" b="0" dirty="0">
                <a:solidFill>
                  <a:srgbClr val="006451"/>
                </a:solidFill>
                <a:effectLst/>
                <a:latin typeface="Arial" panose="020B0604020202020204" pitchFamily="34" charset="0"/>
                <a:ea typeface="Roboto Lt" pitchFamily="2" charset="0"/>
                <a:cs typeface="Arial" panose="020B0604020202020204" pitchFamily="34" charset="0"/>
              </a:rPr>
              <a:t>Notre</a:t>
            </a:r>
            <a:r>
              <a:rPr lang="fr-FR" altLang="fr-FR" sz="1200" b="0" baseline="0" dirty="0">
                <a:solidFill>
                  <a:srgbClr val="006451"/>
                </a:solidFill>
                <a:effectLst/>
                <a:latin typeface="Arial" panose="020B0604020202020204" pitchFamily="34" charset="0"/>
                <a:ea typeface="Roboto Lt" pitchFamily="2" charset="0"/>
                <a:cs typeface="Arial" panose="020B0604020202020204" pitchFamily="34" charset="0"/>
              </a:rPr>
              <a:t> travail a donc consisté à observer le cycle biologiques larvaire des huitres et les variables environnementales favorables aux différentes étapes de vie, en particulier pendant l’installation benthique sur les collecteurs et la métamorphose.</a:t>
            </a:r>
            <a:endParaRPr lang="en-US" b="0" dirty="0">
              <a:effectLst/>
            </a:endParaRPr>
          </a:p>
        </p:txBody>
      </p:sp>
      <p:sp>
        <p:nvSpPr>
          <p:cNvPr id="4" name="Espace réservé du numéro de diapositive 3"/>
          <p:cNvSpPr>
            <a:spLocks noGrp="1"/>
          </p:cNvSpPr>
          <p:nvPr>
            <p:ph type="sldNum" sz="quarter" idx="10"/>
          </p:nvPr>
        </p:nvSpPr>
        <p:spPr/>
        <p:txBody>
          <a:bodyPr/>
          <a:lstStyle/>
          <a:p>
            <a:fld id="{5B061DF4-09AC-4CD9-BC97-7E6B0BEFE169}" type="slidenum">
              <a:rPr lang="fr-FR" smtClean="0"/>
              <a:t>6</a:t>
            </a:fld>
            <a:endParaRPr lang="fr-FR"/>
          </a:p>
        </p:txBody>
      </p:sp>
    </p:spTree>
    <p:extLst>
      <p:ext uri="{BB962C8B-B14F-4D97-AF65-F5344CB8AC3E}">
        <p14:creationId xmlns:p14="http://schemas.microsoft.com/office/powerpoint/2010/main" val="2320520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Dans</a:t>
            </a:r>
            <a:r>
              <a:rPr lang="en-US" baseline="0" dirty="0"/>
              <a:t> </a:t>
            </a:r>
            <a:r>
              <a:rPr lang="en-US" baseline="0" dirty="0" err="1"/>
              <a:t>cette</a:t>
            </a:r>
            <a:r>
              <a:rPr lang="en-US" baseline="0" dirty="0"/>
              <a:t> première publication, nous </a:t>
            </a:r>
            <a:r>
              <a:rPr lang="en-US" baseline="0" dirty="0" err="1"/>
              <a:t>avons</a:t>
            </a:r>
            <a:r>
              <a:rPr lang="en-US" baseline="0" dirty="0"/>
              <a:t> </a:t>
            </a:r>
            <a:r>
              <a:rPr lang="en-US" baseline="0" dirty="0" err="1"/>
              <a:t>montré</a:t>
            </a:r>
            <a:r>
              <a:rPr lang="en-US" baseline="0" dirty="0"/>
              <a:t> </a:t>
            </a:r>
            <a:r>
              <a:rPr lang="en-US" sz="1200" kern="1200" baseline="0" dirty="0">
                <a:solidFill>
                  <a:schemeClr val="tx1"/>
                </a:solidFill>
                <a:latin typeface="+mn-lt"/>
                <a:ea typeface="+mn-ea"/>
                <a:cs typeface="+mn-cs"/>
              </a:rPr>
              <a:t>que </a:t>
            </a:r>
            <a:r>
              <a:rPr lang="fr-FR" sz="1200" kern="1200" baseline="0" dirty="0">
                <a:solidFill>
                  <a:schemeClr val="tx1"/>
                </a:solidFill>
                <a:latin typeface="+mn-lt"/>
                <a:ea typeface="+mn-ea"/>
                <a:cs typeface="+mn-cs"/>
              </a:rPr>
              <a:t>la fécondité des huîtres de l'étang de Thau permet l'approvisionnement en larves. Nous avons montré que les concentrations et les assemblages de phytoplancton influencent la gamétogenèse, les fortes abondances de diatomées autotrophes ont un effet positif. Les déclencheurs de frai sont différents entre les bassins lagunaires méditerranéens et atlantiques. Les quantités de larves pélagiques dans l'étang de Thau sont très élevées par rapport aux autres bassins ostréicoles français.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baseline="0" dirty="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5B061DF4-09AC-4CD9-BC97-7E6B0BEFE169}" type="slidenum">
              <a:rPr lang="fr-FR" smtClean="0"/>
              <a:t>7</a:t>
            </a:fld>
            <a:endParaRPr lang="fr-FR"/>
          </a:p>
        </p:txBody>
      </p:sp>
    </p:spTree>
    <p:extLst>
      <p:ext uri="{BB962C8B-B14F-4D97-AF65-F5344CB8AC3E}">
        <p14:creationId xmlns:p14="http://schemas.microsoft.com/office/powerpoint/2010/main" val="7020679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fr-FR" altLang="fr-FR" sz="1200" b="0" dirty="0"/>
              <a:t>Dans</a:t>
            </a:r>
            <a:r>
              <a:rPr lang="fr-FR" altLang="fr-FR" sz="1200" b="0" baseline="0" dirty="0"/>
              <a:t> cette seconde publication, nous avons montré que la contribution du nanophytoplancton et des diatomées (y compris </a:t>
            </a:r>
            <a:r>
              <a:rPr lang="fr-FR" altLang="fr-FR" sz="1200" b="0" i="1" baseline="0" dirty="0"/>
              <a:t>Chaetoceros</a:t>
            </a:r>
            <a:r>
              <a:rPr lang="fr-FR" altLang="fr-FR" sz="1200" b="0" baseline="0" dirty="0"/>
              <a:t>) est la clé d'un recrutement réussi, favorisant l'installation sur les collecteurs et la métamorphose. Au contraire, l</a:t>
            </a:r>
            <a:r>
              <a:rPr lang="fr-FR" altLang="fr-FR" sz="1200" b="0" dirty="0"/>
              <a:t>'apport de plancton non-photosynthétique hétérotrophe comme </a:t>
            </a:r>
            <a:r>
              <a:rPr lang="en-US" altLang="fr-FR" sz="1200" b="0" i="1" dirty="0" err="1">
                <a:solidFill>
                  <a:srgbClr val="996633"/>
                </a:solidFill>
                <a:latin typeface="Arial" panose="020B0604020202020204" pitchFamily="34" charset="0"/>
                <a:cs typeface="Arial" panose="020B0604020202020204" pitchFamily="34" charset="0"/>
              </a:rPr>
              <a:t>Cryptophytes</a:t>
            </a:r>
            <a:r>
              <a:rPr lang="en-US" altLang="fr-FR" sz="1200" b="0" i="1" dirty="0">
                <a:solidFill>
                  <a:srgbClr val="996633"/>
                </a:solidFill>
                <a:latin typeface="Arial" panose="020B0604020202020204" pitchFamily="34" charset="0"/>
                <a:cs typeface="Arial" panose="020B0604020202020204" pitchFamily="34" charset="0"/>
              </a:rPr>
              <a:t>, Ciliates, Dinoflagellates</a:t>
            </a:r>
            <a:r>
              <a:rPr lang="en-US" altLang="fr-FR" sz="1200" b="0" i="1" baseline="0" dirty="0">
                <a:solidFill>
                  <a:srgbClr val="996633"/>
                </a:solidFill>
                <a:latin typeface="Arial" panose="020B0604020202020204" pitchFamily="34" charset="0"/>
                <a:cs typeface="Arial" panose="020B0604020202020204" pitchFamily="34" charset="0"/>
              </a:rPr>
              <a:t> </a:t>
            </a:r>
            <a:r>
              <a:rPr lang="fr-FR" altLang="fr-FR" sz="1200" b="0" dirty="0"/>
              <a:t>impacte négativement le recrutement.</a:t>
            </a:r>
            <a:r>
              <a:rPr lang="fr-FR" altLang="fr-FR" sz="1200" b="0" baseline="0" dirty="0"/>
              <a:t> La température élevée de l'écosystème (26°C-27°C) favorise la reminéralisation de la matière organique mais aussi l'alimentation des larves qui favorise le cycle de recrutement. C’est dans cette publication que nous avons montré que </a:t>
            </a:r>
            <a:r>
              <a:rPr lang="fr-FR" altLang="fr-FR" sz="1200" b="0" kern="1200" baseline="0" dirty="0">
                <a:solidFill>
                  <a:schemeClr val="tx1"/>
                </a:solidFill>
                <a:latin typeface="+mn-lt"/>
                <a:ea typeface="+mn-ea"/>
                <a:cs typeface="+mn-cs"/>
              </a:rPr>
              <a:t>finalement, le recrutement de l'huître du Pacifique est possible dans les lagunes méditerranéennes.</a:t>
            </a:r>
          </a:p>
          <a:p>
            <a:pPr algn="l">
              <a:spcBef>
                <a:spcPct val="0"/>
              </a:spcBef>
              <a:buFontTx/>
              <a:buNone/>
            </a:pPr>
            <a:endParaRPr lang="en-US" dirty="0"/>
          </a:p>
        </p:txBody>
      </p:sp>
      <p:sp>
        <p:nvSpPr>
          <p:cNvPr id="4" name="Espace réservé du numéro de diapositive 3"/>
          <p:cNvSpPr>
            <a:spLocks noGrp="1"/>
          </p:cNvSpPr>
          <p:nvPr>
            <p:ph type="sldNum" sz="quarter" idx="10"/>
          </p:nvPr>
        </p:nvSpPr>
        <p:spPr/>
        <p:txBody>
          <a:bodyPr/>
          <a:lstStyle/>
          <a:p>
            <a:fld id="{5B061DF4-09AC-4CD9-BC97-7E6B0BEFE169}" type="slidenum">
              <a:rPr lang="fr-FR" smtClean="0"/>
              <a:t>8</a:t>
            </a:fld>
            <a:endParaRPr lang="fr-FR"/>
          </a:p>
        </p:txBody>
      </p:sp>
    </p:spTree>
    <p:extLst>
      <p:ext uri="{BB962C8B-B14F-4D97-AF65-F5344CB8AC3E}">
        <p14:creationId xmlns:p14="http://schemas.microsoft.com/office/powerpoint/2010/main" val="17623357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err="1"/>
              <a:t>Dans</a:t>
            </a:r>
            <a:r>
              <a:rPr lang="en-US" baseline="0" dirty="0"/>
              <a:t> </a:t>
            </a:r>
            <a:r>
              <a:rPr lang="en-US" baseline="0" dirty="0" err="1"/>
              <a:t>cette</a:t>
            </a:r>
            <a:r>
              <a:rPr lang="en-US" baseline="0" dirty="0"/>
              <a:t> </a:t>
            </a:r>
            <a:r>
              <a:rPr lang="en-US" baseline="0" dirty="0" err="1"/>
              <a:t>troisième</a:t>
            </a:r>
            <a:r>
              <a:rPr lang="en-US" baseline="0" dirty="0"/>
              <a:t> publication, nous </a:t>
            </a:r>
            <a:r>
              <a:rPr lang="en-US" baseline="0" dirty="0" err="1"/>
              <a:t>avons</a:t>
            </a:r>
            <a:r>
              <a:rPr lang="en-US" baseline="0" dirty="0"/>
              <a:t> </a:t>
            </a:r>
            <a:r>
              <a:rPr lang="en-US" baseline="0" dirty="0" err="1"/>
              <a:t>pu</a:t>
            </a:r>
            <a:r>
              <a:rPr lang="en-US" baseline="0" dirty="0"/>
              <a:t> </a:t>
            </a:r>
            <a:r>
              <a:rPr lang="en-US" baseline="0" dirty="0" err="1"/>
              <a:t>voir</a:t>
            </a:r>
            <a:r>
              <a:rPr lang="en-US" baseline="0" dirty="0"/>
              <a:t> que la </a:t>
            </a:r>
            <a:r>
              <a:rPr lang="en-US" baseline="0" dirty="0" err="1"/>
              <a:t>connectivité</a:t>
            </a:r>
            <a:r>
              <a:rPr lang="en-US" baseline="0" dirty="0"/>
              <a:t> </a:t>
            </a:r>
            <a:r>
              <a:rPr lang="en-US" baseline="0" dirty="0" err="1"/>
              <a:t>hydrodynamique</a:t>
            </a:r>
            <a:r>
              <a:rPr lang="en-US" baseline="0" dirty="0"/>
              <a:t> </a:t>
            </a:r>
            <a:r>
              <a:rPr lang="en-US" baseline="0" dirty="0" err="1"/>
              <a:t>est</a:t>
            </a:r>
            <a:r>
              <a:rPr lang="en-US" baseline="0" dirty="0"/>
              <a:t> </a:t>
            </a:r>
            <a:r>
              <a:rPr lang="en-US" baseline="0" dirty="0" err="1"/>
              <a:t>fonctionnelle</a:t>
            </a:r>
            <a:r>
              <a:rPr lang="en-US" baseline="0" dirty="0"/>
              <a:t> </a:t>
            </a:r>
            <a:r>
              <a:rPr lang="en-US" baseline="0" dirty="0" err="1"/>
              <a:t>quand</a:t>
            </a:r>
            <a:r>
              <a:rPr lang="en-US" baseline="0" dirty="0"/>
              <a:t> </a:t>
            </a:r>
            <a:r>
              <a:rPr lang="en-US" baseline="0" dirty="0" err="1"/>
              <a:t>elle</a:t>
            </a:r>
            <a:r>
              <a:rPr lang="en-US" baseline="0" dirty="0"/>
              <a:t> </a:t>
            </a:r>
            <a:r>
              <a:rPr lang="en-US" baseline="0" dirty="0" err="1"/>
              <a:t>est</a:t>
            </a:r>
            <a:r>
              <a:rPr lang="en-US" baseline="0" dirty="0"/>
              <a:t> </a:t>
            </a:r>
            <a:r>
              <a:rPr lang="en-US" baseline="0" dirty="0" err="1"/>
              <a:t>calculée</a:t>
            </a:r>
            <a:r>
              <a:rPr lang="en-US" baseline="0" dirty="0"/>
              <a:t> </a:t>
            </a:r>
            <a:r>
              <a:rPr lang="en-US" baseline="0" dirty="0" err="1"/>
              <a:t>en</a:t>
            </a:r>
            <a:r>
              <a:rPr lang="en-US" baseline="0" dirty="0"/>
              <a:t> flux de </a:t>
            </a:r>
            <a:r>
              <a:rPr lang="en-US" baseline="0" dirty="0" err="1"/>
              <a:t>larves</a:t>
            </a:r>
            <a:r>
              <a:rPr lang="en-US" baseline="0" dirty="0"/>
              <a:t> et non </a:t>
            </a:r>
            <a:r>
              <a:rPr lang="en-US" baseline="0" dirty="0" err="1"/>
              <a:t>en</a:t>
            </a:r>
            <a:r>
              <a:rPr lang="en-US" baseline="0" dirty="0"/>
              <a:t> concentrations </a:t>
            </a:r>
            <a:r>
              <a:rPr lang="en-US" baseline="0" dirty="0" err="1"/>
              <a:t>larvaires</a:t>
            </a:r>
            <a:r>
              <a:rPr lang="en-US" baseline="0" dirty="0"/>
              <a:t>. </a:t>
            </a:r>
            <a:r>
              <a:rPr lang="en-US" baseline="0" dirty="0" err="1"/>
              <a:t>Ici</a:t>
            </a:r>
            <a:r>
              <a:rPr lang="en-US" baseline="0" dirty="0"/>
              <a:t>, on </a:t>
            </a:r>
            <a:r>
              <a:rPr lang="en-US" baseline="0" dirty="0" err="1"/>
              <a:t>décrit</a:t>
            </a:r>
            <a:r>
              <a:rPr lang="en-US" baseline="0" dirty="0"/>
              <a:t> </a:t>
            </a:r>
            <a:r>
              <a:rPr lang="en-US" baseline="0" dirty="0" err="1"/>
              <a:t>aussi</a:t>
            </a:r>
            <a:r>
              <a:rPr lang="en-US" baseline="0" dirty="0"/>
              <a:t> </a:t>
            </a:r>
            <a:r>
              <a:rPr lang="en-US" baseline="0" dirty="0" err="1"/>
              <a:t>l’effet</a:t>
            </a:r>
            <a:r>
              <a:rPr lang="en-US" baseline="0" dirty="0"/>
              <a:t> </a:t>
            </a:r>
            <a:r>
              <a:rPr lang="en-US" baseline="0" dirty="0" err="1"/>
              <a:t>délétere</a:t>
            </a:r>
            <a:r>
              <a:rPr lang="en-US" baseline="0" dirty="0"/>
              <a:t> des zones </a:t>
            </a:r>
            <a:r>
              <a:rPr lang="en-US" baseline="0" dirty="0" err="1"/>
              <a:t>d’élevage</a:t>
            </a:r>
            <a:r>
              <a:rPr lang="en-US" baseline="0" dirty="0"/>
              <a:t> </a:t>
            </a:r>
            <a:r>
              <a:rPr lang="en-US" baseline="0" dirty="0" err="1"/>
              <a:t>conchylicole</a:t>
            </a:r>
            <a:r>
              <a:rPr lang="en-US" baseline="0" dirty="0"/>
              <a:t> </a:t>
            </a:r>
            <a:r>
              <a:rPr lang="en-US" baseline="0" dirty="0" err="1"/>
              <a:t>dédiées</a:t>
            </a:r>
            <a:r>
              <a:rPr lang="en-US" baseline="0" dirty="0"/>
              <a:t> au </a:t>
            </a:r>
            <a:r>
              <a:rPr lang="en-US" baseline="0" dirty="0" err="1"/>
              <a:t>grossissement</a:t>
            </a:r>
            <a:r>
              <a:rPr lang="en-US" baseline="0" dirty="0"/>
              <a:t> des </a:t>
            </a:r>
            <a:r>
              <a:rPr lang="en-US" baseline="0" dirty="0" err="1"/>
              <a:t>adultes</a:t>
            </a:r>
            <a:r>
              <a:rPr lang="en-US" baseline="0" dirty="0"/>
              <a:t> pour le </a:t>
            </a:r>
            <a:r>
              <a:rPr lang="en-US" baseline="0" dirty="0" err="1"/>
              <a:t>recrutement</a:t>
            </a:r>
            <a:r>
              <a:rPr lang="en-US" baseline="0" dirty="0"/>
              <a:t> des </a:t>
            </a:r>
            <a:r>
              <a:rPr lang="en-US" baseline="0" dirty="0" err="1"/>
              <a:t>larves</a:t>
            </a:r>
            <a:r>
              <a:rPr lang="en-US" baseline="0" dirty="0"/>
              <a:t>, à cause de la depletion </a:t>
            </a:r>
            <a:r>
              <a:rPr lang="en-US" baseline="0" dirty="0" err="1"/>
              <a:t>en</a:t>
            </a:r>
            <a:r>
              <a:rPr lang="en-US" baseline="0" dirty="0"/>
              <a:t> </a:t>
            </a:r>
            <a:r>
              <a:rPr lang="en-US" baseline="0" dirty="0" err="1"/>
              <a:t>nourriture</a:t>
            </a:r>
            <a:r>
              <a:rPr lang="en-US" baseline="0" dirty="0"/>
              <a:t> des </a:t>
            </a:r>
            <a:r>
              <a:rPr lang="en-US" baseline="0" dirty="0" err="1"/>
              <a:t>larves</a:t>
            </a:r>
            <a:r>
              <a:rPr lang="en-US" baseline="0" dirty="0"/>
              <a:t> et du </a:t>
            </a:r>
            <a:r>
              <a:rPr lang="en-US" baseline="0" dirty="0" err="1"/>
              <a:t>controle</a:t>
            </a:r>
            <a:r>
              <a:rPr lang="en-US" baseline="0" dirty="0"/>
              <a:t> </a:t>
            </a:r>
            <a:r>
              <a:rPr lang="en-US" baseline="0" dirty="0" err="1"/>
              <a:t>trophique</a:t>
            </a:r>
            <a:r>
              <a:rPr lang="en-US" baseline="0" dirty="0"/>
              <a:t> top-down par les </a:t>
            </a:r>
            <a:r>
              <a:rPr lang="en-US" baseline="0" dirty="0" err="1"/>
              <a:t>huitres</a:t>
            </a:r>
            <a:r>
              <a:rPr lang="en-US" baseline="0" dirty="0"/>
              <a:t> </a:t>
            </a:r>
            <a:r>
              <a:rPr lang="en-US" baseline="0" dirty="0" err="1"/>
              <a:t>adultes</a:t>
            </a:r>
            <a:r>
              <a:rPr lang="en-US" baseline="0" dirty="0"/>
              <a:t>.</a:t>
            </a:r>
            <a:endParaRPr lang="en-US" dirty="0"/>
          </a:p>
        </p:txBody>
      </p:sp>
      <p:sp>
        <p:nvSpPr>
          <p:cNvPr id="4" name="Espace réservé du numéro de diapositive 3"/>
          <p:cNvSpPr>
            <a:spLocks noGrp="1"/>
          </p:cNvSpPr>
          <p:nvPr>
            <p:ph type="sldNum" sz="quarter" idx="10"/>
          </p:nvPr>
        </p:nvSpPr>
        <p:spPr/>
        <p:txBody>
          <a:bodyPr/>
          <a:lstStyle/>
          <a:p>
            <a:fld id="{5B061DF4-09AC-4CD9-BC97-7E6B0BEFE169}" type="slidenum">
              <a:rPr lang="fr-FR" smtClean="0"/>
              <a:t>9</a:t>
            </a:fld>
            <a:endParaRPr lang="fr-FR"/>
          </a:p>
        </p:txBody>
      </p:sp>
    </p:spTree>
    <p:extLst>
      <p:ext uri="{BB962C8B-B14F-4D97-AF65-F5344CB8AC3E}">
        <p14:creationId xmlns:p14="http://schemas.microsoft.com/office/powerpoint/2010/main" val="30532933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et modifiez le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965F1B60-C3A9-8342-AD2B-3E7CB889F7BF}" type="datetimeFigureOut">
              <a:rPr lang="fr-FR" smtClean="0"/>
              <a:t>17/10/2023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A8FBBCF-5DC0-114D-9F1A-E53951C5B6D0}" type="slidenum">
              <a:rPr lang="fr-FR" smtClean="0"/>
              <a:t>‹N°›</a:t>
            </a:fld>
            <a:endParaRPr lang="fr-FR"/>
          </a:p>
        </p:txBody>
      </p:sp>
    </p:spTree>
    <p:extLst>
      <p:ext uri="{BB962C8B-B14F-4D97-AF65-F5344CB8AC3E}">
        <p14:creationId xmlns:p14="http://schemas.microsoft.com/office/powerpoint/2010/main" val="776328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965F1B60-C3A9-8342-AD2B-3E7CB889F7BF}" type="datetimeFigureOut">
              <a:rPr lang="fr-FR" smtClean="0"/>
              <a:t>17/10/2023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A8FBBCF-5DC0-114D-9F1A-E53951C5B6D0}" type="slidenum">
              <a:rPr lang="fr-FR" smtClean="0"/>
              <a:t>‹N°›</a:t>
            </a:fld>
            <a:endParaRPr lang="fr-FR"/>
          </a:p>
        </p:txBody>
      </p:sp>
    </p:spTree>
    <p:extLst>
      <p:ext uri="{BB962C8B-B14F-4D97-AF65-F5344CB8AC3E}">
        <p14:creationId xmlns:p14="http://schemas.microsoft.com/office/powerpoint/2010/main" val="13336514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965F1B60-C3A9-8342-AD2B-3E7CB889F7BF}" type="datetimeFigureOut">
              <a:rPr lang="fr-FR" smtClean="0"/>
              <a:t>17/10/2023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A8FBBCF-5DC0-114D-9F1A-E53951C5B6D0}" type="slidenum">
              <a:rPr lang="fr-FR" smtClean="0"/>
              <a:t>‹N°›</a:t>
            </a:fld>
            <a:endParaRPr lang="fr-FR"/>
          </a:p>
        </p:txBody>
      </p:sp>
    </p:spTree>
    <p:extLst>
      <p:ext uri="{BB962C8B-B14F-4D97-AF65-F5344CB8AC3E}">
        <p14:creationId xmlns:p14="http://schemas.microsoft.com/office/powerpoint/2010/main" val="2771186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965F1B60-C3A9-8342-AD2B-3E7CB889F7BF}" type="datetimeFigureOut">
              <a:rPr lang="fr-FR" smtClean="0"/>
              <a:t>17/10/2023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A8FBBCF-5DC0-114D-9F1A-E53951C5B6D0}" type="slidenum">
              <a:rPr lang="fr-FR" smtClean="0"/>
              <a:t>‹N°›</a:t>
            </a:fld>
            <a:endParaRPr lang="fr-FR"/>
          </a:p>
        </p:txBody>
      </p:sp>
    </p:spTree>
    <p:extLst>
      <p:ext uri="{BB962C8B-B14F-4D97-AF65-F5344CB8AC3E}">
        <p14:creationId xmlns:p14="http://schemas.microsoft.com/office/powerpoint/2010/main" val="582263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965F1B60-C3A9-8342-AD2B-3E7CB889F7BF}" type="datetimeFigureOut">
              <a:rPr lang="fr-FR" smtClean="0"/>
              <a:t>17/10/2023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A8FBBCF-5DC0-114D-9F1A-E53951C5B6D0}" type="slidenum">
              <a:rPr lang="fr-FR" smtClean="0"/>
              <a:t>‹N°›</a:t>
            </a:fld>
            <a:endParaRPr lang="fr-FR"/>
          </a:p>
        </p:txBody>
      </p:sp>
    </p:spTree>
    <p:extLst>
      <p:ext uri="{BB962C8B-B14F-4D97-AF65-F5344CB8AC3E}">
        <p14:creationId xmlns:p14="http://schemas.microsoft.com/office/powerpoint/2010/main" val="3462336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965F1B60-C3A9-8342-AD2B-3E7CB889F7BF}" type="datetimeFigureOut">
              <a:rPr lang="fr-FR" smtClean="0"/>
              <a:t>17/10/2023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9A8FBBCF-5DC0-114D-9F1A-E53951C5B6D0}" type="slidenum">
              <a:rPr lang="fr-FR" smtClean="0"/>
              <a:t>‹N°›</a:t>
            </a:fld>
            <a:endParaRPr lang="fr-FR"/>
          </a:p>
        </p:txBody>
      </p:sp>
    </p:spTree>
    <p:extLst>
      <p:ext uri="{BB962C8B-B14F-4D97-AF65-F5344CB8AC3E}">
        <p14:creationId xmlns:p14="http://schemas.microsoft.com/office/powerpoint/2010/main" val="2670500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965F1B60-C3A9-8342-AD2B-3E7CB889F7BF}" type="datetimeFigureOut">
              <a:rPr lang="fr-FR" smtClean="0"/>
              <a:t>17/10/2023</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9A8FBBCF-5DC0-114D-9F1A-E53951C5B6D0}" type="slidenum">
              <a:rPr lang="fr-FR" smtClean="0"/>
              <a:t>‹N°›</a:t>
            </a:fld>
            <a:endParaRPr lang="fr-FR"/>
          </a:p>
        </p:txBody>
      </p:sp>
    </p:spTree>
    <p:extLst>
      <p:ext uri="{BB962C8B-B14F-4D97-AF65-F5344CB8AC3E}">
        <p14:creationId xmlns:p14="http://schemas.microsoft.com/office/powerpoint/2010/main" val="4251808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fld id="{965F1B60-C3A9-8342-AD2B-3E7CB889F7BF}" type="datetimeFigureOut">
              <a:rPr lang="fr-FR" smtClean="0"/>
              <a:t>17/10/2023</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9A8FBBCF-5DC0-114D-9F1A-E53951C5B6D0}" type="slidenum">
              <a:rPr lang="fr-FR" smtClean="0"/>
              <a:t>‹N°›</a:t>
            </a:fld>
            <a:endParaRPr lang="fr-FR"/>
          </a:p>
        </p:txBody>
      </p:sp>
    </p:spTree>
    <p:extLst>
      <p:ext uri="{BB962C8B-B14F-4D97-AF65-F5344CB8AC3E}">
        <p14:creationId xmlns:p14="http://schemas.microsoft.com/office/powerpoint/2010/main" val="1010392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965F1B60-C3A9-8342-AD2B-3E7CB889F7BF}" type="datetimeFigureOut">
              <a:rPr lang="fr-FR" smtClean="0"/>
              <a:t>17/10/2023</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9A8FBBCF-5DC0-114D-9F1A-E53951C5B6D0}" type="slidenum">
              <a:rPr lang="fr-FR" smtClean="0"/>
              <a:t>‹N°›</a:t>
            </a:fld>
            <a:endParaRPr lang="fr-FR"/>
          </a:p>
        </p:txBody>
      </p:sp>
    </p:spTree>
    <p:extLst>
      <p:ext uri="{BB962C8B-B14F-4D97-AF65-F5344CB8AC3E}">
        <p14:creationId xmlns:p14="http://schemas.microsoft.com/office/powerpoint/2010/main" val="762369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965F1B60-C3A9-8342-AD2B-3E7CB889F7BF}" type="datetimeFigureOut">
              <a:rPr lang="fr-FR" smtClean="0"/>
              <a:t>17/10/2023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9A8FBBCF-5DC0-114D-9F1A-E53951C5B6D0}" type="slidenum">
              <a:rPr lang="fr-FR" smtClean="0"/>
              <a:t>‹N°›</a:t>
            </a:fld>
            <a:endParaRPr lang="fr-FR"/>
          </a:p>
        </p:txBody>
      </p:sp>
    </p:spTree>
    <p:extLst>
      <p:ext uri="{BB962C8B-B14F-4D97-AF65-F5344CB8AC3E}">
        <p14:creationId xmlns:p14="http://schemas.microsoft.com/office/powerpoint/2010/main" val="33696615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965F1B60-C3A9-8342-AD2B-3E7CB889F7BF}" type="datetimeFigureOut">
              <a:rPr lang="fr-FR" smtClean="0"/>
              <a:t>17/10/2023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9A8FBBCF-5DC0-114D-9F1A-E53951C5B6D0}" type="slidenum">
              <a:rPr lang="fr-FR" smtClean="0"/>
              <a:t>‹N°›</a:t>
            </a:fld>
            <a:endParaRPr lang="fr-FR"/>
          </a:p>
        </p:txBody>
      </p:sp>
    </p:spTree>
    <p:extLst>
      <p:ext uri="{BB962C8B-B14F-4D97-AF65-F5344CB8AC3E}">
        <p14:creationId xmlns:p14="http://schemas.microsoft.com/office/powerpoint/2010/main" val="6586128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5F1B60-C3A9-8342-AD2B-3E7CB889F7BF}" type="datetimeFigureOut">
              <a:rPr lang="fr-FR" smtClean="0"/>
              <a:t>17/10/2023</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8FBBCF-5DC0-114D-9F1A-E53951C5B6D0}" type="slidenum">
              <a:rPr lang="fr-FR" smtClean="0"/>
              <a:t>‹N°›</a:t>
            </a:fld>
            <a:endParaRPr lang="fr-FR"/>
          </a:p>
        </p:txBody>
      </p:sp>
    </p:spTree>
    <p:extLst>
      <p:ext uri="{BB962C8B-B14F-4D97-AF65-F5344CB8AC3E}">
        <p14:creationId xmlns:p14="http://schemas.microsoft.com/office/powerpoint/2010/main" val="27713908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png"/><Relationship Id="rId18" Type="http://schemas.openxmlformats.org/officeDocument/2006/relationships/image" Target="../media/image16.jpeg"/><Relationship Id="rId3" Type="http://schemas.openxmlformats.org/officeDocument/2006/relationships/image" Target="../media/image1.jp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jpeg"/><Relationship Id="rId2" Type="http://schemas.openxmlformats.org/officeDocument/2006/relationships/notesSlide" Target="../notesSlides/notesSlide1.xml"/><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4.jpe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7.jpeg"/><Relationship Id="rId14" Type="http://schemas.openxmlformats.org/officeDocument/2006/relationships/image" Target="../media/image12.png"/><Relationship Id="rId22"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4.emf"/></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1.png"/><Relationship Id="rId18" Type="http://schemas.openxmlformats.org/officeDocument/2006/relationships/image" Target="../media/image16.jpeg"/><Relationship Id="rId3" Type="http://schemas.openxmlformats.org/officeDocument/2006/relationships/image" Target="../media/image56.png"/><Relationship Id="rId21" Type="http://schemas.openxmlformats.org/officeDocument/2006/relationships/image" Target="../media/image19.png"/><Relationship Id="rId7" Type="http://schemas.openxmlformats.org/officeDocument/2006/relationships/image" Target="../media/image6.jpeg"/><Relationship Id="rId12" Type="http://schemas.openxmlformats.org/officeDocument/2006/relationships/image" Target="../media/image10.png"/><Relationship Id="rId17" Type="http://schemas.openxmlformats.org/officeDocument/2006/relationships/image" Target="../media/image15.jpeg"/><Relationship Id="rId2" Type="http://schemas.openxmlformats.org/officeDocument/2006/relationships/notesSlide" Target="../notesSlides/notesSlide15.xml"/><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jpeg"/><Relationship Id="rId15" Type="http://schemas.openxmlformats.org/officeDocument/2006/relationships/image" Target="../media/image13.png"/><Relationship Id="rId23" Type="http://schemas.openxmlformats.org/officeDocument/2006/relationships/image" Target="../media/image2.png"/><Relationship Id="rId10" Type="http://schemas.openxmlformats.org/officeDocument/2006/relationships/image" Target="../media/image57.png"/><Relationship Id="rId19" Type="http://schemas.openxmlformats.org/officeDocument/2006/relationships/image" Target="../media/image17.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 Id="rId22"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jpeg"/></Relationships>
</file>

<file path=ppt/slides/_rels/slide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9.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8.png"/><Relationship Id="rId7" Type="http://schemas.openxmlformats.org/officeDocument/2006/relationships/image" Target="../media/image30.png"/><Relationship Id="rId12"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32.jpeg"/><Relationship Id="rId5" Type="http://schemas.openxmlformats.org/officeDocument/2006/relationships/image" Target="../media/image29.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4.pn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35.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6.emf"/><Relationship Id="rId7"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41.emf"/><Relationship Id="rId7"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42.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5.emf"/><Relationship Id="rId5" Type="http://schemas.openxmlformats.org/officeDocument/2006/relationships/image" Target="../media/image4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7" name="Rectangle 4"/>
          <p:cNvSpPr>
            <a:spLocks noChangeArrowheads="1"/>
          </p:cNvSpPr>
          <p:nvPr/>
        </p:nvSpPr>
        <p:spPr bwMode="auto">
          <a:xfrm>
            <a:off x="6263640" y="1637534"/>
            <a:ext cx="28803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FontTx/>
              <a:buNone/>
            </a:pPr>
            <a:r>
              <a:rPr lang="it-IT" altLang="fr-FR" sz="1800" b="1" i="1" dirty="0">
                <a:solidFill>
                  <a:srgbClr val="006264"/>
                </a:solidFill>
                <a:latin typeface="Arial Narrow" panose="020B0606020202030204" pitchFamily="34" charset="0"/>
                <a:cs typeface="Roboto" pitchFamily="2" charset="0"/>
              </a:rPr>
              <a:t>Wednesday, October 25, 2023</a:t>
            </a:r>
          </a:p>
          <a:p>
            <a:pPr algn="r">
              <a:spcBef>
                <a:spcPct val="0"/>
              </a:spcBef>
              <a:buFontTx/>
              <a:buNone/>
            </a:pPr>
            <a:r>
              <a:rPr lang="en-US" altLang="fr-FR" sz="1800" b="1" i="1" dirty="0">
                <a:solidFill>
                  <a:srgbClr val="006264"/>
                </a:solidFill>
                <a:latin typeface="Arial Narrow" panose="020B0606020202030204" pitchFamily="34" charset="0"/>
                <a:cs typeface="Roboto" pitchFamily="2" charset="0"/>
              </a:rPr>
              <a:t>Caen/ France</a:t>
            </a:r>
            <a:endParaRPr lang="fr-FR" altLang="fr-FR" sz="1800" b="1" i="1" dirty="0">
              <a:solidFill>
                <a:srgbClr val="006264"/>
              </a:solidFill>
              <a:latin typeface="Arial Narrow" panose="020B0606020202030204" pitchFamily="34" charset="0"/>
              <a:cs typeface="Roboto" pitchFamily="2" charset="0"/>
            </a:endParaRPr>
          </a:p>
        </p:txBody>
      </p:sp>
      <p:sp>
        <p:nvSpPr>
          <p:cNvPr id="8" name="Titre 1"/>
          <p:cNvSpPr>
            <a:spLocks noGrp="1" noChangeArrowheads="1"/>
          </p:cNvSpPr>
          <p:nvPr>
            <p:ph type="title" idx="4294967295"/>
          </p:nvPr>
        </p:nvSpPr>
        <p:spPr>
          <a:xfrm>
            <a:off x="0" y="2608985"/>
            <a:ext cx="9144000" cy="938894"/>
          </a:xfrm>
        </p:spPr>
        <p:txBody>
          <a:bodyPr>
            <a:normAutofit fontScale="90000"/>
          </a:bodyPr>
          <a:lstStyle/>
          <a:p>
            <a:r>
              <a:rPr lang="en-US" altLang="fr-FR" sz="2800" b="1" dirty="0">
                <a:solidFill>
                  <a:srgbClr val="00483A"/>
                </a:solidFill>
                <a:latin typeface="Arial" panose="020B0604020202020204" pitchFamily="34" charset="0"/>
                <a:cs typeface="Arial" panose="020B0604020202020204" pitchFamily="34" charset="0"/>
              </a:rPr>
              <a:t>Mediterranean oyster farming on the road to sustainability:</a:t>
            </a:r>
            <a:endParaRPr lang="fr-CA" altLang="fr-FR" sz="2800" dirty="0">
              <a:solidFill>
                <a:srgbClr val="00483A"/>
              </a:solidFill>
              <a:latin typeface="Arial" panose="020B0604020202020204" pitchFamily="34" charset="0"/>
              <a:cs typeface="Arial" panose="020B0604020202020204" pitchFamily="34" charset="0"/>
            </a:endParaRPr>
          </a:p>
        </p:txBody>
      </p:sp>
      <p:sp>
        <p:nvSpPr>
          <p:cNvPr id="9" name="Rectangle 8"/>
          <p:cNvSpPr/>
          <p:nvPr/>
        </p:nvSpPr>
        <p:spPr>
          <a:xfrm>
            <a:off x="731521" y="3490201"/>
            <a:ext cx="7973568" cy="830997"/>
          </a:xfrm>
          <a:prstGeom prst="rect">
            <a:avLst/>
          </a:prstGeom>
        </p:spPr>
        <p:txBody>
          <a:bodyPr wrap="square">
            <a:spAutoFit/>
          </a:bodyPr>
          <a:lstStyle/>
          <a:p>
            <a:pPr algn="ctr"/>
            <a:r>
              <a:rPr lang="en-US" altLang="fr-FR" sz="2400" b="1" dirty="0">
                <a:solidFill>
                  <a:srgbClr val="00483A"/>
                </a:solidFill>
                <a:latin typeface="Arial" panose="020B0604020202020204" pitchFamily="34" charset="0"/>
                <a:cs typeface="Arial" panose="020B0604020202020204" pitchFamily="34" charset="0"/>
              </a:rPr>
              <a:t>Regionalized spat collection in lagoons as a climate change adaptation solution </a:t>
            </a:r>
            <a:endParaRPr lang="fr-FR" sz="2400" dirty="0"/>
          </a:p>
        </p:txBody>
      </p:sp>
      <p:sp>
        <p:nvSpPr>
          <p:cNvPr id="10" name="Rectangle 3"/>
          <p:cNvSpPr>
            <a:spLocks noChangeArrowheads="1"/>
          </p:cNvSpPr>
          <p:nvPr/>
        </p:nvSpPr>
        <p:spPr bwMode="auto">
          <a:xfrm>
            <a:off x="649464" y="4374990"/>
            <a:ext cx="798591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800" b="1" dirty="0">
                <a:solidFill>
                  <a:srgbClr val="006264"/>
                </a:solidFill>
                <a:latin typeface="Arial Narrow" panose="020B0606020202030204" pitchFamily="34" charset="0"/>
                <a:cs typeface="Roboto" pitchFamily="2" charset="0"/>
              </a:rPr>
              <a:t>Franck Lagarde, Béatrice Bec, Marion Richard, Valérie Derolez, Masakazu Hori, Masami Hamaguchi, Gilles Miron, Réjean Tremblay, Stéphane Pouvreau</a:t>
            </a:r>
            <a:endParaRPr lang="fr-FR" altLang="fr-FR" sz="1800" dirty="0"/>
          </a:p>
        </p:txBody>
      </p:sp>
      <p:pic>
        <p:nvPicPr>
          <p:cNvPr id="12" name="Picture 2" descr="Coast Caen 2023">
            <a:extLst>
              <a:ext uri="{FF2B5EF4-FFF2-40B4-BE49-F238E27FC236}">
                <a16:creationId xmlns:a16="http://schemas.microsoft.com/office/drawing/2014/main" id="{12492E24-CE1A-CA60-63B5-60C728AC9F0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724" y="1606878"/>
            <a:ext cx="1219480" cy="121948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774952" y="5633538"/>
            <a:ext cx="5632704" cy="12344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7" descr="\\Serv\partage\disque I\Cepralmar\Boîte à outils\Photos &amp; Illustrations\Plaquettes et logos\Logos\Nouveau logo Cépralmar\LOGOS-pour Word\logo couleur.tif"/>
          <p:cNvPicPr>
            <a:picLocks noChangeAspect="1" noChangeArrowheads="1"/>
          </p:cNvPicPr>
          <p:nvPr/>
        </p:nvPicPr>
        <p:blipFill>
          <a:blip r:embed="rId5" cstate="print"/>
          <a:srcRect/>
          <a:stretch>
            <a:fillRect/>
          </a:stretch>
        </p:blipFill>
        <p:spPr bwMode="auto">
          <a:xfrm>
            <a:off x="2715733" y="6234456"/>
            <a:ext cx="1157450" cy="504000"/>
          </a:xfrm>
          <a:prstGeom prst="rect">
            <a:avLst/>
          </a:prstGeom>
          <a:noFill/>
          <a:ln w="9525">
            <a:noFill/>
            <a:miter lim="800000"/>
            <a:headEnd/>
            <a:tailEnd/>
          </a:ln>
        </p:spPr>
      </p:pic>
      <p:pic>
        <p:nvPicPr>
          <p:cNvPr id="14" name="Image 13" descr="Logo LR.jpg"/>
          <p:cNvPicPr>
            <a:picLocks noChangeAspect="1" noChangeArrowheads="1"/>
          </p:cNvPicPr>
          <p:nvPr/>
        </p:nvPicPr>
        <p:blipFill>
          <a:blip r:embed="rId6" cstate="print"/>
          <a:srcRect/>
          <a:stretch>
            <a:fillRect/>
          </a:stretch>
        </p:blipFill>
        <p:spPr bwMode="auto">
          <a:xfrm>
            <a:off x="5102352" y="6234456"/>
            <a:ext cx="932386" cy="504000"/>
          </a:xfrm>
          <a:prstGeom prst="rect">
            <a:avLst/>
          </a:prstGeom>
          <a:noFill/>
          <a:ln w="9525">
            <a:noFill/>
            <a:miter lim="800000"/>
            <a:headEnd/>
            <a:tailEnd/>
          </a:ln>
        </p:spPr>
      </p:pic>
      <p:pic>
        <p:nvPicPr>
          <p:cNvPr id="15" name="Picture 11" descr="\\Serv\partage\disque I\Cepralmar\Boîte à outils\Photos et Illustrations\Plaquettes et logos\Logos\logo partenaires\Cg 34 (2).png"/>
          <p:cNvPicPr>
            <a:picLocks noChangeAspect="1" noChangeArrowheads="1"/>
          </p:cNvPicPr>
          <p:nvPr/>
        </p:nvPicPr>
        <p:blipFill>
          <a:blip r:embed="rId7" cstate="print"/>
          <a:srcRect/>
          <a:stretch>
            <a:fillRect/>
          </a:stretch>
        </p:blipFill>
        <p:spPr bwMode="auto">
          <a:xfrm>
            <a:off x="6146067" y="6234456"/>
            <a:ext cx="391412" cy="504000"/>
          </a:xfrm>
          <a:prstGeom prst="rect">
            <a:avLst/>
          </a:prstGeom>
          <a:noFill/>
          <a:ln w="9525">
            <a:noFill/>
            <a:miter lim="800000"/>
            <a:headEnd/>
            <a:tailEnd/>
          </a:ln>
        </p:spPr>
      </p:pic>
      <p:pic>
        <p:nvPicPr>
          <p:cNvPr id="16" name="Picture 10"/>
          <p:cNvPicPr>
            <a:picLocks noChangeAspect="1" noChangeArrowheads="1"/>
          </p:cNvPicPr>
          <p:nvPr/>
        </p:nvPicPr>
        <p:blipFill>
          <a:blip r:embed="rId8" cstate="print"/>
          <a:srcRect/>
          <a:stretch>
            <a:fillRect/>
          </a:stretch>
        </p:blipFill>
        <p:spPr bwMode="auto">
          <a:xfrm>
            <a:off x="6659946" y="6234456"/>
            <a:ext cx="803964" cy="504000"/>
          </a:xfrm>
          <a:prstGeom prst="rect">
            <a:avLst/>
          </a:prstGeom>
          <a:noFill/>
          <a:ln w="9525">
            <a:noFill/>
            <a:miter lim="800000"/>
            <a:headEnd/>
            <a:tailEnd/>
          </a:ln>
        </p:spPr>
      </p:pic>
      <p:pic>
        <p:nvPicPr>
          <p:cNvPr id="17" name="Image 16" descr="logo CRCMallegé.jpg"/>
          <p:cNvPicPr>
            <a:picLocks noChangeAspect="1"/>
          </p:cNvPicPr>
          <p:nvPr/>
        </p:nvPicPr>
        <p:blipFill>
          <a:blip r:embed="rId9" cstate="print"/>
          <a:stretch>
            <a:fillRect/>
          </a:stretch>
        </p:blipFill>
        <p:spPr>
          <a:xfrm>
            <a:off x="1640935" y="6234456"/>
            <a:ext cx="1011710" cy="504000"/>
          </a:xfrm>
          <a:prstGeom prst="rect">
            <a:avLst/>
          </a:prstGeom>
        </p:spPr>
      </p:pic>
      <p:pic>
        <p:nvPicPr>
          <p:cNvPr id="1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63003" y="6234456"/>
            <a:ext cx="485072" cy="50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Image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41819" y="6234456"/>
            <a:ext cx="867468" cy="504000"/>
          </a:xfrm>
          <a:prstGeom prst="rect">
            <a:avLst/>
          </a:prstGeom>
          <a:solidFill>
            <a:schemeClr val="bg1"/>
          </a:solidFill>
        </p:spPr>
      </p:pic>
      <p:grpSp>
        <p:nvGrpSpPr>
          <p:cNvPr id="21" name="Groupe 20"/>
          <p:cNvGrpSpPr/>
          <p:nvPr/>
        </p:nvGrpSpPr>
        <p:grpSpPr>
          <a:xfrm>
            <a:off x="3666875" y="5749302"/>
            <a:ext cx="1337909" cy="432000"/>
            <a:chOff x="7468310" y="6283152"/>
            <a:chExt cx="2410259" cy="605792"/>
          </a:xfrm>
          <a:solidFill>
            <a:schemeClr val="bg1"/>
          </a:solidFill>
        </p:grpSpPr>
        <p:pic>
          <p:nvPicPr>
            <p:cNvPr id="22" name="Picture 2" descr="Résultat de recherche d'images pour &quot;logo ministere peche et ocean canada&quot;"/>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r="79573"/>
            <a:stretch/>
          </p:blipFill>
          <p:spPr bwMode="auto">
            <a:xfrm>
              <a:off x="7468310" y="6283152"/>
              <a:ext cx="835840" cy="605792"/>
            </a:xfrm>
            <a:prstGeom prst="rect">
              <a:avLst/>
            </a:prstGeom>
            <a:grpFill/>
          </p:spPr>
        </p:pic>
        <p:pic>
          <p:nvPicPr>
            <p:cNvPr id="23" name="Picture 2" descr="Résultat de recherche d'images pour &quot;logo ministere peche et ocean canada&quot;"/>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59910"/>
            <a:stretch/>
          </p:blipFill>
          <p:spPr bwMode="auto">
            <a:xfrm>
              <a:off x="8238092" y="6283152"/>
              <a:ext cx="1640477" cy="605792"/>
            </a:xfrm>
            <a:prstGeom prst="rect">
              <a:avLst/>
            </a:prstGeom>
            <a:grpFill/>
          </p:spPr>
        </p:pic>
      </p:grpSp>
      <p:pic>
        <p:nvPicPr>
          <p:cNvPr id="24" name="Image 2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236123" y="5776096"/>
            <a:ext cx="1080000" cy="272307"/>
          </a:xfrm>
          <a:prstGeom prst="rect">
            <a:avLst/>
          </a:prstGeom>
          <a:solidFill>
            <a:schemeClr val="bg1"/>
          </a:solidFill>
        </p:spPr>
      </p:pic>
      <p:pic>
        <p:nvPicPr>
          <p:cNvPr id="25" name="Image 24"/>
          <p:cNvPicPr>
            <a:picLocks noChangeAspect="1"/>
          </p:cNvPicPr>
          <p:nvPr/>
        </p:nvPicPr>
        <p:blipFill rotWithShape="1">
          <a:blip r:embed="rId14" cstate="print">
            <a:extLst>
              <a:ext uri="{28A0092B-C50C-407E-A947-70E740481C1C}">
                <a14:useLocalDpi xmlns:a14="http://schemas.microsoft.com/office/drawing/2010/main" val="0"/>
              </a:ext>
            </a:extLst>
          </a:blip>
          <a:srcRect l="1" t="1" r="51002" b="-3448"/>
          <a:stretch/>
        </p:blipFill>
        <p:spPr>
          <a:xfrm>
            <a:off x="4014216" y="5116331"/>
            <a:ext cx="804808" cy="375130"/>
          </a:xfrm>
          <a:prstGeom prst="rect">
            <a:avLst/>
          </a:prstGeom>
          <a:solidFill>
            <a:schemeClr val="bg1"/>
          </a:solidFill>
        </p:spPr>
      </p:pic>
      <p:pic>
        <p:nvPicPr>
          <p:cNvPr id="26" name="Image 2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565344" y="5003321"/>
            <a:ext cx="540000" cy="540000"/>
          </a:xfrm>
          <a:prstGeom prst="rect">
            <a:avLst/>
          </a:prstGeom>
          <a:solidFill>
            <a:schemeClr val="bg1"/>
          </a:solidFill>
        </p:spPr>
      </p:pic>
      <p:pic>
        <p:nvPicPr>
          <p:cNvPr id="27" name="Image 2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940184" y="5021321"/>
            <a:ext cx="504000" cy="504000"/>
          </a:xfrm>
          <a:prstGeom prst="rect">
            <a:avLst/>
          </a:prstGeom>
          <a:solidFill>
            <a:schemeClr val="bg1"/>
          </a:solidFill>
        </p:spPr>
      </p:pic>
      <p:sp>
        <p:nvSpPr>
          <p:cNvPr id="28" name="Espace réservé du numéro de diapositive 1"/>
          <p:cNvSpPr>
            <a:spLocks noGrp="1"/>
          </p:cNvSpPr>
          <p:nvPr>
            <p:ph type="sldNum" sz="quarter" idx="12"/>
          </p:nvPr>
        </p:nvSpPr>
        <p:spPr>
          <a:xfrm>
            <a:off x="6553200" y="6373331"/>
            <a:ext cx="2133600" cy="365125"/>
          </a:xfrm>
        </p:spPr>
        <p:txBody>
          <a:bodyPr/>
          <a:lstStyle/>
          <a:p>
            <a:fld id="{C070D4E9-418D-419A-955A-266F6018255D}" type="slidenum">
              <a:rPr lang="fr-FR" smtClean="0"/>
              <a:t>1</a:t>
            </a:fld>
            <a:endParaRPr lang="fr-FR"/>
          </a:p>
        </p:txBody>
      </p:sp>
      <p:pic>
        <p:nvPicPr>
          <p:cNvPr id="29" name="Picture 2" descr="Résultat de recherche d'images pour &quot;logo fisherie research agency&quot;"/>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02520" y="4999026"/>
            <a:ext cx="574445" cy="603298"/>
          </a:xfrm>
          <a:prstGeom prst="rect">
            <a:avLst/>
          </a:prstGeom>
          <a:noFill/>
          <a:extLst>
            <a:ext uri="{909E8E84-426E-40DD-AFC4-6F175D3DCCD1}">
              <a14:hiddenFill xmlns:a14="http://schemas.microsoft.com/office/drawing/2010/main">
                <a:solidFill>
                  <a:srgbClr val="FFFFFF"/>
                </a:solidFill>
              </a14:hiddenFill>
            </a:ext>
          </a:extLst>
        </p:spPr>
      </p:pic>
      <p:pic>
        <p:nvPicPr>
          <p:cNvPr id="30" name="Image 2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791033" y="5095461"/>
            <a:ext cx="1102021" cy="396000"/>
          </a:xfrm>
          <a:prstGeom prst="rect">
            <a:avLst/>
          </a:prstGeom>
        </p:spPr>
      </p:pic>
      <p:pic>
        <p:nvPicPr>
          <p:cNvPr id="31" name="Image 3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553200" y="5675581"/>
            <a:ext cx="1080000" cy="433865"/>
          </a:xfrm>
          <a:prstGeom prst="rect">
            <a:avLst/>
          </a:prstGeom>
        </p:spPr>
      </p:pic>
      <p:pic>
        <p:nvPicPr>
          <p:cNvPr id="32" name="Image 31"/>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383563" y="5642518"/>
            <a:ext cx="1025318" cy="540000"/>
          </a:xfrm>
          <a:prstGeom prst="rect">
            <a:avLst/>
          </a:prstGeom>
          <a:solidFill>
            <a:schemeClr val="bg1"/>
          </a:solidFill>
        </p:spPr>
      </p:pic>
      <p:pic>
        <p:nvPicPr>
          <p:cNvPr id="33" name="Picture 9"/>
          <p:cNvPicPr>
            <a:picLocks noChangeAspect="1" noChangeArrowheads="1"/>
          </p:cNvPicPr>
          <p:nvPr/>
        </p:nvPicPr>
        <p:blipFill>
          <a:blip r:embed="rId21">
            <a:extLst>
              <a:ext uri="{28A0092B-C50C-407E-A947-70E740481C1C}">
                <a14:useLocalDpi xmlns:a14="http://schemas.microsoft.com/office/drawing/2010/main" val="0"/>
              </a:ext>
            </a:extLst>
          </a:blip>
          <a:srcRect t="28702" b="29739"/>
          <a:stretch>
            <a:fillRect/>
          </a:stretch>
        </p:blipFill>
        <p:spPr bwMode="auto">
          <a:xfrm>
            <a:off x="379271" y="6255856"/>
            <a:ext cx="1163638" cy="48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Image 16" descr="Une image contenant texte&#10;&#10;Description générée automatiquement"/>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08163" y="5632905"/>
            <a:ext cx="1281619" cy="641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03686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quarter" idx="10"/>
          </p:nvPr>
        </p:nvSpPr>
        <p:spPr/>
        <p:txBody>
          <a:bodyPr/>
          <a:lstStyle/>
          <a:p>
            <a:pPr>
              <a:defRPr/>
            </a:pPr>
            <a:fld id="{532E047B-15B9-4747-BADA-A95807FDF318}" type="datetime1">
              <a:rPr lang="fr-FR" smtClean="0"/>
              <a:pPr>
                <a:defRPr/>
              </a:pPr>
              <a:t>17/10/2023</a:t>
            </a:fld>
            <a:endParaRPr lang="fr-FR"/>
          </a:p>
        </p:txBody>
      </p:sp>
      <p:sp>
        <p:nvSpPr>
          <p:cNvPr id="20483" name="Espace réservé du numéro de diapositive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806C827-C720-4F97-8C65-1A2A88C040AA}" type="slidenum">
              <a:rPr lang="fr-FR" altLang="fr-FR" sz="1200" smtClean="0">
                <a:solidFill>
                  <a:srgbClr val="898989"/>
                </a:solidFill>
              </a:rPr>
              <a:pPr>
                <a:spcBef>
                  <a:spcPct val="0"/>
                </a:spcBef>
                <a:buFontTx/>
                <a:buNone/>
              </a:pPr>
              <a:t>10</a:t>
            </a:fld>
            <a:endParaRPr lang="fr-FR" altLang="fr-FR" sz="1200">
              <a:solidFill>
                <a:srgbClr val="898989"/>
              </a:solidFill>
            </a:endParaRPr>
          </a:p>
        </p:txBody>
      </p:sp>
      <p:pic>
        <p:nvPicPr>
          <p:cNvPr id="20484" name="Image 5"/>
          <p:cNvPicPr>
            <a:picLocks noChangeAspect="1"/>
          </p:cNvPicPr>
          <p:nvPr/>
        </p:nvPicPr>
        <p:blipFill rotWithShape="1">
          <a:blip r:embed="rId3">
            <a:extLst>
              <a:ext uri="{28A0092B-C50C-407E-A947-70E740481C1C}">
                <a14:useLocalDpi xmlns:a14="http://schemas.microsoft.com/office/drawing/2010/main" val="0"/>
              </a:ext>
            </a:extLst>
          </a:blip>
          <a:srcRect t="23" b="26372"/>
          <a:stretch/>
        </p:blipFill>
        <p:spPr bwMode="auto">
          <a:xfrm>
            <a:off x="292608" y="967494"/>
            <a:ext cx="5038343" cy="2164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ZoneTexte 6"/>
          <p:cNvSpPr txBox="1">
            <a:spLocks noChangeArrowheads="1"/>
          </p:cNvSpPr>
          <p:nvPr/>
        </p:nvSpPr>
        <p:spPr bwMode="auto">
          <a:xfrm>
            <a:off x="0" y="1093788"/>
            <a:ext cx="3714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800" dirty="0"/>
              <a:t>4.</a:t>
            </a:r>
          </a:p>
        </p:txBody>
      </p:sp>
      <p:sp>
        <p:nvSpPr>
          <p:cNvPr id="20487" name="Rectangle 9"/>
          <p:cNvSpPr>
            <a:spLocks noChangeArrowheads="1"/>
          </p:cNvSpPr>
          <p:nvPr/>
        </p:nvSpPr>
        <p:spPr bwMode="auto">
          <a:xfrm>
            <a:off x="76200" y="4131557"/>
            <a:ext cx="9067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indent="-342900">
              <a:spcBef>
                <a:spcPct val="0"/>
              </a:spcBef>
              <a:buFont typeface="Wingdings" panose="05000000000000000000" pitchFamily="2" charset="2"/>
              <a:buChar char="ü"/>
            </a:pPr>
            <a:r>
              <a:rPr lang="en-US" altLang="fr-FR" sz="2000" b="1" dirty="0">
                <a:solidFill>
                  <a:srgbClr val="00B050"/>
                </a:solidFill>
              </a:rPr>
              <a:t>Larval size at metamorphosis </a:t>
            </a:r>
            <a:r>
              <a:rPr lang="en-US" altLang="fr-FR" sz="2000" b="1" dirty="0"/>
              <a:t>varies from 180 to 296 μm depending on </a:t>
            </a:r>
            <a:r>
              <a:rPr lang="en-US" altLang="fr-FR" sz="2000" b="1" dirty="0">
                <a:solidFill>
                  <a:srgbClr val="00B050"/>
                </a:solidFill>
              </a:rPr>
              <a:t>temperature and food supply </a:t>
            </a:r>
            <a:r>
              <a:rPr lang="en-US" altLang="fr-FR" sz="2000" b="1" dirty="0"/>
              <a:t>(autotrophic vs. </a:t>
            </a:r>
            <a:r>
              <a:rPr lang="en-US" altLang="fr-FR" sz="2000" b="1" dirty="0" err="1"/>
              <a:t>mixotrophic</a:t>
            </a:r>
            <a:r>
              <a:rPr lang="en-US" altLang="fr-FR" sz="2000" b="1" dirty="0"/>
              <a:t> plankton)</a:t>
            </a:r>
            <a:r>
              <a:rPr lang="fr-FR" altLang="fr-FR" sz="2000" b="1" dirty="0"/>
              <a:t>.</a:t>
            </a:r>
          </a:p>
        </p:txBody>
      </p:sp>
      <p:sp>
        <p:nvSpPr>
          <p:cNvPr id="20489" name="Rectangle 11"/>
          <p:cNvSpPr>
            <a:spLocks noChangeArrowheads="1"/>
          </p:cNvSpPr>
          <p:nvPr/>
        </p:nvSpPr>
        <p:spPr bwMode="auto">
          <a:xfrm>
            <a:off x="30163" y="5300663"/>
            <a:ext cx="87153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indent="-342900">
              <a:spcBef>
                <a:spcPct val="0"/>
              </a:spcBef>
              <a:buFont typeface="Wingdings" panose="05000000000000000000" pitchFamily="2" charset="2"/>
              <a:buChar char="ü"/>
            </a:pPr>
            <a:r>
              <a:rPr lang="en-US" altLang="fr-FR" sz="2000" b="1" dirty="0">
                <a:solidFill>
                  <a:srgbClr val="00B050"/>
                </a:solidFill>
              </a:rPr>
              <a:t>Regional climatic conditions and local trophic functioning </a:t>
            </a:r>
            <a:r>
              <a:rPr lang="en-US" altLang="fr-FR" sz="2000" b="1" dirty="0"/>
              <a:t>are key factors in metamorphosis and therefore contribute to </a:t>
            </a:r>
            <a:r>
              <a:rPr lang="en-US" altLang="fr-FR" sz="2000" b="1" dirty="0">
                <a:solidFill>
                  <a:srgbClr val="FF0000"/>
                </a:solidFill>
              </a:rPr>
              <a:t>recruitment heterogeneity</a:t>
            </a:r>
            <a:r>
              <a:rPr lang="en-US" altLang="fr-FR" sz="2000" b="1" dirty="0"/>
              <a:t>.</a:t>
            </a:r>
            <a:endParaRPr lang="fr-FR" altLang="fr-FR" sz="2000" b="1" dirty="0"/>
          </a:p>
        </p:txBody>
      </p:sp>
      <p:pic>
        <p:nvPicPr>
          <p:cNvPr id="20490" name="Image 12"/>
          <p:cNvPicPr>
            <a:picLocks noChangeAspect="1"/>
          </p:cNvPicPr>
          <p:nvPr/>
        </p:nvPicPr>
        <p:blipFill>
          <a:blip r:embed="rId4">
            <a:extLst>
              <a:ext uri="{28A0092B-C50C-407E-A947-70E740481C1C}">
                <a14:useLocalDpi xmlns:a14="http://schemas.microsoft.com/office/drawing/2010/main" val="0"/>
              </a:ext>
            </a:extLst>
          </a:blip>
          <a:srcRect l="34019" t="22226" r="35233" b="31628"/>
          <a:stretch>
            <a:fillRect/>
          </a:stretch>
        </p:blipFill>
        <p:spPr bwMode="auto">
          <a:xfrm>
            <a:off x="6154738" y="1027113"/>
            <a:ext cx="2532062" cy="285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3"/>
          <p:cNvSpPr>
            <a:spLocks noChangeArrowheads="1"/>
          </p:cNvSpPr>
          <p:nvPr/>
        </p:nvSpPr>
        <p:spPr bwMode="auto">
          <a:xfrm>
            <a:off x="0" y="6350"/>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n-US" altLang="fr-FR" sz="2400" b="1" dirty="0">
                <a:solidFill>
                  <a:srgbClr val="00B050"/>
                </a:solidFill>
              </a:rPr>
              <a:t>We describe that larval size </a:t>
            </a:r>
            <a:r>
              <a:rPr lang="en-US" altLang="fr-FR" sz="2400" b="1" dirty="0"/>
              <a:t>at metamorphosis is </a:t>
            </a:r>
            <a:r>
              <a:rPr lang="en-US" altLang="fr-FR" sz="2400" b="1" dirty="0">
                <a:solidFill>
                  <a:srgbClr val="FF0000"/>
                </a:solidFill>
              </a:rPr>
              <a:t>inversely proportional to survival at metamorphosis.</a:t>
            </a:r>
            <a:endParaRPr lang="fr-FR" altLang="fr-FR" sz="2400" b="1" dirty="0">
              <a:solidFill>
                <a:srgbClr val="FF0000"/>
              </a:solidFill>
            </a:endParaRPr>
          </a:p>
        </p:txBody>
      </p:sp>
    </p:spTree>
    <p:extLst>
      <p:ext uri="{BB962C8B-B14F-4D97-AF65-F5344CB8AC3E}">
        <p14:creationId xmlns:p14="http://schemas.microsoft.com/office/powerpoint/2010/main" val="14263408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ce réservé du numéro de diapositive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F0E94B7-BE23-4DA6-8339-593B50705DDE}" type="slidenum">
              <a:rPr lang="fr-FR" altLang="fr-FR" sz="1200" smtClean="0">
                <a:solidFill>
                  <a:srgbClr val="898989"/>
                </a:solidFill>
              </a:rPr>
              <a:pPr>
                <a:spcBef>
                  <a:spcPct val="0"/>
                </a:spcBef>
                <a:buFontTx/>
                <a:buNone/>
              </a:pPr>
              <a:t>11</a:t>
            </a:fld>
            <a:endParaRPr lang="fr-FR" altLang="fr-FR" sz="1200">
              <a:solidFill>
                <a:srgbClr val="898989"/>
              </a:solidFill>
            </a:endParaRPr>
          </a:p>
        </p:txBody>
      </p:sp>
      <p:sp>
        <p:nvSpPr>
          <p:cNvPr id="14340" name="ZoneTexte 3"/>
          <p:cNvSpPr txBox="1">
            <a:spLocks noChangeArrowheads="1"/>
          </p:cNvSpPr>
          <p:nvPr/>
        </p:nvSpPr>
        <p:spPr bwMode="auto">
          <a:xfrm>
            <a:off x="0" y="39688"/>
            <a:ext cx="9144000" cy="8921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defRPr/>
            </a:pPr>
            <a:r>
              <a:rPr lang="en-US" altLang="fr-FR" sz="2600" b="1" dirty="0">
                <a:solidFill>
                  <a:srgbClr val="006451"/>
                </a:solidFill>
                <a:effectLst>
                  <a:outerShdw blurRad="50800" dist="38100" dir="2700000" algn="tl" rotWithShape="0">
                    <a:prstClr val="black">
                      <a:alpha val="40000"/>
                    </a:prstClr>
                  </a:outerShdw>
                </a:effectLst>
                <a:latin typeface="Arial" panose="020B0604020202020204" pitchFamily="34" charset="0"/>
                <a:ea typeface="Roboto Lt" pitchFamily="2" charset="0"/>
                <a:cs typeface="Arial" panose="020B0604020202020204" pitchFamily="34" charset="0"/>
              </a:rPr>
              <a:t>The 2019 heat wave is of record intensity in southern France since 1947</a:t>
            </a:r>
          </a:p>
        </p:txBody>
      </p:sp>
      <p:grpSp>
        <p:nvGrpSpPr>
          <p:cNvPr id="22532" name="Groupe 1"/>
          <p:cNvGrpSpPr>
            <a:grpSpLocks/>
          </p:cNvGrpSpPr>
          <p:nvPr/>
        </p:nvGrpSpPr>
        <p:grpSpPr bwMode="auto">
          <a:xfrm>
            <a:off x="71438" y="1270000"/>
            <a:ext cx="9026792" cy="4989513"/>
            <a:chOff x="71448" y="993775"/>
            <a:chExt cx="9026544" cy="4988749"/>
          </a:xfrm>
        </p:grpSpPr>
        <p:pic>
          <p:nvPicPr>
            <p:cNvPr id="22533" name="Imag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951" y="1000509"/>
              <a:ext cx="8842375" cy="471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534" name="Groupe 5"/>
            <p:cNvGrpSpPr>
              <a:grpSpLocks/>
            </p:cNvGrpSpPr>
            <p:nvPr/>
          </p:nvGrpSpPr>
          <p:grpSpPr bwMode="auto">
            <a:xfrm>
              <a:off x="71448" y="993775"/>
              <a:ext cx="9026544" cy="4988749"/>
              <a:chOff x="108782" y="1148695"/>
              <a:chExt cx="9026345" cy="4988384"/>
            </a:xfrm>
          </p:grpSpPr>
          <p:sp>
            <p:nvSpPr>
              <p:cNvPr id="22535" name="ZoneTexte 8"/>
              <p:cNvSpPr txBox="1">
                <a:spLocks noChangeArrowheads="1"/>
              </p:cNvSpPr>
              <p:nvPr/>
            </p:nvSpPr>
            <p:spPr bwMode="auto">
              <a:xfrm rot="16200000">
                <a:off x="-928414" y="3163490"/>
                <a:ext cx="2443706"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fr-CA" altLang="fr-FR" sz="1800" b="1" dirty="0"/>
                  <a:t>Maximum </a:t>
                </a:r>
                <a:r>
                  <a:rPr lang="fr-CA" altLang="fr-FR" sz="1800" b="1" dirty="0" err="1"/>
                  <a:t>Intensity</a:t>
                </a:r>
                <a:r>
                  <a:rPr lang="fr-CA" altLang="fr-FR" sz="1800" b="1" dirty="0"/>
                  <a:t> (°C)</a:t>
                </a:r>
              </a:p>
            </p:txBody>
          </p:sp>
          <p:sp>
            <p:nvSpPr>
              <p:cNvPr id="22536" name="ZoneTexte 9"/>
              <p:cNvSpPr txBox="1">
                <a:spLocks noChangeArrowheads="1"/>
              </p:cNvSpPr>
              <p:nvPr/>
            </p:nvSpPr>
            <p:spPr bwMode="auto">
              <a:xfrm>
                <a:off x="4368829" y="5767774"/>
                <a:ext cx="678743" cy="369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CA" altLang="fr-FR" sz="1800" b="1"/>
                  <a:t>Jours</a:t>
                </a:r>
              </a:p>
            </p:txBody>
          </p:sp>
          <p:sp>
            <p:nvSpPr>
              <p:cNvPr id="22537" name="ZoneTexte 11"/>
              <p:cNvSpPr txBox="1">
                <a:spLocks noChangeArrowheads="1"/>
              </p:cNvSpPr>
              <p:nvPr/>
            </p:nvSpPr>
            <p:spPr bwMode="auto">
              <a:xfrm>
                <a:off x="7498413" y="1148695"/>
                <a:ext cx="1636714" cy="369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CA" altLang="fr-FR" sz="1800" dirty="0" err="1"/>
                  <a:t>Severity</a:t>
                </a:r>
                <a:r>
                  <a:rPr lang="fr-CA" altLang="fr-FR" sz="1800" dirty="0"/>
                  <a:t> in </a:t>
                </a:r>
                <a:r>
                  <a:rPr lang="fr-CA" altLang="fr-FR" sz="1800" dirty="0" err="1"/>
                  <a:t>days</a:t>
                </a:r>
                <a:endParaRPr lang="fr-CA" altLang="fr-FR" sz="1800" dirty="0"/>
              </a:p>
            </p:txBody>
          </p:sp>
        </p:grpSp>
      </p:grpSp>
    </p:spTree>
    <p:extLst>
      <p:ext uri="{BB962C8B-B14F-4D97-AF65-F5344CB8AC3E}">
        <p14:creationId xmlns:p14="http://schemas.microsoft.com/office/powerpoint/2010/main" val="1478509489"/>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3"/>
          <p:cNvSpPr txBox="1">
            <a:spLocks noChangeArrowheads="1"/>
          </p:cNvSpPr>
          <p:nvPr/>
        </p:nvSpPr>
        <p:spPr bwMode="auto">
          <a:xfrm>
            <a:off x="0" y="39688"/>
            <a:ext cx="9144000" cy="86177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defRPr/>
            </a:pPr>
            <a:r>
              <a:rPr lang="en-US" altLang="fr-FR" sz="2500" b="1" dirty="0">
                <a:solidFill>
                  <a:srgbClr val="006451"/>
                </a:solidFill>
                <a:effectLst>
                  <a:outerShdw blurRad="50800" dist="38100" dir="2700000" algn="tl" rotWithShape="0">
                    <a:prstClr val="black">
                      <a:alpha val="40000"/>
                    </a:prstClr>
                  </a:outerShdw>
                </a:effectLst>
                <a:latin typeface="Arial" panose="020B0604020202020204" pitchFamily="34" charset="0"/>
                <a:ea typeface="Roboto Lt" pitchFamily="2" charset="0"/>
                <a:cs typeface="Arial" panose="020B0604020202020204" pitchFamily="34" charset="0"/>
              </a:rPr>
              <a:t>During </a:t>
            </a:r>
            <a:r>
              <a:rPr lang="en-US" altLang="fr-FR" sz="2500" b="1" dirty="0">
                <a:solidFill>
                  <a:srgbClr val="FF0000"/>
                </a:solidFill>
                <a:effectLst>
                  <a:outerShdw blurRad="50800" dist="38100" dir="2700000" algn="tl" rotWithShape="0">
                    <a:prstClr val="black">
                      <a:alpha val="40000"/>
                    </a:prstClr>
                  </a:outerShdw>
                </a:effectLst>
                <a:latin typeface="Arial" panose="020B0604020202020204" pitchFamily="34" charset="0"/>
                <a:ea typeface="Roboto Lt" pitchFamily="2" charset="0"/>
                <a:cs typeface="Arial" panose="020B0604020202020204" pitchFamily="34" charset="0"/>
              </a:rPr>
              <a:t>heatwaves</a:t>
            </a:r>
            <a:r>
              <a:rPr lang="en-US" altLang="fr-FR" sz="2500" b="1" dirty="0">
                <a:solidFill>
                  <a:srgbClr val="006451"/>
                </a:solidFill>
                <a:effectLst>
                  <a:outerShdw blurRad="50800" dist="38100" dir="2700000" algn="tl" rotWithShape="0">
                    <a:prstClr val="black">
                      <a:alpha val="40000"/>
                    </a:prstClr>
                  </a:outerShdw>
                </a:effectLst>
                <a:latin typeface="Arial" panose="020B0604020202020204" pitchFamily="34" charset="0"/>
                <a:ea typeface="Roboto Lt" pitchFamily="2" charset="0"/>
                <a:cs typeface="Arial" panose="020B0604020202020204" pitchFamily="34" charset="0"/>
              </a:rPr>
              <a:t>, picoplankton influx favors trophic and territorial competitors, such as the </a:t>
            </a:r>
            <a:r>
              <a:rPr lang="en-US" altLang="fr-FR" sz="2500" b="1" i="1" dirty="0" err="1">
                <a:solidFill>
                  <a:srgbClr val="006451"/>
                </a:solidFill>
                <a:effectLst>
                  <a:outerShdw blurRad="50800" dist="38100" dir="2700000" algn="tl" rotWithShape="0">
                    <a:prstClr val="black">
                      <a:alpha val="40000"/>
                    </a:prstClr>
                  </a:outerShdw>
                </a:effectLst>
                <a:latin typeface="Arial" panose="020B0604020202020204" pitchFamily="34" charset="0"/>
                <a:ea typeface="Roboto Lt" pitchFamily="2" charset="0"/>
                <a:cs typeface="Arial" panose="020B0604020202020204" pitchFamily="34" charset="0"/>
              </a:rPr>
              <a:t>ficopomatus</a:t>
            </a:r>
            <a:r>
              <a:rPr lang="en-US" altLang="fr-FR" sz="2500" b="1" dirty="0">
                <a:solidFill>
                  <a:srgbClr val="006451"/>
                </a:solidFill>
                <a:effectLst>
                  <a:outerShdw blurRad="50800" dist="38100" dir="2700000" algn="tl" rotWithShape="0">
                    <a:prstClr val="black">
                      <a:alpha val="40000"/>
                    </a:prstClr>
                  </a:outerShdw>
                </a:effectLst>
                <a:latin typeface="Arial" panose="020B0604020202020204" pitchFamily="34" charset="0"/>
                <a:ea typeface="Roboto Lt" pitchFamily="2" charset="0"/>
                <a:cs typeface="Arial" panose="020B0604020202020204" pitchFamily="34" charset="0"/>
              </a:rPr>
              <a:t> worm.</a:t>
            </a:r>
          </a:p>
        </p:txBody>
      </p:sp>
      <p:pic>
        <p:nvPicPr>
          <p:cNvPr id="4" name="Image 1"/>
          <p:cNvPicPr>
            <a:picLocks noChangeAspect="1"/>
          </p:cNvPicPr>
          <p:nvPr/>
        </p:nvPicPr>
        <p:blipFill>
          <a:blip r:embed="rId3">
            <a:extLst>
              <a:ext uri="{28A0092B-C50C-407E-A947-70E740481C1C}">
                <a14:useLocalDpi xmlns:a14="http://schemas.microsoft.com/office/drawing/2010/main" val="0"/>
              </a:ext>
            </a:extLst>
          </a:blip>
          <a:srcRect t="10815"/>
          <a:stretch>
            <a:fillRect/>
          </a:stretch>
        </p:blipFill>
        <p:spPr bwMode="auto">
          <a:xfrm>
            <a:off x="2551485" y="4579065"/>
            <a:ext cx="4229807" cy="2223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2"/>
          <p:cNvSpPr txBox="1">
            <a:spLocks noChangeArrowheads="1"/>
          </p:cNvSpPr>
          <p:nvPr/>
        </p:nvSpPr>
        <p:spPr bwMode="auto">
          <a:xfrm>
            <a:off x="2551486" y="4253815"/>
            <a:ext cx="38493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600" b="1" dirty="0"/>
              <a:t>Sans canicule (2017)          Canicule (2019)</a:t>
            </a:r>
          </a:p>
        </p:txBody>
      </p:sp>
      <p:sp>
        <p:nvSpPr>
          <p:cNvPr id="7" name="Rectangle 4"/>
          <p:cNvSpPr>
            <a:spLocks noChangeArrowheads="1"/>
          </p:cNvSpPr>
          <p:nvPr/>
        </p:nvSpPr>
        <p:spPr bwMode="auto">
          <a:xfrm>
            <a:off x="70458" y="3608746"/>
            <a:ext cx="919709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fr-FR" sz="2000" b="1" dirty="0"/>
              <a:t>And in addition... the high abundance of picoplankton has favored a trophic and territorial competitor, the </a:t>
            </a:r>
            <a:r>
              <a:rPr lang="en-US" altLang="fr-FR" sz="2000" b="1" i="1" dirty="0" err="1"/>
              <a:t>ficopomatus</a:t>
            </a:r>
            <a:r>
              <a:rPr lang="en-US" altLang="fr-FR" sz="2000" b="1" dirty="0"/>
              <a:t> worm.</a:t>
            </a:r>
            <a:endParaRPr lang="fr-FR" altLang="fr-FR" sz="2000" b="1" i="1" dirty="0"/>
          </a:p>
        </p:txBody>
      </p:sp>
      <p:sp>
        <p:nvSpPr>
          <p:cNvPr id="8" name="Rectangle 7"/>
          <p:cNvSpPr/>
          <p:nvPr/>
        </p:nvSpPr>
        <p:spPr>
          <a:xfrm>
            <a:off x="1160571" y="6631911"/>
            <a:ext cx="1479892" cy="246221"/>
          </a:xfrm>
          <a:prstGeom prst="rect">
            <a:avLst/>
          </a:prstGeom>
        </p:spPr>
        <p:txBody>
          <a:bodyPr wrap="none">
            <a:spAutoFit/>
          </a:bodyPr>
          <a:lstStyle/>
          <a:p>
            <a:r>
              <a:rPr lang="fr-FR" altLang="fr-FR" sz="1000" dirty="0"/>
              <a:t>Photo: </a:t>
            </a:r>
            <a:r>
              <a:rPr lang="fr-FR" altLang="fr-FR" sz="1000" dirty="0" err="1"/>
              <a:t>Adeline.Perignon</a:t>
            </a:r>
            <a:r>
              <a:rPr lang="fr-FR" altLang="fr-FR" sz="1000" dirty="0"/>
              <a:t> </a:t>
            </a:r>
            <a:endParaRPr lang="fr-FR" sz="1000" dirty="0"/>
          </a:p>
        </p:txBody>
      </p:sp>
      <p:sp>
        <p:nvSpPr>
          <p:cNvPr id="9" name="Rectangle 8"/>
          <p:cNvSpPr/>
          <p:nvPr/>
        </p:nvSpPr>
        <p:spPr>
          <a:xfrm>
            <a:off x="6725486" y="6631911"/>
            <a:ext cx="1733167" cy="246221"/>
          </a:xfrm>
          <a:prstGeom prst="rect">
            <a:avLst/>
          </a:prstGeom>
        </p:spPr>
        <p:txBody>
          <a:bodyPr wrap="none">
            <a:spAutoFit/>
          </a:bodyPr>
          <a:lstStyle/>
          <a:p>
            <a:r>
              <a:rPr lang="fr-FR" altLang="fr-FR" sz="1000" dirty="0"/>
              <a:t>Photo: </a:t>
            </a:r>
            <a:r>
              <a:rPr lang="fr-FR" altLang="fr-FR" sz="1000" dirty="0" err="1"/>
              <a:t>Alana.Correia-Martins</a:t>
            </a:r>
            <a:r>
              <a:rPr lang="fr-FR" altLang="fr-FR" sz="1000" dirty="0"/>
              <a:t> </a:t>
            </a:r>
            <a:endParaRPr lang="fr-FR" sz="1000" dirty="0"/>
          </a:p>
        </p:txBody>
      </p:sp>
      <p:sp>
        <p:nvSpPr>
          <p:cNvPr id="10" name="ZoneTexte 6"/>
          <p:cNvSpPr txBox="1">
            <a:spLocks noChangeArrowheads="1"/>
          </p:cNvSpPr>
          <p:nvPr/>
        </p:nvSpPr>
        <p:spPr bwMode="auto">
          <a:xfrm>
            <a:off x="0" y="1093788"/>
            <a:ext cx="3714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800" dirty="0"/>
              <a:t>5.</a:t>
            </a:r>
          </a:p>
        </p:txBody>
      </p:sp>
      <p:pic>
        <p:nvPicPr>
          <p:cNvPr id="25" name="Image 24"/>
          <p:cNvPicPr>
            <a:picLocks noChangeAspect="1"/>
          </p:cNvPicPr>
          <p:nvPr/>
        </p:nvPicPr>
        <p:blipFill rotWithShape="1">
          <a:blip r:embed="rId4"/>
          <a:srcRect t="8704" b="29836"/>
          <a:stretch/>
        </p:blipFill>
        <p:spPr>
          <a:xfrm>
            <a:off x="4863306" y="839075"/>
            <a:ext cx="4175860" cy="1537096"/>
          </a:xfrm>
          <a:prstGeom prst="rect">
            <a:avLst/>
          </a:prstGeom>
        </p:spPr>
      </p:pic>
      <p:pic>
        <p:nvPicPr>
          <p:cNvPr id="26" name="Imag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51063" y="2830513"/>
            <a:ext cx="700087"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Imag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9125" y="2828925"/>
            <a:ext cx="1770063"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Imag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088702" y="2921794"/>
            <a:ext cx="12223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Image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118864" y="2728119"/>
            <a:ext cx="153988"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Image 1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393502" y="3226594"/>
            <a:ext cx="12223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Image 1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712589" y="2683669"/>
            <a:ext cx="153988"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 1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545902" y="2994819"/>
            <a:ext cx="15240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Image 1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219002" y="2969419"/>
            <a:ext cx="153987"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Image 1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915789" y="3191669"/>
            <a:ext cx="122238"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Image 1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955352" y="3191669"/>
            <a:ext cx="153987"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Flèche droite 35"/>
          <p:cNvSpPr/>
          <p:nvPr/>
        </p:nvSpPr>
        <p:spPr>
          <a:xfrm>
            <a:off x="3445669" y="2902744"/>
            <a:ext cx="475457" cy="401638"/>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p>
        </p:txBody>
      </p:sp>
      <p:sp>
        <p:nvSpPr>
          <p:cNvPr id="37" name="Rectangle 19"/>
          <p:cNvSpPr>
            <a:spLocks noChangeArrowheads="1"/>
          </p:cNvSpPr>
          <p:nvPr/>
        </p:nvSpPr>
        <p:spPr bwMode="auto">
          <a:xfrm>
            <a:off x="3863181" y="2347734"/>
            <a:ext cx="14335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fr-FR" sz="1800" b="1" dirty="0"/>
              <a:t>picoplankton</a:t>
            </a:r>
            <a:endParaRPr lang="fr-FR" altLang="fr-FR" sz="1800" dirty="0"/>
          </a:p>
        </p:txBody>
      </p:sp>
      <p:pic>
        <p:nvPicPr>
          <p:cNvPr id="38" name="Image 2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241102" y="3074194"/>
            <a:ext cx="12223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Image 2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271264" y="2880519"/>
            <a:ext cx="153988"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Image 2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545902" y="3378994"/>
            <a:ext cx="12223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Image 2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864989" y="2836069"/>
            <a:ext cx="153988"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Image 2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698302" y="3147219"/>
            <a:ext cx="15240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Image 2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371402" y="3121819"/>
            <a:ext cx="153987"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Image 2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068189" y="3344069"/>
            <a:ext cx="122238"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Image 2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107752" y="3344069"/>
            <a:ext cx="153987"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Image 2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241102" y="2975769"/>
            <a:ext cx="122237"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Image 2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271264" y="2782094"/>
            <a:ext cx="153988"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Image 3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545902" y="3280569"/>
            <a:ext cx="122237"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Image 3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864989" y="2737644"/>
            <a:ext cx="153988"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Image 3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698302" y="3048794"/>
            <a:ext cx="15240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Image 3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371402" y="3023394"/>
            <a:ext cx="153987"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Image 3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068189" y="3244057"/>
            <a:ext cx="122238"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Image 3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107752" y="3244057"/>
            <a:ext cx="153987"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Image 3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393502" y="3128169"/>
            <a:ext cx="122237"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Image 3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423664" y="2934494"/>
            <a:ext cx="153988"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Image 3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698302" y="3432969"/>
            <a:ext cx="122237"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Image 3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017389" y="2890044"/>
            <a:ext cx="153988"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Image 4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850702" y="3201194"/>
            <a:ext cx="15240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Image 4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523802" y="3175794"/>
            <a:ext cx="153987"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Image 4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220589" y="3396457"/>
            <a:ext cx="122238"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Image 4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260152" y="3396457"/>
            <a:ext cx="153987"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Image 4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091877" y="3024982"/>
            <a:ext cx="122237"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Image 4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123627" y="2831307"/>
            <a:ext cx="1524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Image 4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396677" y="3329782"/>
            <a:ext cx="122237"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Image 4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717352" y="2786857"/>
            <a:ext cx="1524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Image 4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549077" y="3098007"/>
            <a:ext cx="153987"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Image 4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223764" y="3072607"/>
            <a:ext cx="1524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Image 5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918964" y="3293269"/>
            <a:ext cx="122238"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Image 5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960114" y="3293269"/>
            <a:ext cx="15240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Image 5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244277" y="3177382"/>
            <a:ext cx="122237"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Image 5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276027" y="2983707"/>
            <a:ext cx="1524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Image 5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549077" y="3482182"/>
            <a:ext cx="122237"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Image 5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869752" y="2939257"/>
            <a:ext cx="1524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Image 5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701477" y="3250407"/>
            <a:ext cx="153987"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 name="Image 5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376164" y="3225007"/>
            <a:ext cx="1524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 name="Image 5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071364" y="3445669"/>
            <a:ext cx="122238"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 name="Image 5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112514" y="3445669"/>
            <a:ext cx="15240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Image 6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499864" y="2963069"/>
            <a:ext cx="122238"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Image 6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531614" y="2769394"/>
            <a:ext cx="152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Image 6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804664" y="3267869"/>
            <a:ext cx="122238"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 name="Image 6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125339" y="2724944"/>
            <a:ext cx="152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Image 6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957064" y="3036094"/>
            <a:ext cx="153988"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 name="Image 6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631752" y="3010694"/>
            <a:ext cx="152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Image 6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326952" y="3231357"/>
            <a:ext cx="122237"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 name="Image 6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368102" y="3231357"/>
            <a:ext cx="15240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 name="Image 6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652264" y="3115469"/>
            <a:ext cx="122238"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 name="Image 6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684014" y="2921794"/>
            <a:ext cx="152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 name="Image 7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957064" y="3420269"/>
            <a:ext cx="122238"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 name="Image 7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277739" y="2877344"/>
            <a:ext cx="152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 name="Image 7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109464" y="3188494"/>
            <a:ext cx="153988"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 name="Image 7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84152" y="3163094"/>
            <a:ext cx="152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 name="Image 7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479352" y="3383757"/>
            <a:ext cx="122237"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 name="Image 7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520502" y="3383757"/>
            <a:ext cx="15240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 name="Image 7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241102" y="3074194"/>
            <a:ext cx="12223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 name="Image 7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271264" y="2880519"/>
            <a:ext cx="153988"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 name="Image 7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545902" y="3378994"/>
            <a:ext cx="12223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 name="Image 7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864989" y="2836069"/>
            <a:ext cx="153988"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 name="Image 8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698302" y="3147219"/>
            <a:ext cx="15240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 name="Image 8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371402" y="3121819"/>
            <a:ext cx="153987"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 name="Image 8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068189" y="3344069"/>
            <a:ext cx="122238"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 name="Image 8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107752" y="3344069"/>
            <a:ext cx="153987"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 name="Image 8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393502" y="3226594"/>
            <a:ext cx="12223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 name="Image 8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423664" y="3032919"/>
            <a:ext cx="153988"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 name="Image 8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698302" y="3531394"/>
            <a:ext cx="12223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 name="Image 8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017389" y="2988469"/>
            <a:ext cx="153988"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 name="Image 8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850702" y="3299619"/>
            <a:ext cx="15240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 name="Image 8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523802" y="3274219"/>
            <a:ext cx="153987"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 name="Image 9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220589" y="3496469"/>
            <a:ext cx="122238"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 name="Image 9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260152" y="3496469"/>
            <a:ext cx="153987"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 name="Image 9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215702" y="2875757"/>
            <a:ext cx="122237"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 name="Image 9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247452" y="2682082"/>
            <a:ext cx="15240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 name="Image 9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520502" y="3180557"/>
            <a:ext cx="122237"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 name="Image 9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841177" y="2637632"/>
            <a:ext cx="15240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 name="Image 9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672902" y="2950369"/>
            <a:ext cx="153987"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 name="Image 9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347589" y="2923382"/>
            <a:ext cx="15240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 name="Image 9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042789" y="3145632"/>
            <a:ext cx="122238"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 name="Image 9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083939" y="3145632"/>
            <a:ext cx="1524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 name="Image 10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368102" y="3028157"/>
            <a:ext cx="122237"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 name="Image 10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399852" y="2834482"/>
            <a:ext cx="15240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 name="Image 10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672902" y="3332957"/>
            <a:ext cx="122237"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 name="Image 10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993577" y="2790032"/>
            <a:ext cx="15240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 name="Image 10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825302" y="3102769"/>
            <a:ext cx="153987"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 name="Image 10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499989" y="3075782"/>
            <a:ext cx="15240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 name="Image 10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195189" y="3298032"/>
            <a:ext cx="122238"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 name="Image 10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236339" y="3298032"/>
            <a:ext cx="1524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 name="Image 10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368102" y="2929732"/>
            <a:ext cx="122237"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7" name="Image 10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399852" y="2736057"/>
            <a:ext cx="1524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 name="Image 1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672902" y="3234532"/>
            <a:ext cx="122237"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 name="Image 11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993577" y="2691607"/>
            <a:ext cx="15240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 name="Image 11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825302" y="3004344"/>
            <a:ext cx="153987"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 name="Image 11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499989" y="2977357"/>
            <a:ext cx="15240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 name="Image 11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195189" y="3199607"/>
            <a:ext cx="122238"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 name="Image 11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236339" y="3199607"/>
            <a:ext cx="1524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 name="Image 11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520502" y="3082132"/>
            <a:ext cx="122237"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 name="Image 11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552252" y="2888457"/>
            <a:ext cx="1524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 name="Image 11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825302" y="3386932"/>
            <a:ext cx="122237"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 name="Image 11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145977" y="2844007"/>
            <a:ext cx="15240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 name="Image 12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977702" y="3156744"/>
            <a:ext cx="153987"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 name="Image 12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652389" y="3129757"/>
            <a:ext cx="15240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 name="Image 12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347589" y="3352007"/>
            <a:ext cx="122238"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 name="Image 12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388739" y="3352007"/>
            <a:ext cx="1524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 name="Image 12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220464" y="2978944"/>
            <a:ext cx="122238"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 name="Image 12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250627" y="2785269"/>
            <a:ext cx="153987"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 name="Image 12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525264" y="3283744"/>
            <a:ext cx="122238"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 name="Image 12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844352" y="2740819"/>
            <a:ext cx="153987"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 name="Image 12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677664" y="3053557"/>
            <a:ext cx="1524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 name="Image 12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352352" y="3026569"/>
            <a:ext cx="15240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 name="Image 13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047552" y="3248819"/>
            <a:ext cx="12223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 name="Image 13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087114" y="3248819"/>
            <a:ext cx="153988"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 name="Image 13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372864" y="3131344"/>
            <a:ext cx="122238"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 name="Image 13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403027" y="2937669"/>
            <a:ext cx="153987"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 name="Image 13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677664" y="3436144"/>
            <a:ext cx="122238"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 name="Image 13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996752" y="2893219"/>
            <a:ext cx="153987"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 name="Image 13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830064" y="3205957"/>
            <a:ext cx="1524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 name="Image 13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504752" y="3178969"/>
            <a:ext cx="15240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 name="Image 13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199952" y="3401219"/>
            <a:ext cx="12223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 name="Image 13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239514" y="3401219"/>
            <a:ext cx="153988"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 name="Image 14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628452" y="2917032"/>
            <a:ext cx="122237"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 name="Image 14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658614" y="2723357"/>
            <a:ext cx="153988"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 name="Image 14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933252" y="3221832"/>
            <a:ext cx="122237"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 name="Image 14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228527" y="2678907"/>
            <a:ext cx="15240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 name="Image 14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085652" y="2991644"/>
            <a:ext cx="152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 name="Image 14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71452" y="2928144"/>
            <a:ext cx="153987"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 name="Image 14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455539" y="3186907"/>
            <a:ext cx="122238"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 name="Image 14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495102" y="3186907"/>
            <a:ext cx="153987"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 name="Image 14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780852" y="3069432"/>
            <a:ext cx="122237"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 name="Image 14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811014" y="2875757"/>
            <a:ext cx="153988"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 name="Image 15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085652" y="3374232"/>
            <a:ext cx="122237"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 name="Image 15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404739" y="2869407"/>
            <a:ext cx="153988"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0" name="Image 15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238052" y="3144044"/>
            <a:ext cx="152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 name="Image 15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887339" y="3117057"/>
            <a:ext cx="15240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 name="Image 15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607939" y="3339307"/>
            <a:ext cx="122238"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 name="Image 15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647502" y="3339307"/>
            <a:ext cx="153987"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 name="Image 15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368102" y="3028157"/>
            <a:ext cx="122237"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 name="Image 15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399852" y="2834482"/>
            <a:ext cx="15240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 name="Image 15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672902" y="3332957"/>
            <a:ext cx="122237"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 name="Image 15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993577" y="2790032"/>
            <a:ext cx="15240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 name="Image 16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825302" y="3102769"/>
            <a:ext cx="153987"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 name="Image 16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499989" y="3075782"/>
            <a:ext cx="15240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 name="Image 16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195189" y="3298032"/>
            <a:ext cx="122238"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 name="Image 16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236339" y="3298032"/>
            <a:ext cx="1524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 name="Image 16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520502" y="3180557"/>
            <a:ext cx="122237"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 name="Image 16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552252" y="2986882"/>
            <a:ext cx="15240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 name="Image 16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825302" y="3485357"/>
            <a:ext cx="122237"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 name="Image 16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145977" y="2942432"/>
            <a:ext cx="15240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 name="Image 16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977702" y="3255169"/>
            <a:ext cx="153987"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 name="Image 16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652389" y="3228182"/>
            <a:ext cx="15240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 name="Image 17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347589" y="3450432"/>
            <a:ext cx="122238"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 name="Image 17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388739" y="3450432"/>
            <a:ext cx="1524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 name="Rectangle 189"/>
          <p:cNvSpPr>
            <a:spLocks noChangeArrowheads="1"/>
          </p:cNvSpPr>
          <p:nvPr/>
        </p:nvSpPr>
        <p:spPr bwMode="auto">
          <a:xfrm>
            <a:off x="434975" y="2381250"/>
            <a:ext cx="2930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800" b="1" dirty="0">
                <a:solidFill>
                  <a:srgbClr val="FF0000"/>
                </a:solidFill>
              </a:rPr>
              <a:t>Nano et microphytoplancton</a:t>
            </a:r>
            <a:endParaRPr lang="en-US" altLang="fr-FR" sz="1800" dirty="0">
              <a:solidFill>
                <a:srgbClr val="FF0000"/>
              </a:solidFill>
            </a:endParaRPr>
          </a:p>
        </p:txBody>
      </p:sp>
      <p:sp>
        <p:nvSpPr>
          <p:cNvPr id="191" name="Multiplication 190"/>
          <p:cNvSpPr/>
          <p:nvPr/>
        </p:nvSpPr>
        <p:spPr>
          <a:xfrm>
            <a:off x="1106488" y="1828800"/>
            <a:ext cx="1681162" cy="1581150"/>
          </a:xfrm>
          <a:prstGeom prst="mathMultiply">
            <a:avLst>
              <a:gd name="adj1" fmla="val 12091"/>
            </a:avLst>
          </a:prstGeom>
          <a:solidFill>
            <a:srgbClr val="FF0000">
              <a:alpha val="25000"/>
            </a:srgbClr>
          </a:solidFill>
          <a:ln>
            <a:solidFill>
              <a:schemeClr val="accent1">
                <a:shade val="95000"/>
                <a:satMod val="105000"/>
                <a:alpha val="44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p>
        </p:txBody>
      </p:sp>
      <p:sp>
        <p:nvSpPr>
          <p:cNvPr id="192" name="Multiplication 191"/>
          <p:cNvSpPr/>
          <p:nvPr/>
        </p:nvSpPr>
        <p:spPr>
          <a:xfrm>
            <a:off x="-79375" y="1816100"/>
            <a:ext cx="1681163" cy="1581150"/>
          </a:xfrm>
          <a:prstGeom prst="mathMultiply">
            <a:avLst>
              <a:gd name="adj1" fmla="val 12091"/>
            </a:avLst>
          </a:prstGeom>
          <a:solidFill>
            <a:srgbClr val="FF0000">
              <a:alpha val="25000"/>
            </a:srgbClr>
          </a:solidFill>
          <a:ln>
            <a:solidFill>
              <a:schemeClr val="accent1">
                <a:shade val="95000"/>
                <a:satMod val="105000"/>
                <a:alpha val="44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p>
        </p:txBody>
      </p:sp>
      <p:sp>
        <p:nvSpPr>
          <p:cNvPr id="193" name="Rectangle 192"/>
          <p:cNvSpPr>
            <a:spLocks noChangeArrowheads="1"/>
          </p:cNvSpPr>
          <p:nvPr/>
        </p:nvSpPr>
        <p:spPr bwMode="auto">
          <a:xfrm>
            <a:off x="6337813" y="2718078"/>
            <a:ext cx="28061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800" b="1" dirty="0">
                <a:solidFill>
                  <a:srgbClr val="FF0000"/>
                </a:solidFill>
              </a:rPr>
              <a:t>No favorable </a:t>
            </a:r>
            <a:r>
              <a:rPr lang="fr-FR" altLang="fr-FR" sz="1800" b="1" dirty="0" err="1">
                <a:solidFill>
                  <a:srgbClr val="FF0000"/>
                </a:solidFill>
              </a:rPr>
              <a:t>diatoms</a:t>
            </a:r>
            <a:r>
              <a:rPr lang="fr-FR" altLang="fr-FR" sz="1800" b="1" dirty="0">
                <a:solidFill>
                  <a:srgbClr val="FF0000"/>
                </a:solidFill>
              </a:rPr>
              <a:t> = </a:t>
            </a:r>
          </a:p>
          <a:p>
            <a:pPr>
              <a:spcBef>
                <a:spcPct val="0"/>
              </a:spcBef>
              <a:buFontTx/>
              <a:buNone/>
            </a:pPr>
            <a:r>
              <a:rPr lang="fr-FR" altLang="fr-FR" sz="1800" b="1" dirty="0">
                <a:solidFill>
                  <a:srgbClr val="FF0000"/>
                </a:solidFill>
              </a:rPr>
              <a:t>No </a:t>
            </a:r>
            <a:r>
              <a:rPr lang="fr-FR" altLang="fr-FR" sz="1800" b="1" dirty="0" err="1">
                <a:solidFill>
                  <a:srgbClr val="FF0000"/>
                </a:solidFill>
              </a:rPr>
              <a:t>metamorphosis</a:t>
            </a:r>
            <a:r>
              <a:rPr lang="fr-FR" altLang="fr-FR" sz="1800" b="1" dirty="0">
                <a:solidFill>
                  <a:srgbClr val="FF0000"/>
                </a:solidFill>
              </a:rPr>
              <a:t> trigger</a:t>
            </a:r>
            <a:endParaRPr lang="en-US" altLang="fr-FR" sz="1800" dirty="0">
              <a:solidFill>
                <a:srgbClr val="FF0000"/>
              </a:solidFill>
            </a:endParaRPr>
          </a:p>
        </p:txBody>
      </p:sp>
    </p:spTree>
    <p:extLst>
      <p:ext uri="{BB962C8B-B14F-4D97-AF65-F5344CB8AC3E}">
        <p14:creationId xmlns:p14="http://schemas.microsoft.com/office/powerpoint/2010/main" val="25450021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3"/>
          <p:cNvSpPr>
            <a:spLocks noChangeArrowheads="1"/>
          </p:cNvSpPr>
          <p:nvPr/>
        </p:nvSpPr>
        <p:spPr bwMode="auto">
          <a:xfrm>
            <a:off x="0" y="6350"/>
            <a:ext cx="9144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fr-FR" sz="2200" b="1" dirty="0">
                <a:solidFill>
                  <a:srgbClr val="006451"/>
                </a:solidFill>
                <a:effectLst>
                  <a:outerShdw blurRad="50800" dist="38100" dir="2700000" algn="tl" rotWithShape="0">
                    <a:prstClr val="black">
                      <a:alpha val="40000"/>
                    </a:prstClr>
                  </a:outerShdw>
                </a:effectLst>
                <a:latin typeface="Arial" panose="020B0604020202020204" pitchFamily="34" charset="0"/>
                <a:ea typeface="Roboto Lt" pitchFamily="2" charset="0"/>
                <a:cs typeface="Arial" panose="020B0604020202020204" pitchFamily="34" charset="0"/>
              </a:rPr>
              <a:t>Finally, the native Pacific oysters of the Thau lagoon have major assets for the breeding in Mediterranean sea.</a:t>
            </a:r>
            <a:endParaRPr lang="fr-FR" altLang="fr-FR" sz="2200" b="1" dirty="0">
              <a:solidFill>
                <a:srgbClr val="006451"/>
              </a:solidFill>
              <a:effectLst>
                <a:outerShdw blurRad="50800" dist="38100" dir="2700000" algn="tl" rotWithShape="0">
                  <a:prstClr val="black">
                    <a:alpha val="40000"/>
                  </a:prstClr>
                </a:outerShdw>
              </a:effectLst>
              <a:latin typeface="Arial" panose="020B0604020202020204" pitchFamily="34" charset="0"/>
              <a:ea typeface="Roboto Lt" pitchFamily="2" charset="0"/>
              <a:cs typeface="Arial" panose="020B0604020202020204" pitchFamily="34" charset="0"/>
            </a:endParaRPr>
          </a:p>
        </p:txBody>
      </p:sp>
      <p:sp>
        <p:nvSpPr>
          <p:cNvPr id="3" name="ZoneTexte 2"/>
          <p:cNvSpPr txBox="1"/>
          <p:nvPr/>
        </p:nvSpPr>
        <p:spPr>
          <a:xfrm>
            <a:off x="626457" y="5638511"/>
            <a:ext cx="6318653" cy="369332"/>
          </a:xfrm>
          <a:prstGeom prst="rect">
            <a:avLst/>
          </a:prstGeom>
          <a:noFill/>
        </p:spPr>
        <p:txBody>
          <a:bodyPr wrap="none" rtlCol="0">
            <a:spAutoFit/>
          </a:bodyPr>
          <a:lstStyle/>
          <a:p>
            <a:pPr marL="342900" indent="-342900">
              <a:buFont typeface="Wingdings" panose="05000000000000000000" pitchFamily="2" charset="2"/>
              <a:buChar char="ü"/>
            </a:pPr>
            <a:r>
              <a:rPr lang="en-US" b="1" dirty="0" err="1"/>
              <a:t>Zootechnical</a:t>
            </a:r>
            <a:r>
              <a:rPr lang="en-US" b="1" dirty="0"/>
              <a:t> performance similar to hatchery diploid oysters</a:t>
            </a:r>
            <a:endParaRPr lang="fr-FR" b="1" dirty="0"/>
          </a:p>
        </p:txBody>
      </p:sp>
      <p:sp>
        <p:nvSpPr>
          <p:cNvPr id="5" name="ZoneTexte 4"/>
          <p:cNvSpPr txBox="1"/>
          <p:nvPr/>
        </p:nvSpPr>
        <p:spPr>
          <a:xfrm>
            <a:off x="488548" y="1308953"/>
            <a:ext cx="5729069" cy="369332"/>
          </a:xfrm>
          <a:prstGeom prst="rect">
            <a:avLst/>
          </a:prstGeom>
          <a:noFill/>
        </p:spPr>
        <p:txBody>
          <a:bodyPr wrap="none" rtlCol="0">
            <a:spAutoFit/>
          </a:bodyPr>
          <a:lstStyle/>
          <a:p>
            <a:r>
              <a:rPr lang="en-US" altLang="fr-FR" b="1" dirty="0"/>
              <a:t>Native Pacific oysters have </a:t>
            </a:r>
            <a:r>
              <a:rPr lang="fr-FR" b="1" dirty="0" err="1"/>
              <a:t>better</a:t>
            </a:r>
            <a:r>
              <a:rPr lang="fr-FR" b="1" dirty="0"/>
              <a:t> </a:t>
            </a:r>
            <a:r>
              <a:rPr lang="fr-FR" b="1" dirty="0" err="1"/>
              <a:t>resistance</a:t>
            </a:r>
            <a:r>
              <a:rPr lang="fr-FR" b="1" dirty="0"/>
              <a:t> to OshV1µvar</a:t>
            </a:r>
          </a:p>
        </p:txBody>
      </p:sp>
      <p:sp>
        <p:nvSpPr>
          <p:cNvPr id="7" name="ZoneTexte 6"/>
          <p:cNvSpPr txBox="1"/>
          <p:nvPr/>
        </p:nvSpPr>
        <p:spPr>
          <a:xfrm>
            <a:off x="626309" y="2332310"/>
            <a:ext cx="2602572" cy="276999"/>
          </a:xfrm>
          <a:prstGeom prst="rect">
            <a:avLst/>
          </a:prstGeom>
          <a:noFill/>
        </p:spPr>
        <p:txBody>
          <a:bodyPr wrap="none" rtlCol="0">
            <a:spAutoFit/>
          </a:bodyPr>
          <a:lstStyle/>
          <a:p>
            <a:r>
              <a:rPr lang="fr-FR" sz="1200" dirty="0"/>
              <a:t>de </a:t>
            </a:r>
            <a:r>
              <a:rPr lang="fr-FR" sz="1200" dirty="0" err="1"/>
              <a:t>Lorgeril</a:t>
            </a:r>
            <a:r>
              <a:rPr lang="fr-FR" sz="1200" dirty="0"/>
              <a:t> et al,  2020, BMC Genomics</a:t>
            </a:r>
          </a:p>
        </p:txBody>
      </p:sp>
      <p:sp>
        <p:nvSpPr>
          <p:cNvPr id="8" name="ZoneTexte 7"/>
          <p:cNvSpPr txBox="1"/>
          <p:nvPr/>
        </p:nvSpPr>
        <p:spPr>
          <a:xfrm>
            <a:off x="626309" y="2072829"/>
            <a:ext cx="3163021" cy="276999"/>
          </a:xfrm>
          <a:prstGeom prst="rect">
            <a:avLst/>
          </a:prstGeom>
          <a:noFill/>
        </p:spPr>
        <p:txBody>
          <a:bodyPr wrap="square" rtlCol="0">
            <a:spAutoFit/>
          </a:bodyPr>
          <a:lstStyle/>
          <a:p>
            <a:r>
              <a:rPr lang="fr-FR" sz="1200" dirty="0"/>
              <a:t>Petton et al, 2015, Frontiers in </a:t>
            </a:r>
            <a:r>
              <a:rPr lang="fr-FR" sz="1200" dirty="0" err="1"/>
              <a:t>Microbiology</a:t>
            </a:r>
            <a:endParaRPr lang="fr-FR" sz="1200" dirty="0"/>
          </a:p>
        </p:txBody>
      </p:sp>
      <p:sp>
        <p:nvSpPr>
          <p:cNvPr id="9" name="ZoneTexte 8"/>
          <p:cNvSpPr txBox="1"/>
          <p:nvPr/>
        </p:nvSpPr>
        <p:spPr>
          <a:xfrm>
            <a:off x="626309" y="5937275"/>
            <a:ext cx="5647252" cy="369332"/>
          </a:xfrm>
          <a:prstGeom prst="rect">
            <a:avLst/>
          </a:prstGeom>
          <a:noFill/>
        </p:spPr>
        <p:txBody>
          <a:bodyPr wrap="none" rtlCol="0">
            <a:spAutoFit/>
          </a:bodyPr>
          <a:lstStyle/>
          <a:p>
            <a:pPr marL="342900" indent="-342900">
              <a:buFont typeface="Wingdings" panose="05000000000000000000" pitchFamily="2" charset="2"/>
              <a:buChar char="ü"/>
            </a:pPr>
            <a:r>
              <a:rPr lang="en-US" b="1" dirty="0"/>
              <a:t>Better survival over the duration of a breeding cycle</a:t>
            </a:r>
            <a:endParaRPr lang="fr-FR" b="1" dirty="0"/>
          </a:p>
        </p:txBody>
      </p:sp>
      <p:sp>
        <p:nvSpPr>
          <p:cNvPr id="10" name="ZoneTexte 9"/>
          <p:cNvSpPr txBox="1"/>
          <p:nvPr/>
        </p:nvSpPr>
        <p:spPr>
          <a:xfrm>
            <a:off x="626457" y="6241492"/>
            <a:ext cx="6841938" cy="369332"/>
          </a:xfrm>
          <a:prstGeom prst="rect">
            <a:avLst/>
          </a:prstGeom>
          <a:noFill/>
        </p:spPr>
        <p:txBody>
          <a:bodyPr wrap="none" rtlCol="0">
            <a:spAutoFit/>
          </a:bodyPr>
          <a:lstStyle/>
          <a:p>
            <a:pPr marL="342900" indent="-342900">
              <a:buFont typeface="Wingdings" panose="05000000000000000000" pitchFamily="2" charset="2"/>
              <a:buChar char="ü"/>
            </a:pPr>
            <a:r>
              <a:rPr lang="en-US" b="1" dirty="0"/>
              <a:t>Better economic profitability over the duration of a breeding cycle</a:t>
            </a:r>
          </a:p>
        </p:txBody>
      </p:sp>
      <p:sp>
        <p:nvSpPr>
          <p:cNvPr id="11" name="ZoneTexte 10"/>
          <p:cNvSpPr txBox="1"/>
          <p:nvPr/>
        </p:nvSpPr>
        <p:spPr>
          <a:xfrm>
            <a:off x="117486" y="3134585"/>
            <a:ext cx="5431743" cy="461665"/>
          </a:xfrm>
          <a:prstGeom prst="rect">
            <a:avLst/>
          </a:prstGeom>
          <a:noFill/>
        </p:spPr>
        <p:txBody>
          <a:bodyPr wrap="none" rtlCol="0">
            <a:spAutoFit/>
          </a:bodyPr>
          <a:lstStyle/>
          <a:p>
            <a:r>
              <a:rPr lang="fr-FR" sz="2400" b="1" dirty="0">
                <a:solidFill>
                  <a:srgbClr val="00B050"/>
                </a:solidFill>
              </a:rPr>
              <a:t>Project NatiUstra/Cepralmar (2019-2021)</a:t>
            </a:r>
          </a:p>
        </p:txBody>
      </p:sp>
      <p:pic>
        <p:nvPicPr>
          <p:cNvPr id="12" name="Image 11"/>
          <p:cNvPicPr>
            <a:picLocks noChangeAspect="1"/>
          </p:cNvPicPr>
          <p:nvPr/>
        </p:nvPicPr>
        <p:blipFill>
          <a:blip r:embed="rId3"/>
          <a:stretch>
            <a:fillRect/>
          </a:stretch>
        </p:blipFill>
        <p:spPr>
          <a:xfrm>
            <a:off x="1782" y="3653257"/>
            <a:ext cx="5764192" cy="1362974"/>
          </a:xfrm>
          <a:prstGeom prst="rect">
            <a:avLst/>
          </a:prstGeom>
        </p:spPr>
      </p:pic>
      <p:sp>
        <p:nvSpPr>
          <p:cNvPr id="13" name="ZoneTexte 12"/>
          <p:cNvSpPr txBox="1"/>
          <p:nvPr/>
        </p:nvSpPr>
        <p:spPr>
          <a:xfrm>
            <a:off x="626309" y="5351640"/>
            <a:ext cx="7323736" cy="369332"/>
          </a:xfrm>
          <a:prstGeom prst="rect">
            <a:avLst/>
          </a:prstGeom>
          <a:noFill/>
        </p:spPr>
        <p:txBody>
          <a:bodyPr wrap="none" rtlCol="0">
            <a:spAutoFit/>
          </a:bodyPr>
          <a:lstStyle/>
          <a:p>
            <a:pPr marL="342900" indent="-342900">
              <a:buFont typeface="Wingdings" panose="05000000000000000000" pitchFamily="2" charset="2"/>
              <a:buChar char="ü"/>
            </a:pPr>
            <a:r>
              <a:rPr lang="en-US" b="1" dirty="0"/>
              <a:t>Natural collection is profitable in areas that are suitable for this activity</a:t>
            </a:r>
          </a:p>
        </p:txBody>
      </p:sp>
      <p:grpSp>
        <p:nvGrpSpPr>
          <p:cNvPr id="14" name="Groupe 13"/>
          <p:cNvGrpSpPr/>
          <p:nvPr/>
        </p:nvGrpSpPr>
        <p:grpSpPr>
          <a:xfrm>
            <a:off x="6341772" y="868146"/>
            <a:ext cx="2802228" cy="3072918"/>
            <a:chOff x="3183038" y="1588698"/>
            <a:chExt cx="3097966" cy="3770160"/>
          </a:xfrm>
        </p:grpSpPr>
        <p:pic>
          <p:nvPicPr>
            <p:cNvPr id="4" name="Image 3"/>
            <p:cNvPicPr>
              <a:picLocks noChangeAspect="1"/>
            </p:cNvPicPr>
            <p:nvPr/>
          </p:nvPicPr>
          <p:blipFill>
            <a:blip r:embed="rId4"/>
            <a:stretch>
              <a:fillRect/>
            </a:stretch>
          </p:blipFill>
          <p:spPr>
            <a:xfrm>
              <a:off x="3183038" y="1588698"/>
              <a:ext cx="2777924" cy="3680604"/>
            </a:xfrm>
            <a:prstGeom prst="rect">
              <a:avLst/>
            </a:prstGeom>
          </p:spPr>
        </p:pic>
        <p:sp>
          <p:nvSpPr>
            <p:cNvPr id="6" name="Rectangle 5"/>
            <p:cNvSpPr/>
            <p:nvPr/>
          </p:nvSpPr>
          <p:spPr>
            <a:xfrm>
              <a:off x="4836377" y="5000473"/>
              <a:ext cx="1444627" cy="358385"/>
            </a:xfrm>
            <a:prstGeom prst="rect">
              <a:avLst/>
            </a:prstGeom>
          </p:spPr>
          <p:txBody>
            <a:bodyPr wrap="square">
              <a:spAutoFit/>
            </a:bodyPr>
            <a:lstStyle/>
            <a:p>
              <a:r>
                <a:rPr lang="fr-FR" sz="800" dirty="0">
                  <a:solidFill>
                    <a:srgbClr val="FFFFFF"/>
                  </a:solidFill>
                  <a:latin typeface="Arial" panose="020B0604020202020204" pitchFamily="34" charset="0"/>
                </a:rPr>
                <a:t>©S. Mimosa</a:t>
              </a:r>
              <a:endParaRPr lang="fr-FR" sz="800" dirty="0"/>
            </a:p>
          </p:txBody>
        </p:sp>
      </p:grpSp>
      <p:sp>
        <p:nvSpPr>
          <p:cNvPr id="18" name="ZoneTexte 17"/>
          <p:cNvSpPr txBox="1"/>
          <p:nvPr/>
        </p:nvSpPr>
        <p:spPr>
          <a:xfrm>
            <a:off x="626309" y="1797836"/>
            <a:ext cx="4854093" cy="276999"/>
          </a:xfrm>
          <a:prstGeom prst="rect">
            <a:avLst/>
          </a:prstGeom>
          <a:noFill/>
        </p:spPr>
        <p:txBody>
          <a:bodyPr wrap="square" rtlCol="0">
            <a:spAutoFit/>
          </a:bodyPr>
          <a:lstStyle/>
          <a:p>
            <a:r>
              <a:rPr lang="fr-FR" sz="1200" dirty="0"/>
              <a:t>Lagarde et al, 2015, https://archimer.ifremer.fr/doc/00279/39054/</a:t>
            </a:r>
          </a:p>
        </p:txBody>
      </p:sp>
      <p:sp>
        <p:nvSpPr>
          <p:cNvPr id="20" name="Rectangle 19"/>
          <p:cNvSpPr/>
          <p:nvPr/>
        </p:nvSpPr>
        <p:spPr>
          <a:xfrm>
            <a:off x="4195611" y="6333207"/>
            <a:ext cx="322524" cy="461665"/>
          </a:xfrm>
          <a:prstGeom prst="rect">
            <a:avLst/>
          </a:prstGeom>
        </p:spPr>
        <p:txBody>
          <a:bodyPr wrap="none">
            <a:spAutoFit/>
          </a:bodyPr>
          <a:lstStyle/>
          <a:p>
            <a:r>
              <a:rPr lang="en-US" sz="2400" b="1" dirty="0">
                <a:solidFill>
                  <a:schemeClr val="accent4">
                    <a:lumMod val="75000"/>
                  </a:schemeClr>
                </a:solidFill>
              </a:rPr>
              <a:t>  </a:t>
            </a:r>
            <a:endParaRPr lang="fr-FR" sz="2400" dirty="0"/>
          </a:p>
        </p:txBody>
      </p:sp>
    </p:spTree>
    <p:extLst>
      <p:ext uri="{BB962C8B-B14F-4D97-AF65-F5344CB8AC3E}">
        <p14:creationId xmlns:p14="http://schemas.microsoft.com/office/powerpoint/2010/main" val="3714678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77373" y="1160835"/>
            <a:ext cx="2828623" cy="1224000"/>
          </a:xfrm>
          <a:prstGeom prst="rect">
            <a:avLst/>
          </a:prstGeom>
          <a:solidFill>
            <a:srgbClr val="69B7CA"/>
          </a:solidFill>
        </p:spPr>
        <p:txBody>
          <a:bodyPr wrap="square">
            <a:spAutoFit/>
          </a:bodyPr>
          <a:lstStyle/>
          <a:p>
            <a:r>
              <a:rPr lang="fr-FR" dirty="0">
                <a:solidFill>
                  <a:schemeClr val="bg1"/>
                </a:solidFill>
              </a:rPr>
              <a:t>Orientation 1: </a:t>
            </a:r>
            <a:r>
              <a:rPr lang="fr-FR" dirty="0" err="1">
                <a:solidFill>
                  <a:schemeClr val="bg1"/>
                </a:solidFill>
              </a:rPr>
              <a:t>Adaptability</a:t>
            </a:r>
            <a:r>
              <a:rPr lang="fr-FR" dirty="0">
                <a:solidFill>
                  <a:schemeClr val="bg1"/>
                </a:solidFill>
              </a:rPr>
              <a:t> and </a:t>
            </a:r>
            <a:r>
              <a:rPr lang="fr-FR" dirty="0" err="1">
                <a:solidFill>
                  <a:schemeClr val="bg1"/>
                </a:solidFill>
              </a:rPr>
              <a:t>resilience</a:t>
            </a:r>
            <a:r>
              <a:rPr lang="fr-FR" dirty="0">
                <a:solidFill>
                  <a:schemeClr val="bg1"/>
                </a:solidFill>
              </a:rPr>
              <a:t> to </a:t>
            </a:r>
            <a:r>
              <a:rPr lang="fr-FR" dirty="0" err="1">
                <a:solidFill>
                  <a:schemeClr val="bg1"/>
                </a:solidFill>
              </a:rPr>
              <a:t>ecosystem</a:t>
            </a:r>
            <a:r>
              <a:rPr lang="fr-FR" dirty="0">
                <a:solidFill>
                  <a:schemeClr val="bg1"/>
                </a:solidFill>
              </a:rPr>
              <a:t> </a:t>
            </a:r>
            <a:r>
              <a:rPr lang="fr-FR" dirty="0" err="1">
                <a:solidFill>
                  <a:schemeClr val="bg1"/>
                </a:solidFill>
              </a:rPr>
              <a:t>climate</a:t>
            </a:r>
            <a:r>
              <a:rPr lang="fr-FR" dirty="0">
                <a:solidFill>
                  <a:schemeClr val="bg1"/>
                </a:solidFill>
              </a:rPr>
              <a:t> change and </a:t>
            </a:r>
            <a:r>
              <a:rPr lang="fr-FR" dirty="0" err="1">
                <a:solidFill>
                  <a:schemeClr val="bg1"/>
                </a:solidFill>
              </a:rPr>
              <a:t>health</a:t>
            </a:r>
            <a:r>
              <a:rPr lang="fr-FR" dirty="0">
                <a:solidFill>
                  <a:schemeClr val="bg1"/>
                </a:solidFill>
              </a:rPr>
              <a:t> pressures</a:t>
            </a:r>
          </a:p>
        </p:txBody>
      </p:sp>
      <p:sp>
        <p:nvSpPr>
          <p:cNvPr id="6" name="Rectangle 5"/>
          <p:cNvSpPr/>
          <p:nvPr/>
        </p:nvSpPr>
        <p:spPr>
          <a:xfrm>
            <a:off x="2677373" y="3156435"/>
            <a:ext cx="2828623" cy="1200329"/>
          </a:xfrm>
          <a:prstGeom prst="rect">
            <a:avLst/>
          </a:prstGeom>
          <a:solidFill>
            <a:srgbClr val="D1694D"/>
          </a:solidFill>
        </p:spPr>
        <p:txBody>
          <a:bodyPr wrap="square">
            <a:spAutoFit/>
          </a:bodyPr>
          <a:lstStyle/>
          <a:p>
            <a:r>
              <a:rPr lang="fr-FR" dirty="0">
                <a:solidFill>
                  <a:schemeClr val="bg1"/>
                </a:solidFill>
              </a:rPr>
              <a:t>Orientation 2: </a:t>
            </a:r>
            <a:r>
              <a:rPr lang="en-US" dirty="0">
                <a:solidFill>
                  <a:schemeClr val="bg1"/>
                </a:solidFill>
              </a:rPr>
              <a:t>Supporting companies on a daily basis and securing production areas</a:t>
            </a:r>
            <a:endParaRPr lang="fr-FR" dirty="0">
              <a:solidFill>
                <a:schemeClr val="bg1"/>
              </a:solidFill>
            </a:endParaRPr>
          </a:p>
        </p:txBody>
      </p:sp>
      <p:sp>
        <p:nvSpPr>
          <p:cNvPr id="7" name="Rectangle 6"/>
          <p:cNvSpPr/>
          <p:nvPr/>
        </p:nvSpPr>
        <p:spPr>
          <a:xfrm>
            <a:off x="2677373" y="5074544"/>
            <a:ext cx="2828623" cy="1200329"/>
          </a:xfrm>
          <a:prstGeom prst="rect">
            <a:avLst/>
          </a:prstGeom>
          <a:solidFill>
            <a:srgbClr val="515D91"/>
          </a:solidFill>
        </p:spPr>
        <p:txBody>
          <a:bodyPr wrap="square">
            <a:spAutoFit/>
          </a:bodyPr>
          <a:lstStyle/>
          <a:p>
            <a:r>
              <a:rPr lang="fr-FR" dirty="0">
                <a:solidFill>
                  <a:schemeClr val="bg1"/>
                </a:solidFill>
              </a:rPr>
              <a:t>Orientation 3: </a:t>
            </a:r>
            <a:r>
              <a:rPr lang="en-US" dirty="0">
                <a:solidFill>
                  <a:schemeClr val="bg1"/>
                </a:solidFill>
              </a:rPr>
              <a:t>Promotion of shellfish farming and enhancement of products</a:t>
            </a:r>
          </a:p>
          <a:p>
            <a:endParaRPr lang="fr-FR" dirty="0">
              <a:solidFill>
                <a:schemeClr val="bg1"/>
              </a:solidFill>
            </a:endParaRPr>
          </a:p>
        </p:txBody>
      </p:sp>
      <p:pic>
        <p:nvPicPr>
          <p:cNvPr id="8" name="Image 7"/>
          <p:cNvPicPr>
            <a:picLocks noChangeAspect="1"/>
          </p:cNvPicPr>
          <p:nvPr/>
        </p:nvPicPr>
        <p:blipFill>
          <a:blip r:embed="rId3"/>
          <a:stretch>
            <a:fillRect/>
          </a:stretch>
        </p:blipFill>
        <p:spPr>
          <a:xfrm>
            <a:off x="53045" y="2277164"/>
            <a:ext cx="2183259" cy="3018542"/>
          </a:xfrm>
          <a:prstGeom prst="rect">
            <a:avLst/>
          </a:prstGeom>
        </p:spPr>
      </p:pic>
      <p:cxnSp>
        <p:nvCxnSpPr>
          <p:cNvPr id="9" name="Connecteur droit avec flèche 8"/>
          <p:cNvCxnSpPr>
            <a:stCxn id="8" idx="3"/>
            <a:endCxn id="2" idx="1"/>
          </p:cNvCxnSpPr>
          <p:nvPr/>
        </p:nvCxnSpPr>
        <p:spPr>
          <a:xfrm flipV="1">
            <a:off x="2236304" y="1772835"/>
            <a:ext cx="441069" cy="20136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Connecteur droit avec flèche 10"/>
          <p:cNvCxnSpPr>
            <a:stCxn id="8" idx="3"/>
            <a:endCxn id="6" idx="1"/>
          </p:cNvCxnSpPr>
          <p:nvPr/>
        </p:nvCxnSpPr>
        <p:spPr>
          <a:xfrm flipV="1">
            <a:off x="2236304" y="3756600"/>
            <a:ext cx="441069" cy="2983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Connecteur droit avec flèche 12"/>
          <p:cNvCxnSpPr>
            <a:stCxn id="8" idx="3"/>
            <a:endCxn id="7" idx="1"/>
          </p:cNvCxnSpPr>
          <p:nvPr/>
        </p:nvCxnSpPr>
        <p:spPr>
          <a:xfrm>
            <a:off x="2236304" y="3786435"/>
            <a:ext cx="441069" cy="188827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5425008" y="1149112"/>
            <a:ext cx="3801288" cy="246221"/>
          </a:xfrm>
          <a:prstGeom prst="rect">
            <a:avLst/>
          </a:prstGeom>
          <a:solidFill>
            <a:srgbClr val="69B7CA"/>
          </a:solidFill>
        </p:spPr>
        <p:txBody>
          <a:bodyPr wrap="square">
            <a:spAutoFit/>
          </a:bodyPr>
          <a:lstStyle/>
          <a:p>
            <a:r>
              <a:rPr lang="fr-FR" sz="1000" dirty="0">
                <a:solidFill>
                  <a:schemeClr val="bg1"/>
                </a:solidFill>
              </a:rPr>
              <a:t>Axe 1:</a:t>
            </a:r>
            <a:r>
              <a:rPr lang="en-US" sz="1000" dirty="0">
                <a:solidFill>
                  <a:schemeClr val="bg1"/>
                </a:solidFill>
              </a:rPr>
              <a:t>Take advantage of locally adapted spat and diversify production</a:t>
            </a:r>
            <a:endParaRPr lang="fr-FR" sz="1000" dirty="0">
              <a:solidFill>
                <a:schemeClr val="bg1"/>
              </a:solidFill>
            </a:endParaRPr>
          </a:p>
        </p:txBody>
      </p:sp>
      <p:sp>
        <p:nvSpPr>
          <p:cNvPr id="20" name="Rectangle 19"/>
          <p:cNvSpPr/>
          <p:nvPr/>
        </p:nvSpPr>
        <p:spPr>
          <a:xfrm>
            <a:off x="5451132" y="1478139"/>
            <a:ext cx="3638004" cy="246221"/>
          </a:xfrm>
          <a:prstGeom prst="rect">
            <a:avLst/>
          </a:prstGeom>
          <a:solidFill>
            <a:srgbClr val="69B7CA"/>
          </a:solidFill>
        </p:spPr>
        <p:txBody>
          <a:bodyPr wrap="square">
            <a:spAutoFit/>
          </a:bodyPr>
          <a:lstStyle/>
          <a:p>
            <a:r>
              <a:rPr lang="fr-FR" sz="1000" dirty="0">
                <a:solidFill>
                  <a:schemeClr val="bg1"/>
                </a:solidFill>
              </a:rPr>
              <a:t>Axe 2: </a:t>
            </a:r>
            <a:r>
              <a:rPr lang="fr-FR" sz="1000" dirty="0" err="1">
                <a:solidFill>
                  <a:schemeClr val="bg1"/>
                </a:solidFill>
              </a:rPr>
              <a:t>Securing</a:t>
            </a:r>
            <a:r>
              <a:rPr lang="fr-FR" sz="1000" dirty="0">
                <a:solidFill>
                  <a:schemeClr val="bg1"/>
                </a:solidFill>
              </a:rPr>
              <a:t> production</a:t>
            </a:r>
          </a:p>
        </p:txBody>
      </p:sp>
      <p:sp>
        <p:nvSpPr>
          <p:cNvPr id="21" name="Rectangle 20"/>
          <p:cNvSpPr/>
          <p:nvPr/>
        </p:nvSpPr>
        <p:spPr>
          <a:xfrm>
            <a:off x="5505996" y="1811744"/>
            <a:ext cx="3638004" cy="246221"/>
          </a:xfrm>
          <a:prstGeom prst="rect">
            <a:avLst/>
          </a:prstGeom>
          <a:solidFill>
            <a:srgbClr val="69B7CA"/>
          </a:solidFill>
        </p:spPr>
        <p:txBody>
          <a:bodyPr wrap="square">
            <a:spAutoFit/>
          </a:bodyPr>
          <a:lstStyle/>
          <a:p>
            <a:r>
              <a:rPr lang="fr-FR" sz="1000" dirty="0">
                <a:solidFill>
                  <a:schemeClr val="bg1"/>
                </a:solidFill>
              </a:rPr>
              <a:t>Axe 3: </a:t>
            </a:r>
            <a:r>
              <a:rPr lang="en-US" sz="1000" dirty="0">
                <a:solidFill>
                  <a:schemeClr val="bg1"/>
                </a:solidFill>
              </a:rPr>
              <a:t>A productive and sustainable working environment</a:t>
            </a:r>
            <a:endParaRPr lang="fr-FR" sz="1000" dirty="0">
              <a:solidFill>
                <a:schemeClr val="bg1"/>
              </a:solidFill>
            </a:endParaRPr>
          </a:p>
        </p:txBody>
      </p:sp>
      <p:sp>
        <p:nvSpPr>
          <p:cNvPr id="22" name="Rectangle 21"/>
          <p:cNvSpPr/>
          <p:nvPr/>
        </p:nvSpPr>
        <p:spPr>
          <a:xfrm>
            <a:off x="5505996" y="2112468"/>
            <a:ext cx="3638004" cy="246221"/>
          </a:xfrm>
          <a:prstGeom prst="rect">
            <a:avLst/>
          </a:prstGeom>
          <a:solidFill>
            <a:srgbClr val="69B7CA"/>
          </a:solidFill>
        </p:spPr>
        <p:txBody>
          <a:bodyPr wrap="square">
            <a:spAutoFit/>
          </a:bodyPr>
          <a:lstStyle/>
          <a:p>
            <a:r>
              <a:rPr lang="fr-FR" sz="1000" dirty="0">
                <a:solidFill>
                  <a:schemeClr val="bg1"/>
                </a:solidFill>
              </a:rPr>
              <a:t>Axe 4: </a:t>
            </a:r>
            <a:r>
              <a:rPr lang="en-US" sz="1000" dirty="0">
                <a:solidFill>
                  <a:schemeClr val="bg1"/>
                </a:solidFill>
              </a:rPr>
              <a:t>Production tools better adapted to 21st century conditions</a:t>
            </a:r>
            <a:endParaRPr lang="fr-FR" sz="1000" dirty="0">
              <a:solidFill>
                <a:schemeClr val="bg1"/>
              </a:solidFill>
            </a:endParaRPr>
          </a:p>
        </p:txBody>
      </p:sp>
      <p:sp>
        <p:nvSpPr>
          <p:cNvPr id="25" name="Rectangle 24"/>
          <p:cNvSpPr/>
          <p:nvPr/>
        </p:nvSpPr>
        <p:spPr>
          <a:xfrm>
            <a:off x="5507304" y="3156436"/>
            <a:ext cx="3636696" cy="246221"/>
          </a:xfrm>
          <a:prstGeom prst="rect">
            <a:avLst/>
          </a:prstGeom>
          <a:solidFill>
            <a:srgbClr val="D1694D"/>
          </a:solidFill>
        </p:spPr>
        <p:txBody>
          <a:bodyPr wrap="square">
            <a:spAutoFit/>
          </a:bodyPr>
          <a:lstStyle/>
          <a:p>
            <a:r>
              <a:rPr lang="en-US" sz="1000" dirty="0">
                <a:solidFill>
                  <a:schemeClr val="bg1"/>
                </a:solidFill>
              </a:rPr>
              <a:t>Axe 5: Producing better in a sustainable way</a:t>
            </a:r>
            <a:endParaRPr lang="fr-FR" sz="1000" dirty="0">
              <a:solidFill>
                <a:schemeClr val="bg1"/>
              </a:solidFill>
            </a:endParaRPr>
          </a:p>
        </p:txBody>
      </p:sp>
      <p:sp>
        <p:nvSpPr>
          <p:cNvPr id="26" name="Rectangle 25"/>
          <p:cNvSpPr/>
          <p:nvPr/>
        </p:nvSpPr>
        <p:spPr>
          <a:xfrm>
            <a:off x="5451132" y="3485463"/>
            <a:ext cx="3692869" cy="246221"/>
          </a:xfrm>
          <a:prstGeom prst="rect">
            <a:avLst/>
          </a:prstGeom>
          <a:solidFill>
            <a:srgbClr val="D1694D"/>
          </a:solidFill>
        </p:spPr>
        <p:txBody>
          <a:bodyPr wrap="square">
            <a:spAutoFit/>
          </a:bodyPr>
          <a:lstStyle/>
          <a:p>
            <a:r>
              <a:rPr lang="en-US" sz="1000" dirty="0">
                <a:solidFill>
                  <a:schemeClr val="bg1"/>
                </a:solidFill>
              </a:rPr>
              <a:t>Axe 6: Supporting new businesses and facilitating business transfers</a:t>
            </a:r>
            <a:endParaRPr lang="fr-FR" sz="1000" dirty="0">
              <a:solidFill>
                <a:schemeClr val="bg1"/>
              </a:solidFill>
            </a:endParaRPr>
          </a:p>
        </p:txBody>
      </p:sp>
      <p:sp>
        <p:nvSpPr>
          <p:cNvPr id="27" name="Rectangle 26"/>
          <p:cNvSpPr/>
          <p:nvPr/>
        </p:nvSpPr>
        <p:spPr>
          <a:xfrm>
            <a:off x="5505995" y="3822083"/>
            <a:ext cx="3638005" cy="246221"/>
          </a:xfrm>
          <a:prstGeom prst="rect">
            <a:avLst/>
          </a:prstGeom>
          <a:solidFill>
            <a:srgbClr val="D1694D"/>
          </a:solidFill>
        </p:spPr>
        <p:txBody>
          <a:bodyPr wrap="square">
            <a:spAutoFit/>
          </a:bodyPr>
          <a:lstStyle/>
          <a:p>
            <a:r>
              <a:rPr lang="en-US" sz="1000" dirty="0">
                <a:solidFill>
                  <a:schemeClr val="bg1"/>
                </a:solidFill>
              </a:rPr>
              <a:t>Axe 7 : Preserving shellfish farming land</a:t>
            </a:r>
            <a:endParaRPr lang="fr-FR" sz="1000" dirty="0">
              <a:solidFill>
                <a:schemeClr val="bg1"/>
              </a:solidFill>
            </a:endParaRPr>
          </a:p>
        </p:txBody>
      </p:sp>
      <p:sp>
        <p:nvSpPr>
          <p:cNvPr id="28" name="Rectangle 27"/>
          <p:cNvSpPr/>
          <p:nvPr/>
        </p:nvSpPr>
        <p:spPr>
          <a:xfrm>
            <a:off x="5505994" y="4135070"/>
            <a:ext cx="3638006" cy="246221"/>
          </a:xfrm>
          <a:prstGeom prst="rect">
            <a:avLst/>
          </a:prstGeom>
          <a:solidFill>
            <a:srgbClr val="D1694D"/>
          </a:solidFill>
        </p:spPr>
        <p:txBody>
          <a:bodyPr wrap="square">
            <a:spAutoFit/>
          </a:bodyPr>
          <a:lstStyle/>
          <a:p>
            <a:r>
              <a:rPr lang="en-US" sz="1000" dirty="0">
                <a:solidFill>
                  <a:schemeClr val="bg1"/>
                </a:solidFill>
              </a:rPr>
              <a:t>Axe 8 : Technical and economic observatory for the sector </a:t>
            </a:r>
            <a:endParaRPr lang="fr-FR" sz="1000" dirty="0">
              <a:solidFill>
                <a:schemeClr val="bg1"/>
              </a:solidFill>
            </a:endParaRPr>
          </a:p>
        </p:txBody>
      </p:sp>
      <p:sp>
        <p:nvSpPr>
          <p:cNvPr id="29" name="Rectangle 28"/>
          <p:cNvSpPr/>
          <p:nvPr/>
        </p:nvSpPr>
        <p:spPr>
          <a:xfrm>
            <a:off x="5507304" y="5077717"/>
            <a:ext cx="3636696" cy="246221"/>
          </a:xfrm>
          <a:prstGeom prst="rect">
            <a:avLst/>
          </a:prstGeom>
          <a:solidFill>
            <a:srgbClr val="515D91"/>
          </a:solidFill>
        </p:spPr>
        <p:txBody>
          <a:bodyPr wrap="square">
            <a:spAutoFit/>
          </a:bodyPr>
          <a:lstStyle/>
          <a:p>
            <a:r>
              <a:rPr lang="en-US" sz="1000" dirty="0">
                <a:solidFill>
                  <a:schemeClr val="bg1"/>
                </a:solidFill>
              </a:rPr>
              <a:t>Axe 9: Promoting products, virtuous practices and quality in farms</a:t>
            </a:r>
            <a:endParaRPr lang="fr-FR" sz="1000" dirty="0">
              <a:solidFill>
                <a:schemeClr val="bg1"/>
              </a:solidFill>
            </a:endParaRPr>
          </a:p>
        </p:txBody>
      </p:sp>
      <p:sp>
        <p:nvSpPr>
          <p:cNvPr id="30" name="Rectangle 29"/>
          <p:cNvSpPr/>
          <p:nvPr/>
        </p:nvSpPr>
        <p:spPr>
          <a:xfrm>
            <a:off x="5507303" y="5415888"/>
            <a:ext cx="3636697" cy="246221"/>
          </a:xfrm>
          <a:prstGeom prst="rect">
            <a:avLst/>
          </a:prstGeom>
          <a:solidFill>
            <a:srgbClr val="515D91"/>
          </a:solidFill>
        </p:spPr>
        <p:txBody>
          <a:bodyPr wrap="square">
            <a:spAutoFit/>
          </a:bodyPr>
          <a:lstStyle/>
          <a:p>
            <a:r>
              <a:rPr lang="en-US" sz="1000" dirty="0">
                <a:solidFill>
                  <a:schemeClr val="bg1"/>
                </a:solidFill>
              </a:rPr>
              <a:t>Axe 10: Communicating about professions </a:t>
            </a:r>
            <a:endParaRPr lang="fr-FR" sz="1000" dirty="0">
              <a:solidFill>
                <a:schemeClr val="bg1"/>
              </a:solidFill>
            </a:endParaRPr>
          </a:p>
        </p:txBody>
      </p:sp>
      <p:sp>
        <p:nvSpPr>
          <p:cNvPr id="31" name="Rectangle 30"/>
          <p:cNvSpPr/>
          <p:nvPr/>
        </p:nvSpPr>
        <p:spPr>
          <a:xfrm>
            <a:off x="5451133" y="5761652"/>
            <a:ext cx="3692868" cy="246221"/>
          </a:xfrm>
          <a:prstGeom prst="rect">
            <a:avLst/>
          </a:prstGeom>
          <a:solidFill>
            <a:srgbClr val="515D91"/>
          </a:solidFill>
        </p:spPr>
        <p:txBody>
          <a:bodyPr wrap="square">
            <a:spAutoFit/>
          </a:bodyPr>
          <a:lstStyle/>
          <a:p>
            <a:r>
              <a:rPr lang="en-US" sz="1000" dirty="0">
                <a:solidFill>
                  <a:schemeClr val="bg1"/>
                </a:solidFill>
              </a:rPr>
              <a:t>Axe 11: Develop (new) markets and new activities </a:t>
            </a:r>
            <a:r>
              <a:rPr lang="en-US" sz="1000" dirty="0" err="1">
                <a:solidFill>
                  <a:schemeClr val="bg1"/>
                </a:solidFill>
              </a:rPr>
              <a:t>activities</a:t>
            </a:r>
            <a:r>
              <a:rPr lang="en-US" sz="1000" dirty="0">
                <a:solidFill>
                  <a:schemeClr val="bg1"/>
                </a:solidFill>
              </a:rPr>
              <a:t> in farms</a:t>
            </a:r>
            <a:endParaRPr lang="fr-FR" sz="1000" dirty="0">
              <a:solidFill>
                <a:schemeClr val="bg1"/>
              </a:solidFill>
            </a:endParaRPr>
          </a:p>
        </p:txBody>
      </p:sp>
      <p:sp>
        <p:nvSpPr>
          <p:cNvPr id="32" name="Rectangle 31"/>
          <p:cNvSpPr/>
          <p:nvPr/>
        </p:nvSpPr>
        <p:spPr>
          <a:xfrm>
            <a:off x="5505994" y="6092927"/>
            <a:ext cx="3638006" cy="246221"/>
          </a:xfrm>
          <a:prstGeom prst="rect">
            <a:avLst/>
          </a:prstGeom>
          <a:solidFill>
            <a:srgbClr val="515D91"/>
          </a:solidFill>
        </p:spPr>
        <p:txBody>
          <a:bodyPr wrap="square">
            <a:spAutoFit/>
          </a:bodyPr>
          <a:lstStyle/>
          <a:p>
            <a:r>
              <a:rPr lang="en-US" sz="1000" dirty="0">
                <a:solidFill>
                  <a:schemeClr val="bg1"/>
                </a:solidFill>
              </a:rPr>
              <a:t>Axe 12: Producing quality products </a:t>
            </a:r>
            <a:endParaRPr lang="fr-FR" sz="1000" dirty="0">
              <a:solidFill>
                <a:schemeClr val="bg1"/>
              </a:solidFill>
            </a:endParaRPr>
          </a:p>
        </p:txBody>
      </p:sp>
      <p:sp>
        <p:nvSpPr>
          <p:cNvPr id="36" name="Rectangle 1"/>
          <p:cNvSpPr>
            <a:spLocks noChangeArrowheads="1"/>
          </p:cNvSpPr>
          <p:nvPr/>
        </p:nvSpPr>
        <p:spPr bwMode="auto">
          <a:xfrm>
            <a:off x="0" y="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37" name="Rectangle 2"/>
          <p:cNvSpPr>
            <a:spLocks noChangeArrowheads="1"/>
          </p:cNvSpPr>
          <p:nvPr/>
        </p:nvSpPr>
        <p:spPr bwMode="auto">
          <a:xfrm>
            <a:off x="152400" y="15240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38" name="Ellipse 37"/>
          <p:cNvSpPr/>
          <p:nvPr/>
        </p:nvSpPr>
        <p:spPr>
          <a:xfrm>
            <a:off x="5351202" y="995286"/>
            <a:ext cx="3845843" cy="527992"/>
          </a:xfrm>
          <a:prstGeom prst="ellipse">
            <a:avLst/>
          </a:prstGeom>
          <a:noFill/>
          <a:ln w="412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ZoneTexte 38"/>
          <p:cNvSpPr txBox="1"/>
          <p:nvPr/>
        </p:nvSpPr>
        <p:spPr>
          <a:xfrm>
            <a:off x="0" y="70035"/>
            <a:ext cx="9197045" cy="769441"/>
          </a:xfrm>
          <a:prstGeom prst="rect">
            <a:avLst/>
          </a:prstGeom>
          <a:noFill/>
        </p:spPr>
        <p:txBody>
          <a:bodyPr wrap="square" rtlCol="0">
            <a:spAutoFit/>
          </a:bodyPr>
          <a:lstStyle/>
          <a:p>
            <a:r>
              <a:rPr lang="en-US" sz="2200" b="1" dirty="0">
                <a:solidFill>
                  <a:schemeClr val="accent4">
                    <a:lumMod val="75000"/>
                  </a:schemeClr>
                </a:solidFill>
              </a:rPr>
              <a:t>“Regional shellfish industry contract 2020-2030”, </a:t>
            </a:r>
            <a:r>
              <a:rPr lang="en-US" sz="2200" b="1" dirty="0">
                <a:solidFill>
                  <a:srgbClr val="00B050"/>
                </a:solidFill>
              </a:rPr>
              <a:t>Orientation 1, Focus 1 : Take advantage of locally adapted spat to improve farming practices</a:t>
            </a:r>
            <a:endParaRPr lang="fr-FR" sz="2200" b="1" dirty="0">
              <a:solidFill>
                <a:srgbClr val="00B050"/>
              </a:solidFill>
            </a:endParaRPr>
          </a:p>
        </p:txBody>
      </p:sp>
    </p:spTree>
    <p:extLst>
      <p:ext uri="{BB962C8B-B14F-4D97-AF65-F5344CB8AC3E}">
        <p14:creationId xmlns:p14="http://schemas.microsoft.com/office/powerpoint/2010/main" val="1437404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 26"/>
          <p:cNvPicPr>
            <a:picLocks noChangeAspect="1"/>
          </p:cNvPicPr>
          <p:nvPr/>
        </p:nvPicPr>
        <p:blipFill rotWithShape="1">
          <a:blip r:embed="rId3">
            <a:extLst>
              <a:ext uri="{28A0092B-C50C-407E-A947-70E740481C1C}">
                <a14:useLocalDpi xmlns:a14="http://schemas.microsoft.com/office/drawing/2010/main" val="0"/>
              </a:ext>
            </a:extLst>
          </a:blip>
          <a:srcRect b="29924"/>
          <a:stretch/>
        </p:blipFill>
        <p:spPr>
          <a:xfrm>
            <a:off x="1" y="0"/>
            <a:ext cx="9143999" cy="6858000"/>
          </a:xfrm>
          <a:prstGeom prst="rect">
            <a:avLst/>
          </a:prstGeom>
        </p:spPr>
      </p:pic>
      <p:sp>
        <p:nvSpPr>
          <p:cNvPr id="3" name="ZoneTexte 2"/>
          <p:cNvSpPr txBox="1"/>
          <p:nvPr/>
        </p:nvSpPr>
        <p:spPr>
          <a:xfrm>
            <a:off x="25932" y="6523012"/>
            <a:ext cx="1492479" cy="215444"/>
          </a:xfrm>
          <a:prstGeom prst="rect">
            <a:avLst/>
          </a:prstGeom>
          <a:noFill/>
        </p:spPr>
        <p:txBody>
          <a:bodyPr wrap="square" rtlCol="0">
            <a:spAutoFit/>
          </a:bodyPr>
          <a:lstStyle/>
          <a:p>
            <a:r>
              <a:rPr lang="en-US" sz="800" dirty="0" err="1">
                <a:solidFill>
                  <a:schemeClr val="bg1"/>
                </a:solidFill>
              </a:rPr>
              <a:t>Crédit</a:t>
            </a:r>
            <a:r>
              <a:rPr lang="en-US" sz="800" dirty="0">
                <a:solidFill>
                  <a:schemeClr val="bg1"/>
                </a:solidFill>
              </a:rPr>
              <a:t> photo : Franck Lagarde</a:t>
            </a:r>
          </a:p>
        </p:txBody>
      </p:sp>
      <p:sp>
        <p:nvSpPr>
          <p:cNvPr id="4" name="ZoneTexte 3"/>
          <p:cNvSpPr txBox="1"/>
          <p:nvPr/>
        </p:nvSpPr>
        <p:spPr>
          <a:xfrm>
            <a:off x="184230" y="1430647"/>
            <a:ext cx="9063572" cy="646331"/>
          </a:xfrm>
          <a:prstGeom prst="rect">
            <a:avLst/>
          </a:prstGeom>
          <a:noFill/>
        </p:spPr>
        <p:txBody>
          <a:bodyPr wrap="square">
            <a:spAutoFit/>
          </a:bodyPr>
          <a:lstStyle/>
          <a:p>
            <a:pPr algn="ctr" fontAlgn="auto">
              <a:spcBef>
                <a:spcPts val="0"/>
              </a:spcBef>
              <a:spcAft>
                <a:spcPts val="0"/>
              </a:spcAft>
              <a:defRPr/>
            </a:pPr>
            <a:r>
              <a:rPr lang="en-US" altLang="ja-JP" sz="3600" b="1" i="1" dirty="0">
                <a:solidFill>
                  <a:schemeClr val="bg1"/>
                </a:solidFill>
                <a:effectLst>
                  <a:outerShdw blurRad="38100" dist="38100" dir="2700000" algn="tl">
                    <a:srgbClr val="000000">
                      <a:alpha val="43137"/>
                    </a:srgbClr>
                  </a:outerShdw>
                </a:effectLst>
              </a:rPr>
              <a:t>Thank you very much for your attention.</a:t>
            </a:r>
            <a:endParaRPr lang="en-US" sz="3600" b="1" i="1" dirty="0">
              <a:solidFill>
                <a:schemeClr val="bg1"/>
              </a:solidFill>
              <a:effectLst>
                <a:outerShdw blurRad="38100" dist="38100" dir="2700000" algn="tl">
                  <a:srgbClr val="000000">
                    <a:alpha val="43137"/>
                  </a:srgbClr>
                </a:outerShdw>
              </a:effectLst>
              <a:latin typeface="+mn-lt"/>
              <a:cs typeface="+mn-cs"/>
            </a:endParaRPr>
          </a:p>
        </p:txBody>
      </p:sp>
      <p:pic>
        <p:nvPicPr>
          <p:cNvPr id="5" name="Picture 7" descr="\\Serv\partage\disque I\Cepralmar\Boîte à outils\Photos &amp; Illustrations\Plaquettes et logos\Logos\Nouveau logo Cépralmar\LOGOS-pour Word\logo couleur.tif"/>
          <p:cNvPicPr>
            <a:picLocks noChangeAspect="1" noChangeArrowheads="1"/>
          </p:cNvPicPr>
          <p:nvPr/>
        </p:nvPicPr>
        <p:blipFill>
          <a:blip r:embed="rId4" cstate="print"/>
          <a:srcRect/>
          <a:stretch>
            <a:fillRect/>
          </a:stretch>
        </p:blipFill>
        <p:spPr bwMode="auto">
          <a:xfrm>
            <a:off x="2715733" y="6234456"/>
            <a:ext cx="1157450" cy="504000"/>
          </a:xfrm>
          <a:prstGeom prst="rect">
            <a:avLst/>
          </a:prstGeom>
          <a:noFill/>
          <a:ln w="9525">
            <a:noFill/>
            <a:miter lim="800000"/>
            <a:headEnd/>
            <a:tailEnd/>
          </a:ln>
        </p:spPr>
      </p:pic>
      <p:pic>
        <p:nvPicPr>
          <p:cNvPr id="6" name="Image 5" descr="Logo LR.jpg"/>
          <p:cNvPicPr>
            <a:picLocks noChangeAspect="1" noChangeArrowheads="1"/>
          </p:cNvPicPr>
          <p:nvPr/>
        </p:nvPicPr>
        <p:blipFill>
          <a:blip r:embed="rId5" cstate="print"/>
          <a:srcRect/>
          <a:stretch>
            <a:fillRect/>
          </a:stretch>
        </p:blipFill>
        <p:spPr bwMode="auto">
          <a:xfrm>
            <a:off x="4886612" y="6234456"/>
            <a:ext cx="1148126" cy="504000"/>
          </a:xfrm>
          <a:prstGeom prst="rect">
            <a:avLst/>
          </a:prstGeom>
          <a:noFill/>
          <a:ln w="9525">
            <a:noFill/>
            <a:miter lim="800000"/>
            <a:headEnd/>
            <a:tailEnd/>
          </a:ln>
        </p:spPr>
      </p:pic>
      <p:pic>
        <p:nvPicPr>
          <p:cNvPr id="7" name="Picture 11" descr="\\Serv\partage\disque I\Cepralmar\Boîte à outils\Photos et Illustrations\Plaquettes et logos\Logos\logo partenaires\Cg 34 (2).png"/>
          <p:cNvPicPr>
            <a:picLocks noChangeAspect="1" noChangeArrowheads="1"/>
          </p:cNvPicPr>
          <p:nvPr/>
        </p:nvPicPr>
        <p:blipFill>
          <a:blip r:embed="rId6" cstate="print"/>
          <a:srcRect/>
          <a:stretch>
            <a:fillRect/>
          </a:stretch>
        </p:blipFill>
        <p:spPr bwMode="auto">
          <a:xfrm>
            <a:off x="6146067" y="6234456"/>
            <a:ext cx="391412" cy="504000"/>
          </a:xfrm>
          <a:prstGeom prst="rect">
            <a:avLst/>
          </a:prstGeom>
          <a:noFill/>
          <a:ln w="9525">
            <a:noFill/>
            <a:miter lim="800000"/>
            <a:headEnd/>
            <a:tailEnd/>
          </a:ln>
        </p:spPr>
      </p:pic>
      <p:pic>
        <p:nvPicPr>
          <p:cNvPr id="8" name="Picture 10"/>
          <p:cNvPicPr>
            <a:picLocks noChangeAspect="1" noChangeArrowheads="1"/>
          </p:cNvPicPr>
          <p:nvPr/>
        </p:nvPicPr>
        <p:blipFill>
          <a:blip r:embed="rId7" cstate="print"/>
          <a:srcRect/>
          <a:stretch>
            <a:fillRect/>
          </a:stretch>
        </p:blipFill>
        <p:spPr bwMode="auto">
          <a:xfrm>
            <a:off x="6659946" y="6234456"/>
            <a:ext cx="803964" cy="504000"/>
          </a:xfrm>
          <a:prstGeom prst="rect">
            <a:avLst/>
          </a:prstGeom>
          <a:noFill/>
          <a:ln w="9525">
            <a:noFill/>
            <a:miter lim="800000"/>
            <a:headEnd/>
            <a:tailEnd/>
          </a:ln>
        </p:spPr>
      </p:pic>
      <p:pic>
        <p:nvPicPr>
          <p:cNvPr id="9" name="Image 8" descr="logo CRCMallegé.jpg"/>
          <p:cNvPicPr>
            <a:picLocks noChangeAspect="1"/>
          </p:cNvPicPr>
          <p:nvPr/>
        </p:nvPicPr>
        <p:blipFill>
          <a:blip r:embed="rId8" cstate="print"/>
          <a:stretch>
            <a:fillRect/>
          </a:stretch>
        </p:blipFill>
        <p:spPr>
          <a:xfrm>
            <a:off x="1640935" y="6234456"/>
            <a:ext cx="1011710" cy="504000"/>
          </a:xfrm>
          <a:prstGeom prst="rect">
            <a:avLst/>
          </a:prstGeom>
        </p:spPr>
      </p:pic>
      <p:pic>
        <p:nvPicPr>
          <p:cNvPr id="1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63003" y="6234456"/>
            <a:ext cx="485072" cy="50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Imag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26506" y="5021321"/>
            <a:ext cx="935480" cy="504000"/>
          </a:xfrm>
          <a:prstGeom prst="rect">
            <a:avLst/>
          </a:prstGeom>
          <a:solidFill>
            <a:schemeClr val="bg1"/>
          </a:solidFill>
        </p:spPr>
      </p:pic>
      <p:pic>
        <p:nvPicPr>
          <p:cNvPr id="12" name="Image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41819" y="6234456"/>
            <a:ext cx="867468" cy="504000"/>
          </a:xfrm>
          <a:prstGeom prst="rect">
            <a:avLst/>
          </a:prstGeom>
          <a:solidFill>
            <a:schemeClr val="bg1"/>
          </a:solidFill>
        </p:spPr>
      </p:pic>
      <p:grpSp>
        <p:nvGrpSpPr>
          <p:cNvPr id="13" name="Groupe 12"/>
          <p:cNvGrpSpPr/>
          <p:nvPr/>
        </p:nvGrpSpPr>
        <p:grpSpPr>
          <a:xfrm>
            <a:off x="4835313" y="5602941"/>
            <a:ext cx="1337909" cy="432000"/>
            <a:chOff x="7468310" y="6283152"/>
            <a:chExt cx="2410259" cy="605792"/>
          </a:xfrm>
          <a:solidFill>
            <a:schemeClr val="bg1"/>
          </a:solidFill>
        </p:grpSpPr>
        <p:pic>
          <p:nvPicPr>
            <p:cNvPr id="14" name="Picture 2" descr="Résultat de recherche d'images pour &quot;logo ministere peche et ocean canada&quot;"/>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r="79573"/>
            <a:stretch/>
          </p:blipFill>
          <p:spPr bwMode="auto">
            <a:xfrm>
              <a:off x="7468310" y="6283152"/>
              <a:ext cx="835840" cy="605792"/>
            </a:xfrm>
            <a:prstGeom prst="rect">
              <a:avLst/>
            </a:prstGeom>
            <a:grpFill/>
          </p:spPr>
        </p:pic>
        <p:pic>
          <p:nvPicPr>
            <p:cNvPr id="15" name="Picture 2" descr="Résultat de recherche d'images pour &quot;logo ministere peche et ocean canada&quot;"/>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59910"/>
            <a:stretch/>
          </p:blipFill>
          <p:spPr bwMode="auto">
            <a:xfrm>
              <a:off x="8238092" y="6283152"/>
              <a:ext cx="1640477" cy="605792"/>
            </a:xfrm>
            <a:prstGeom prst="rect">
              <a:avLst/>
            </a:prstGeom>
            <a:grpFill/>
          </p:spPr>
        </p:pic>
      </p:grpSp>
      <p:pic>
        <p:nvPicPr>
          <p:cNvPr id="16" name="Image 1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296670" y="5682788"/>
            <a:ext cx="1080000" cy="272307"/>
          </a:xfrm>
          <a:prstGeom prst="rect">
            <a:avLst/>
          </a:prstGeom>
          <a:solidFill>
            <a:schemeClr val="bg1"/>
          </a:solidFill>
        </p:spPr>
      </p:pic>
      <p:pic>
        <p:nvPicPr>
          <p:cNvPr id="17" name="Image 16"/>
          <p:cNvPicPr>
            <a:picLocks noChangeAspect="1"/>
          </p:cNvPicPr>
          <p:nvPr/>
        </p:nvPicPr>
        <p:blipFill rotWithShape="1">
          <a:blip r:embed="rId14" cstate="print">
            <a:extLst>
              <a:ext uri="{28A0092B-C50C-407E-A947-70E740481C1C}">
                <a14:useLocalDpi xmlns:a14="http://schemas.microsoft.com/office/drawing/2010/main" val="0"/>
              </a:ext>
            </a:extLst>
          </a:blip>
          <a:srcRect l="1" t="1" r="51002" b="-3448"/>
          <a:stretch/>
        </p:blipFill>
        <p:spPr>
          <a:xfrm>
            <a:off x="3883024" y="5055181"/>
            <a:ext cx="936000" cy="436280"/>
          </a:xfrm>
          <a:prstGeom prst="rect">
            <a:avLst/>
          </a:prstGeom>
          <a:solidFill>
            <a:schemeClr val="bg1"/>
          </a:solidFill>
        </p:spPr>
      </p:pic>
      <p:pic>
        <p:nvPicPr>
          <p:cNvPr id="18" name="Image 1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565344" y="5003321"/>
            <a:ext cx="540000" cy="540000"/>
          </a:xfrm>
          <a:prstGeom prst="rect">
            <a:avLst/>
          </a:prstGeom>
          <a:solidFill>
            <a:schemeClr val="bg1"/>
          </a:solidFill>
        </p:spPr>
      </p:pic>
      <p:pic>
        <p:nvPicPr>
          <p:cNvPr id="19" name="Image 1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940184" y="5021321"/>
            <a:ext cx="504000" cy="504000"/>
          </a:xfrm>
          <a:prstGeom prst="rect">
            <a:avLst/>
          </a:prstGeom>
          <a:solidFill>
            <a:schemeClr val="bg1"/>
          </a:solidFill>
        </p:spPr>
      </p:pic>
      <p:sp>
        <p:nvSpPr>
          <p:cNvPr id="20" name="Espace réservé du numéro de diapositive 1"/>
          <p:cNvSpPr>
            <a:spLocks noGrp="1"/>
          </p:cNvSpPr>
          <p:nvPr>
            <p:ph type="sldNum" sz="quarter" idx="12"/>
          </p:nvPr>
        </p:nvSpPr>
        <p:spPr>
          <a:xfrm>
            <a:off x="6553200" y="6373331"/>
            <a:ext cx="2133600" cy="365125"/>
          </a:xfrm>
        </p:spPr>
        <p:txBody>
          <a:bodyPr/>
          <a:lstStyle/>
          <a:p>
            <a:fld id="{C070D4E9-418D-419A-955A-266F6018255D}" type="slidenum">
              <a:rPr lang="fr-FR" smtClean="0"/>
              <a:t>15</a:t>
            </a:fld>
            <a:endParaRPr lang="fr-FR"/>
          </a:p>
        </p:txBody>
      </p:sp>
      <p:pic>
        <p:nvPicPr>
          <p:cNvPr id="21" name="Picture 2" descr="Résultat de recherche d'images pour &quot;logo fisherie research agency&quot;"/>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964238" y="4971672"/>
            <a:ext cx="574445" cy="603298"/>
          </a:xfrm>
          <a:prstGeom prst="rect">
            <a:avLst/>
          </a:prstGeom>
          <a:noFill/>
          <a:extLst>
            <a:ext uri="{909E8E84-426E-40DD-AFC4-6F175D3DCCD1}">
              <a14:hiddenFill xmlns:a14="http://schemas.microsoft.com/office/drawing/2010/main">
                <a:solidFill>
                  <a:srgbClr val="FFFFFF"/>
                </a:solidFill>
              </a14:hiddenFill>
            </a:ext>
          </a:extLst>
        </p:spPr>
      </p:pic>
      <p:pic>
        <p:nvPicPr>
          <p:cNvPr id="22" name="Image 2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659843" y="5075321"/>
            <a:ext cx="1102021" cy="396000"/>
          </a:xfrm>
          <a:prstGeom prst="rect">
            <a:avLst/>
          </a:prstGeom>
        </p:spPr>
      </p:pic>
      <p:pic>
        <p:nvPicPr>
          <p:cNvPr id="23" name="Image 22"/>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500120" y="5602009"/>
            <a:ext cx="1080000" cy="433865"/>
          </a:xfrm>
          <a:prstGeom prst="rect">
            <a:avLst/>
          </a:prstGeom>
        </p:spPr>
      </p:pic>
      <p:pic>
        <p:nvPicPr>
          <p:cNvPr id="24" name="Image 23"/>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686547" y="5548941"/>
            <a:ext cx="1025318" cy="540000"/>
          </a:xfrm>
          <a:prstGeom prst="rect">
            <a:avLst/>
          </a:prstGeom>
          <a:solidFill>
            <a:schemeClr val="bg1"/>
          </a:solidFill>
        </p:spPr>
      </p:pic>
      <p:pic>
        <p:nvPicPr>
          <p:cNvPr id="25" name="Picture 9"/>
          <p:cNvPicPr>
            <a:picLocks noChangeAspect="1" noChangeArrowheads="1"/>
          </p:cNvPicPr>
          <p:nvPr/>
        </p:nvPicPr>
        <p:blipFill>
          <a:blip r:embed="rId21">
            <a:extLst>
              <a:ext uri="{28A0092B-C50C-407E-A947-70E740481C1C}">
                <a14:useLocalDpi xmlns:a14="http://schemas.microsoft.com/office/drawing/2010/main" val="0"/>
              </a:ext>
            </a:extLst>
          </a:blip>
          <a:srcRect t="28702" b="29739"/>
          <a:stretch>
            <a:fillRect/>
          </a:stretch>
        </p:blipFill>
        <p:spPr bwMode="auto">
          <a:xfrm>
            <a:off x="994394" y="5577641"/>
            <a:ext cx="1163638" cy="48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Image 16" descr="Une image contenant texte&#10;&#10;Description générée automatiquement"/>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281480" y="5498171"/>
            <a:ext cx="1281619" cy="641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 descr="Coast Caen 2023">
            <a:extLst>
              <a:ext uri="{FF2B5EF4-FFF2-40B4-BE49-F238E27FC236}">
                <a16:creationId xmlns:a16="http://schemas.microsoft.com/office/drawing/2014/main" id="{12492E24-CE1A-CA60-63B5-60C728AC9F0B}"/>
              </a:ext>
            </a:extLst>
          </p:cNvPr>
          <p:cNvPicPr>
            <a:picLocks noChangeAspect="1" noChangeArrowheads="1"/>
          </p:cNvPicPr>
          <p:nvPr/>
        </p:nvPicPr>
        <p:blipFill>
          <a:blip r:embed="rId23">
            <a:extLst>
              <a:ext uri="{28A0092B-C50C-407E-A947-70E740481C1C}">
                <a14:useLocalDpi xmlns:a14="http://schemas.microsoft.com/office/drawing/2010/main"/>
              </a:ext>
            </a:extLst>
          </a:blip>
          <a:srcRect/>
          <a:stretch>
            <a:fillRect/>
          </a:stretch>
        </p:blipFill>
        <p:spPr bwMode="auto">
          <a:xfrm>
            <a:off x="58958" y="91623"/>
            <a:ext cx="1219480" cy="1219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3361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5"/>
          <p:cNvPicPr>
            <a:picLocks noChangeAspect="1" noChangeArrowheads="1"/>
          </p:cNvPicPr>
          <p:nvPr/>
        </p:nvPicPr>
        <p:blipFill>
          <a:blip r:embed="rId3"/>
          <a:srcRect l="2455" r="5394" b="9358"/>
          <a:stretch>
            <a:fillRect/>
          </a:stretch>
        </p:blipFill>
        <p:spPr bwMode="auto">
          <a:xfrm>
            <a:off x="128242" y="968989"/>
            <a:ext cx="5019822" cy="4176000"/>
          </a:xfrm>
          <a:prstGeom prst="rect">
            <a:avLst/>
          </a:prstGeom>
          <a:noFill/>
          <a:ln w="9525">
            <a:noFill/>
            <a:miter lim="800000"/>
            <a:headEnd/>
            <a:tailEnd/>
          </a:ln>
        </p:spPr>
      </p:pic>
      <p:grpSp>
        <p:nvGrpSpPr>
          <p:cNvPr id="27" name="Groupe 26"/>
          <p:cNvGrpSpPr/>
          <p:nvPr/>
        </p:nvGrpSpPr>
        <p:grpSpPr>
          <a:xfrm>
            <a:off x="2824393" y="2050166"/>
            <a:ext cx="6237028" cy="5650173"/>
            <a:chOff x="2129050" y="2565778"/>
            <a:chExt cx="6237028" cy="5650173"/>
          </a:xfrm>
        </p:grpSpPr>
        <p:sp>
          <p:nvSpPr>
            <p:cNvPr id="28" name="Ellipse 27"/>
            <p:cNvSpPr/>
            <p:nvPr/>
          </p:nvSpPr>
          <p:spPr>
            <a:xfrm>
              <a:off x="2129050" y="2565778"/>
              <a:ext cx="6237028" cy="565017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9" name="Image 28" descr="thau_publi1.jpg"/>
            <p:cNvPicPr>
              <a:picLocks noChangeAspect="1"/>
            </p:cNvPicPr>
            <p:nvPr/>
          </p:nvPicPr>
          <p:blipFill>
            <a:blip r:embed="rId4" cstate="print"/>
            <a:stretch>
              <a:fillRect/>
            </a:stretch>
          </p:blipFill>
          <p:spPr>
            <a:xfrm>
              <a:off x="3548404" y="3023826"/>
              <a:ext cx="4804012" cy="4011598"/>
            </a:xfrm>
            <a:prstGeom prst="rect">
              <a:avLst/>
            </a:prstGeom>
          </p:spPr>
        </p:pic>
      </p:grpSp>
      <p:sp>
        <p:nvSpPr>
          <p:cNvPr id="30" name="ZoneTexte 29"/>
          <p:cNvSpPr txBox="1"/>
          <p:nvPr/>
        </p:nvSpPr>
        <p:spPr>
          <a:xfrm>
            <a:off x="153770" y="939569"/>
            <a:ext cx="2402006" cy="246221"/>
          </a:xfrm>
          <a:prstGeom prst="rect">
            <a:avLst/>
          </a:prstGeom>
          <a:noFill/>
        </p:spPr>
        <p:txBody>
          <a:bodyPr wrap="square" rtlCol="0">
            <a:spAutoFit/>
          </a:bodyPr>
          <a:lstStyle/>
          <a:p>
            <a:r>
              <a:rPr lang="fr-FR" sz="1000" b="1" i="1" dirty="0" err="1">
                <a:solidFill>
                  <a:schemeClr val="bg1">
                    <a:lumMod val="75000"/>
                  </a:schemeClr>
                </a:solidFill>
              </a:rPr>
              <a:t>From</a:t>
            </a:r>
            <a:r>
              <a:rPr lang="fr-FR" sz="1000" b="1" i="1" dirty="0">
                <a:solidFill>
                  <a:schemeClr val="bg1">
                    <a:lumMod val="75000"/>
                  </a:schemeClr>
                </a:solidFill>
              </a:rPr>
              <a:t> Guide conchylicole </a:t>
            </a:r>
            <a:r>
              <a:rPr lang="fr-FR" sz="1000" b="1" i="1" dirty="0" err="1">
                <a:solidFill>
                  <a:schemeClr val="bg1">
                    <a:lumMod val="75000"/>
                  </a:schemeClr>
                </a:solidFill>
              </a:rPr>
              <a:t>Cépralmar</a:t>
            </a:r>
            <a:endParaRPr lang="fr-FR" sz="1000" b="1" i="1" dirty="0">
              <a:solidFill>
                <a:schemeClr val="bg1">
                  <a:lumMod val="75000"/>
                </a:schemeClr>
              </a:solidFill>
            </a:endParaRPr>
          </a:p>
        </p:txBody>
      </p:sp>
      <p:sp>
        <p:nvSpPr>
          <p:cNvPr id="31" name="Espace réservé du contenu 2"/>
          <p:cNvSpPr txBox="1">
            <a:spLocks/>
          </p:cNvSpPr>
          <p:nvPr/>
        </p:nvSpPr>
        <p:spPr>
          <a:xfrm>
            <a:off x="218364" y="5557948"/>
            <a:ext cx="3869885" cy="961864"/>
          </a:xfrm>
          <a:prstGeom prst="rect">
            <a:avLst/>
          </a:prstGeom>
        </p:spPr>
        <p:txBody>
          <a:bodyPr>
            <a:noAutofit/>
          </a:bodyPr>
          <a:lstStyle/>
          <a:p>
            <a:pPr marR="0" lvl="0" algn="r" defTabSz="914400" rtl="0" eaLnBrk="0" fontAlgn="base" latinLnBrk="0" hangingPunct="0">
              <a:lnSpc>
                <a:spcPct val="100000"/>
              </a:lnSpc>
              <a:spcBef>
                <a:spcPct val="20000"/>
              </a:spcBef>
              <a:spcAft>
                <a:spcPct val="0"/>
              </a:spcAft>
              <a:buClrTx/>
              <a:buSzTx/>
              <a:buFont typeface="Arial" pitchFamily="34" charset="0"/>
              <a:buChar char="•"/>
              <a:tabLst/>
              <a:defRPr/>
            </a:pPr>
            <a:r>
              <a:rPr lang="en-US" sz="2400" kern="0" dirty="0">
                <a:latin typeface="+mn-lt"/>
                <a:cs typeface="+mn-cs"/>
              </a:rPr>
              <a:t>10-12 000 tons of shellfish production per year</a:t>
            </a:r>
          </a:p>
        </p:txBody>
      </p:sp>
      <p:sp>
        <p:nvSpPr>
          <p:cNvPr id="32" name="Rectangle 31"/>
          <p:cNvSpPr/>
          <p:nvPr/>
        </p:nvSpPr>
        <p:spPr>
          <a:xfrm>
            <a:off x="5123828" y="2368732"/>
            <a:ext cx="1754198" cy="461665"/>
          </a:xfrm>
          <a:prstGeom prst="rect">
            <a:avLst/>
          </a:prstGeom>
        </p:spPr>
        <p:txBody>
          <a:bodyPr wrap="none">
            <a:spAutoFit/>
          </a:bodyPr>
          <a:lstStyle/>
          <a:p>
            <a:pPr marL="342900" lvl="0" indent="-342900" eaLnBrk="0" hangingPunct="0">
              <a:spcBef>
                <a:spcPct val="20000"/>
              </a:spcBef>
              <a:defRPr/>
            </a:pPr>
            <a:r>
              <a:rPr lang="fr-FR" sz="2400" b="1" dirty="0"/>
              <a:t>Thau </a:t>
            </a:r>
            <a:r>
              <a:rPr lang="fr-FR" sz="2400" b="1" dirty="0" err="1"/>
              <a:t>lagoon</a:t>
            </a:r>
            <a:endParaRPr lang="fr-FR" sz="2400" b="1" dirty="0"/>
          </a:p>
        </p:txBody>
      </p:sp>
      <p:sp>
        <p:nvSpPr>
          <p:cNvPr id="33" name="ZoneTexte 32"/>
          <p:cNvSpPr txBox="1"/>
          <p:nvPr/>
        </p:nvSpPr>
        <p:spPr>
          <a:xfrm>
            <a:off x="297786" y="1709486"/>
            <a:ext cx="2402006" cy="246221"/>
          </a:xfrm>
          <a:prstGeom prst="rect">
            <a:avLst/>
          </a:prstGeom>
          <a:solidFill>
            <a:schemeClr val="bg1"/>
          </a:solidFill>
        </p:spPr>
        <p:txBody>
          <a:bodyPr wrap="square" rtlCol="0">
            <a:spAutoFit/>
          </a:bodyPr>
          <a:lstStyle/>
          <a:p>
            <a:r>
              <a:rPr lang="fr-FR" sz="1000" b="1" i="1" dirty="0" err="1">
                <a:solidFill>
                  <a:schemeClr val="tx1">
                    <a:lumMod val="85000"/>
                    <a:lumOff val="15000"/>
                  </a:schemeClr>
                </a:solidFill>
              </a:rPr>
              <a:t>Shellfish</a:t>
            </a:r>
            <a:r>
              <a:rPr lang="fr-FR" sz="1000" b="1" i="1" dirty="0">
                <a:solidFill>
                  <a:schemeClr val="tx1">
                    <a:lumMod val="85000"/>
                    <a:lumOff val="15000"/>
                  </a:schemeClr>
                </a:solidFill>
              </a:rPr>
              <a:t> </a:t>
            </a:r>
            <a:r>
              <a:rPr lang="fr-FR" sz="1000" b="1" i="1" dirty="0" err="1">
                <a:solidFill>
                  <a:schemeClr val="tx1">
                    <a:lumMod val="85000"/>
                    <a:lumOff val="15000"/>
                  </a:schemeClr>
                </a:solidFill>
              </a:rPr>
              <a:t>farming</a:t>
            </a:r>
            <a:r>
              <a:rPr lang="fr-FR" sz="1000" b="1" i="1" dirty="0">
                <a:solidFill>
                  <a:schemeClr val="tx1">
                    <a:lumMod val="85000"/>
                    <a:lumOff val="15000"/>
                  </a:schemeClr>
                </a:solidFill>
              </a:rPr>
              <a:t> in </a:t>
            </a:r>
            <a:r>
              <a:rPr lang="fr-FR" sz="1000" b="1" i="1" dirty="0" err="1">
                <a:solidFill>
                  <a:schemeClr val="tx1">
                    <a:lumMod val="85000"/>
                    <a:lumOff val="15000"/>
                  </a:schemeClr>
                </a:solidFill>
              </a:rPr>
              <a:t>lagoon</a:t>
            </a:r>
            <a:endParaRPr lang="fr-FR" sz="1000" b="1" i="1" dirty="0">
              <a:solidFill>
                <a:schemeClr val="tx1">
                  <a:lumMod val="85000"/>
                  <a:lumOff val="15000"/>
                </a:schemeClr>
              </a:solidFill>
            </a:endParaRPr>
          </a:p>
        </p:txBody>
      </p:sp>
      <p:sp>
        <p:nvSpPr>
          <p:cNvPr id="34" name="ZoneTexte 33"/>
          <p:cNvSpPr txBox="1"/>
          <p:nvPr/>
        </p:nvSpPr>
        <p:spPr>
          <a:xfrm>
            <a:off x="295807" y="1921263"/>
            <a:ext cx="2402006" cy="246221"/>
          </a:xfrm>
          <a:prstGeom prst="rect">
            <a:avLst/>
          </a:prstGeom>
          <a:solidFill>
            <a:schemeClr val="bg1"/>
          </a:solidFill>
        </p:spPr>
        <p:txBody>
          <a:bodyPr wrap="square" rtlCol="0">
            <a:spAutoFit/>
          </a:bodyPr>
          <a:lstStyle/>
          <a:p>
            <a:r>
              <a:rPr lang="fr-FR" sz="1000" b="1" i="1" dirty="0" err="1">
                <a:solidFill>
                  <a:schemeClr val="tx1">
                    <a:lumMod val="85000"/>
                    <a:lumOff val="15000"/>
                  </a:schemeClr>
                </a:solidFill>
              </a:rPr>
              <a:t>Shellfish</a:t>
            </a:r>
            <a:r>
              <a:rPr lang="fr-FR" sz="1000" b="1" i="1" dirty="0">
                <a:solidFill>
                  <a:schemeClr val="tx1">
                    <a:lumMod val="85000"/>
                    <a:lumOff val="15000"/>
                  </a:schemeClr>
                </a:solidFill>
              </a:rPr>
              <a:t> </a:t>
            </a:r>
            <a:r>
              <a:rPr lang="fr-FR" sz="1000" b="1" i="1" dirty="0" err="1">
                <a:solidFill>
                  <a:schemeClr val="tx1">
                    <a:lumMod val="85000"/>
                    <a:lumOff val="15000"/>
                  </a:schemeClr>
                </a:solidFill>
              </a:rPr>
              <a:t>farming</a:t>
            </a:r>
            <a:r>
              <a:rPr lang="fr-FR" sz="1000" b="1" i="1" dirty="0">
                <a:solidFill>
                  <a:schemeClr val="tx1">
                    <a:lumMod val="85000"/>
                    <a:lumOff val="15000"/>
                  </a:schemeClr>
                </a:solidFill>
              </a:rPr>
              <a:t> at </a:t>
            </a:r>
            <a:r>
              <a:rPr lang="fr-FR" sz="1000" b="1" i="1" dirty="0" err="1">
                <a:solidFill>
                  <a:schemeClr val="tx1">
                    <a:lumMod val="85000"/>
                    <a:lumOff val="15000"/>
                  </a:schemeClr>
                </a:solidFill>
              </a:rPr>
              <a:t>sea</a:t>
            </a:r>
            <a:endParaRPr lang="fr-FR" sz="1000" b="1" i="1" dirty="0">
              <a:solidFill>
                <a:schemeClr val="tx1">
                  <a:lumMod val="85000"/>
                  <a:lumOff val="15000"/>
                </a:schemeClr>
              </a:solidFill>
            </a:endParaRPr>
          </a:p>
        </p:txBody>
      </p:sp>
      <p:sp>
        <p:nvSpPr>
          <p:cNvPr id="35" name="Rectangle 34"/>
          <p:cNvSpPr/>
          <p:nvPr/>
        </p:nvSpPr>
        <p:spPr>
          <a:xfrm>
            <a:off x="2583723" y="3359152"/>
            <a:ext cx="1515158" cy="461665"/>
          </a:xfrm>
          <a:prstGeom prst="rect">
            <a:avLst/>
          </a:prstGeom>
        </p:spPr>
        <p:txBody>
          <a:bodyPr wrap="none">
            <a:spAutoFit/>
          </a:bodyPr>
          <a:lstStyle/>
          <a:p>
            <a:pPr marL="87313" lvl="0" indent="-87313" algn="r" eaLnBrk="0" hangingPunct="0">
              <a:spcBef>
                <a:spcPct val="20000"/>
              </a:spcBef>
              <a:buFont typeface="Arial" pitchFamily="34" charset="0"/>
              <a:buChar char="•"/>
              <a:defRPr/>
            </a:pPr>
            <a:r>
              <a:rPr lang="en-US" sz="2400" kern="0" dirty="0">
                <a:latin typeface="+mn-lt"/>
                <a:cs typeface="+mn-cs"/>
              </a:rPr>
              <a:t>~7 500 ha</a:t>
            </a:r>
          </a:p>
        </p:txBody>
      </p:sp>
      <p:sp>
        <p:nvSpPr>
          <p:cNvPr id="36" name="Rectangle 35"/>
          <p:cNvSpPr/>
          <p:nvPr/>
        </p:nvSpPr>
        <p:spPr>
          <a:xfrm>
            <a:off x="2444850" y="4503209"/>
            <a:ext cx="1643399" cy="461665"/>
          </a:xfrm>
          <a:prstGeom prst="rect">
            <a:avLst/>
          </a:prstGeom>
        </p:spPr>
        <p:txBody>
          <a:bodyPr wrap="none">
            <a:spAutoFit/>
          </a:bodyPr>
          <a:lstStyle/>
          <a:p>
            <a:pPr marL="87313" lvl="0" indent="-87313" algn="r" eaLnBrk="0" hangingPunct="0">
              <a:spcBef>
                <a:spcPct val="20000"/>
              </a:spcBef>
              <a:buFont typeface="Arial" pitchFamily="34" charset="0"/>
              <a:buChar char="•"/>
              <a:tabLst>
                <a:tab pos="87313" algn="l"/>
              </a:tabLst>
              <a:defRPr/>
            </a:pPr>
            <a:r>
              <a:rPr lang="en-US" sz="2400" kern="0" dirty="0">
                <a:latin typeface="+mn-lt"/>
                <a:cs typeface="+mn-cs"/>
              </a:rPr>
              <a:t>300.10</a:t>
            </a:r>
            <a:r>
              <a:rPr lang="en-US" sz="2400" kern="0" baseline="30000" dirty="0">
                <a:latin typeface="+mn-lt"/>
                <a:cs typeface="+mn-cs"/>
              </a:rPr>
              <a:t>6 </a:t>
            </a:r>
            <a:r>
              <a:rPr lang="en-US" sz="2400" kern="0" dirty="0">
                <a:latin typeface="+mn-lt"/>
                <a:cs typeface="+mn-cs"/>
              </a:rPr>
              <a:t>m</a:t>
            </a:r>
            <a:r>
              <a:rPr lang="en-US" sz="2400" kern="0" baseline="30000" dirty="0">
                <a:latin typeface="+mn-lt"/>
                <a:cs typeface="+mn-cs"/>
              </a:rPr>
              <a:t>3</a:t>
            </a:r>
          </a:p>
        </p:txBody>
      </p:sp>
      <p:sp>
        <p:nvSpPr>
          <p:cNvPr id="37" name="Rectangle 36"/>
          <p:cNvSpPr/>
          <p:nvPr/>
        </p:nvSpPr>
        <p:spPr>
          <a:xfrm>
            <a:off x="994155" y="5030578"/>
            <a:ext cx="3094117" cy="461665"/>
          </a:xfrm>
          <a:prstGeom prst="rect">
            <a:avLst/>
          </a:prstGeom>
        </p:spPr>
        <p:txBody>
          <a:bodyPr wrap="none">
            <a:spAutoFit/>
          </a:bodyPr>
          <a:lstStyle/>
          <a:p>
            <a:pPr marL="87313" lvl="0" indent="-87313" algn="r" eaLnBrk="0" hangingPunct="0">
              <a:spcBef>
                <a:spcPct val="20000"/>
              </a:spcBef>
              <a:buFont typeface="Arial" pitchFamily="34" charset="0"/>
              <a:buChar char="•"/>
              <a:defRPr/>
            </a:pPr>
            <a:r>
              <a:rPr lang="en-US" sz="2400" kern="0" dirty="0">
                <a:latin typeface="+mn-lt"/>
                <a:cs typeface="+mn-cs"/>
              </a:rPr>
              <a:t>Daily renewal rate 2%</a:t>
            </a:r>
          </a:p>
        </p:txBody>
      </p:sp>
      <p:sp>
        <p:nvSpPr>
          <p:cNvPr id="38" name="Rectangle 37"/>
          <p:cNvSpPr/>
          <p:nvPr/>
        </p:nvSpPr>
        <p:spPr>
          <a:xfrm>
            <a:off x="2110357" y="3830529"/>
            <a:ext cx="1957587" cy="461665"/>
          </a:xfrm>
          <a:prstGeom prst="rect">
            <a:avLst/>
          </a:prstGeom>
        </p:spPr>
        <p:txBody>
          <a:bodyPr wrap="none">
            <a:spAutoFit/>
          </a:bodyPr>
          <a:lstStyle/>
          <a:p>
            <a:pPr marL="87313" lvl="0" indent="-87313" algn="r" eaLnBrk="0" hangingPunct="0">
              <a:spcBef>
                <a:spcPct val="20000"/>
              </a:spcBef>
              <a:buFont typeface="Arial" pitchFamily="34" charset="0"/>
              <a:buChar char="•"/>
              <a:defRPr/>
            </a:pPr>
            <a:r>
              <a:rPr lang="en-US" sz="2400" kern="0" dirty="0">
                <a:latin typeface="+mn-lt"/>
                <a:cs typeface="+mn-cs"/>
              </a:rPr>
              <a:t>17 km * 4 km</a:t>
            </a:r>
          </a:p>
        </p:txBody>
      </p:sp>
      <p:grpSp>
        <p:nvGrpSpPr>
          <p:cNvPr id="40" name="Groupe 39"/>
          <p:cNvGrpSpPr/>
          <p:nvPr/>
        </p:nvGrpSpPr>
        <p:grpSpPr>
          <a:xfrm>
            <a:off x="4529898" y="3216439"/>
            <a:ext cx="1863656" cy="1957722"/>
            <a:chOff x="4529898" y="3216439"/>
            <a:chExt cx="1863656" cy="1957722"/>
          </a:xfrm>
        </p:grpSpPr>
        <p:grpSp>
          <p:nvGrpSpPr>
            <p:cNvPr id="41" name="Groupe 40"/>
            <p:cNvGrpSpPr/>
            <p:nvPr/>
          </p:nvGrpSpPr>
          <p:grpSpPr>
            <a:xfrm>
              <a:off x="4726781" y="3411062"/>
              <a:ext cx="1666773" cy="1763099"/>
              <a:chOff x="4726781" y="3411062"/>
              <a:chExt cx="1666773" cy="1763099"/>
            </a:xfrm>
          </p:grpSpPr>
          <p:sp>
            <p:nvSpPr>
              <p:cNvPr id="43" name="Éclair 42"/>
              <p:cNvSpPr/>
              <p:nvPr/>
            </p:nvSpPr>
            <p:spPr>
              <a:xfrm>
                <a:off x="5981950" y="3411062"/>
                <a:ext cx="411604" cy="357843"/>
              </a:xfrm>
              <a:prstGeom prst="lightningBol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Éclair 43"/>
              <p:cNvSpPr/>
              <p:nvPr/>
            </p:nvSpPr>
            <p:spPr>
              <a:xfrm>
                <a:off x="5188814" y="4266618"/>
                <a:ext cx="411604" cy="357843"/>
              </a:xfrm>
              <a:prstGeom prst="lightningBol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Éclair 44"/>
              <p:cNvSpPr/>
              <p:nvPr/>
            </p:nvSpPr>
            <p:spPr>
              <a:xfrm>
                <a:off x="4726781" y="4816318"/>
                <a:ext cx="411604" cy="357843"/>
              </a:xfrm>
              <a:prstGeom prst="lightningBol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2" name="ZoneTexte 41"/>
            <p:cNvSpPr txBox="1"/>
            <p:nvPr/>
          </p:nvSpPr>
          <p:spPr>
            <a:xfrm>
              <a:off x="4529898" y="3216439"/>
              <a:ext cx="1443126" cy="646331"/>
            </a:xfrm>
            <a:prstGeom prst="rect">
              <a:avLst/>
            </a:prstGeom>
            <a:noFill/>
          </p:spPr>
          <p:txBody>
            <a:bodyPr wrap="square" rtlCol="0">
              <a:spAutoFit/>
            </a:bodyPr>
            <a:lstStyle/>
            <a:p>
              <a:r>
                <a:rPr lang="fr-FR" dirty="0"/>
                <a:t>2008:</a:t>
              </a:r>
            </a:p>
            <a:p>
              <a:r>
                <a:rPr lang="fr-FR" dirty="0"/>
                <a:t>0shv1 µvar</a:t>
              </a:r>
            </a:p>
          </p:txBody>
        </p:sp>
      </p:grpSp>
      <p:sp>
        <p:nvSpPr>
          <p:cNvPr id="2" name="Espace réservé du numéro de diapositive 1"/>
          <p:cNvSpPr>
            <a:spLocks noGrp="1"/>
          </p:cNvSpPr>
          <p:nvPr>
            <p:ph type="sldNum" sz="quarter" idx="12"/>
          </p:nvPr>
        </p:nvSpPr>
        <p:spPr/>
        <p:txBody>
          <a:bodyPr/>
          <a:lstStyle/>
          <a:p>
            <a:fld id="{C070D4E9-418D-419A-955A-266F6018255D}" type="slidenum">
              <a:rPr lang="fr-FR" smtClean="0"/>
              <a:t>2</a:t>
            </a:fld>
            <a:endParaRPr lang="fr-FR"/>
          </a:p>
        </p:txBody>
      </p:sp>
      <p:pic>
        <p:nvPicPr>
          <p:cNvPr id="39" name="Picture 10"/>
          <p:cNvPicPr>
            <a:picLocks noChangeAspect="1" noChangeArrowheads="1"/>
          </p:cNvPicPr>
          <p:nvPr/>
        </p:nvPicPr>
        <p:blipFill>
          <a:blip r:embed="rId5"/>
          <a:srcRect l="25446" t="37931" r="49351" b="31250"/>
          <a:stretch>
            <a:fillRect/>
          </a:stretch>
        </p:blipFill>
        <p:spPr bwMode="auto">
          <a:xfrm>
            <a:off x="5203988" y="-26642"/>
            <a:ext cx="3484179" cy="2395374"/>
          </a:xfrm>
          <a:prstGeom prst="rect">
            <a:avLst/>
          </a:prstGeom>
          <a:noFill/>
          <a:ln w="9525">
            <a:noFill/>
            <a:miter lim="800000"/>
            <a:headEnd/>
            <a:tailEnd/>
          </a:ln>
          <a:effectLst/>
        </p:spPr>
      </p:pic>
      <p:sp>
        <p:nvSpPr>
          <p:cNvPr id="5" name="ZoneTexte 4"/>
          <p:cNvSpPr txBox="1"/>
          <p:nvPr/>
        </p:nvSpPr>
        <p:spPr>
          <a:xfrm>
            <a:off x="347758" y="44624"/>
            <a:ext cx="4009431" cy="800219"/>
          </a:xfrm>
          <a:prstGeom prst="rect">
            <a:avLst/>
          </a:prstGeom>
          <a:noFill/>
        </p:spPr>
        <p:txBody>
          <a:bodyPr wrap="none">
            <a:spAutoFit/>
          </a:bodyPr>
          <a:lstStyle/>
          <a:p>
            <a:pPr fontAlgn="auto">
              <a:spcBef>
                <a:spcPts val="0"/>
              </a:spcBef>
              <a:spcAft>
                <a:spcPts val="0"/>
              </a:spcAft>
              <a:defRPr/>
            </a:pPr>
            <a:r>
              <a:rPr lang="en-US" sz="2300" b="1" dirty="0">
                <a:solidFill>
                  <a:srgbClr val="006451"/>
                </a:solidFill>
                <a:effectLst>
                  <a:outerShdw blurRad="50800" dist="38100" dir="2700000" algn="tl" rotWithShape="0">
                    <a:prstClr val="black">
                      <a:alpha val="40000"/>
                    </a:prstClr>
                  </a:outerShdw>
                </a:effectLst>
                <a:latin typeface="Arial" panose="020B0604020202020204" pitchFamily="34" charset="0"/>
                <a:ea typeface="Roboto Lt" pitchFamily="2" charset="0"/>
                <a:cs typeface="Arial" panose="020B0604020202020204" pitchFamily="34" charset="0"/>
              </a:rPr>
              <a:t>Mediterranean lagoons and</a:t>
            </a:r>
          </a:p>
          <a:p>
            <a:pPr fontAlgn="auto">
              <a:spcBef>
                <a:spcPts val="0"/>
              </a:spcBef>
              <a:spcAft>
                <a:spcPts val="0"/>
              </a:spcAft>
              <a:defRPr/>
            </a:pPr>
            <a:r>
              <a:rPr lang="en-US" sz="2300" b="1" dirty="0">
                <a:solidFill>
                  <a:srgbClr val="006451"/>
                </a:solidFill>
                <a:effectLst>
                  <a:outerShdw blurRad="50800" dist="38100" dir="2700000" algn="tl" rotWithShape="0">
                    <a:prstClr val="black">
                      <a:alpha val="40000"/>
                    </a:prstClr>
                  </a:outerShdw>
                </a:effectLst>
                <a:latin typeface="Arial" panose="020B0604020202020204" pitchFamily="34" charset="0"/>
                <a:ea typeface="Roboto Lt" pitchFamily="2" charset="0"/>
                <a:cs typeface="Arial" panose="020B0604020202020204" pitchFamily="34" charset="0"/>
              </a:rPr>
              <a:t> juvenile’s mortality crisis</a:t>
            </a:r>
          </a:p>
        </p:txBody>
      </p:sp>
      <p:sp>
        <p:nvSpPr>
          <p:cNvPr id="3" name="Multiplication 2"/>
          <p:cNvSpPr/>
          <p:nvPr/>
        </p:nvSpPr>
        <p:spPr>
          <a:xfrm>
            <a:off x="4419833" y="946122"/>
            <a:ext cx="144000" cy="144000"/>
          </a:xfrm>
          <a:prstGeom prst="mathMultiply">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5077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20763" y="2850452"/>
            <a:ext cx="685165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Espace réservé du numéro de diapositive 1"/>
          <p:cNvSpPr>
            <a:spLocks noGrp="1"/>
          </p:cNvSpPr>
          <p:nvPr>
            <p:ph type="sldNum" sz="quarter" idx="12"/>
          </p:nvPr>
        </p:nvSpPr>
        <p:spPr bwMode="auto">
          <a:xfrm>
            <a:off x="6553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F283E71-BC64-4369-A66C-F4100C7E06CC}" type="slidenum">
              <a:rPr lang="fr-CA" altLang="fr-FR" sz="1200" smtClean="0">
                <a:solidFill>
                  <a:srgbClr val="898989"/>
                </a:solidFill>
              </a:rPr>
              <a:pPr>
                <a:spcBef>
                  <a:spcPct val="0"/>
                </a:spcBef>
                <a:buFontTx/>
                <a:buNone/>
              </a:pPr>
              <a:t>3</a:t>
            </a:fld>
            <a:endParaRPr lang="fr-CA" altLang="fr-FR" sz="1200">
              <a:solidFill>
                <a:srgbClr val="898989"/>
              </a:solidFill>
            </a:endParaRPr>
          </a:p>
        </p:txBody>
      </p:sp>
      <p:sp>
        <p:nvSpPr>
          <p:cNvPr id="11" name="Rectangle 10"/>
          <p:cNvSpPr/>
          <p:nvPr/>
        </p:nvSpPr>
        <p:spPr>
          <a:xfrm>
            <a:off x="7125374" y="2355216"/>
            <a:ext cx="1411288" cy="369887"/>
          </a:xfrm>
          <a:prstGeom prst="rect">
            <a:avLst/>
          </a:prstGeom>
        </p:spPr>
        <p:txBody>
          <a:bodyPr>
            <a:spAutoFit/>
          </a:bodyPr>
          <a:lstStyle/>
          <a:p>
            <a:pPr algn="ctr" eaLnBrk="1" fontAlgn="auto" hangingPunct="1">
              <a:spcBef>
                <a:spcPts val="0"/>
              </a:spcBef>
              <a:spcAft>
                <a:spcPts val="0"/>
              </a:spcAft>
              <a:defRPr/>
            </a:pPr>
            <a:r>
              <a:rPr lang="en-CA" b="1" dirty="0">
                <a:solidFill>
                  <a:schemeClr val="accent6">
                    <a:lumMod val="75000"/>
                  </a:schemeClr>
                </a:solidFill>
                <a:latin typeface="Roboto" pitchFamily="2" charset="0"/>
                <a:ea typeface="Roboto" pitchFamily="2" charset="0"/>
              </a:rPr>
              <a:t>Disease</a:t>
            </a:r>
            <a:endParaRPr lang="fr-CA" b="1" dirty="0">
              <a:solidFill>
                <a:schemeClr val="accent6">
                  <a:lumMod val="75000"/>
                </a:schemeClr>
              </a:solidFill>
              <a:latin typeface="Roboto" pitchFamily="2" charset="0"/>
              <a:ea typeface="Roboto" pitchFamily="2" charset="0"/>
            </a:endParaRPr>
          </a:p>
        </p:txBody>
      </p:sp>
      <p:cxnSp>
        <p:nvCxnSpPr>
          <p:cNvPr id="15" name="Connecteur droit avec flèche 14"/>
          <p:cNvCxnSpPr/>
          <p:nvPr/>
        </p:nvCxnSpPr>
        <p:spPr>
          <a:xfrm flipH="1">
            <a:off x="5193792" y="2850452"/>
            <a:ext cx="2421476" cy="1299504"/>
          </a:xfrm>
          <a:prstGeom prst="straightConnector1">
            <a:avLst/>
          </a:prstGeom>
          <a:ln w="190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9" name="Groupe 15"/>
          <p:cNvGrpSpPr>
            <a:grpSpLocks/>
          </p:cNvGrpSpPr>
          <p:nvPr/>
        </p:nvGrpSpPr>
        <p:grpSpPr bwMode="auto">
          <a:xfrm>
            <a:off x="4198938" y="3929952"/>
            <a:ext cx="825500" cy="1057275"/>
            <a:chOff x="-2339105" y="3207599"/>
            <a:chExt cx="1044175" cy="1449830"/>
          </a:xfrm>
        </p:grpSpPr>
        <p:cxnSp>
          <p:nvCxnSpPr>
            <p:cNvPr id="20" name="Connecteur droit 19"/>
            <p:cNvCxnSpPr/>
            <p:nvPr/>
          </p:nvCxnSpPr>
          <p:spPr>
            <a:xfrm>
              <a:off x="-2120230" y="3638630"/>
              <a:ext cx="0" cy="888184"/>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Connecteur droit 20"/>
            <p:cNvCxnSpPr/>
            <p:nvPr/>
          </p:nvCxnSpPr>
          <p:spPr>
            <a:xfrm>
              <a:off x="-1794930" y="3769245"/>
              <a:ext cx="0" cy="888184"/>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Connecteur droit 21"/>
            <p:cNvCxnSpPr/>
            <p:nvPr/>
          </p:nvCxnSpPr>
          <p:spPr>
            <a:xfrm>
              <a:off x="-1857178" y="3207599"/>
              <a:ext cx="0" cy="888184"/>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Connecteur droit 22"/>
            <p:cNvCxnSpPr/>
            <p:nvPr/>
          </p:nvCxnSpPr>
          <p:spPr>
            <a:xfrm>
              <a:off x="-1531877" y="3338214"/>
              <a:ext cx="0" cy="888184"/>
            </a:xfrm>
            <a:prstGeom prst="line">
              <a:avLst/>
            </a:prstGeom>
          </p:spPr>
          <p:style>
            <a:lnRef idx="2">
              <a:schemeClr val="accent1"/>
            </a:lnRef>
            <a:fillRef idx="0">
              <a:schemeClr val="accent1"/>
            </a:fillRef>
            <a:effectRef idx="1">
              <a:schemeClr val="accent1"/>
            </a:effectRef>
            <a:fontRef idx="minor">
              <a:schemeClr val="tx1"/>
            </a:fontRef>
          </p:style>
        </p:cxnSp>
        <p:grpSp>
          <p:nvGrpSpPr>
            <p:cNvPr id="24" name="Groupe 3"/>
            <p:cNvGrpSpPr>
              <a:grpSpLocks/>
            </p:cNvGrpSpPr>
            <p:nvPr/>
          </p:nvGrpSpPr>
          <p:grpSpPr bwMode="auto">
            <a:xfrm rot="6565735">
              <a:off x="-2060068" y="3069187"/>
              <a:ext cx="486102" cy="1044175"/>
              <a:chOff x="-1542503" y="4794989"/>
              <a:chExt cx="486102" cy="1044175"/>
            </a:xfrm>
          </p:grpSpPr>
          <p:cxnSp>
            <p:nvCxnSpPr>
              <p:cNvPr id="25" name="Connecteur droit 24"/>
              <p:cNvCxnSpPr/>
              <p:nvPr/>
            </p:nvCxnSpPr>
            <p:spPr>
              <a:xfrm>
                <a:off x="-1542417" y="4794786"/>
                <a:ext cx="0" cy="887549"/>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Connecteur droit 25"/>
              <p:cNvCxnSpPr/>
              <p:nvPr/>
            </p:nvCxnSpPr>
            <p:spPr>
              <a:xfrm>
                <a:off x="-1217738" y="4925499"/>
                <a:ext cx="0" cy="887549"/>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Connecteur droit 26"/>
              <p:cNvCxnSpPr/>
              <p:nvPr/>
            </p:nvCxnSpPr>
            <p:spPr>
              <a:xfrm>
                <a:off x="-1382183" y="4821436"/>
                <a:ext cx="0" cy="887549"/>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Connecteur droit 27"/>
              <p:cNvCxnSpPr/>
              <p:nvPr/>
            </p:nvCxnSpPr>
            <p:spPr>
              <a:xfrm>
                <a:off x="-1058107" y="4956605"/>
                <a:ext cx="0" cy="887549"/>
              </a:xfrm>
              <a:prstGeom prst="line">
                <a:avLst/>
              </a:prstGeom>
            </p:spPr>
            <p:style>
              <a:lnRef idx="2">
                <a:schemeClr val="accent1"/>
              </a:lnRef>
              <a:fillRef idx="0">
                <a:schemeClr val="accent1"/>
              </a:fillRef>
              <a:effectRef idx="1">
                <a:schemeClr val="accent1"/>
              </a:effectRef>
              <a:fontRef idx="minor">
                <a:schemeClr val="tx1"/>
              </a:fontRef>
            </p:style>
          </p:cxnSp>
        </p:grpSp>
      </p:grpSp>
      <p:grpSp>
        <p:nvGrpSpPr>
          <p:cNvPr id="29" name="Groupe 28"/>
          <p:cNvGrpSpPr>
            <a:grpSpLocks/>
          </p:cNvGrpSpPr>
          <p:nvPr/>
        </p:nvGrpSpPr>
        <p:grpSpPr bwMode="auto">
          <a:xfrm>
            <a:off x="4321175" y="4345877"/>
            <a:ext cx="282575" cy="714375"/>
            <a:chOff x="-2905894" y="3558319"/>
            <a:chExt cx="749689" cy="1188000"/>
          </a:xfrm>
        </p:grpSpPr>
        <p:cxnSp>
          <p:nvCxnSpPr>
            <p:cNvPr id="30" name="Connecteur droit 29"/>
            <p:cNvCxnSpPr/>
            <p:nvPr/>
          </p:nvCxnSpPr>
          <p:spPr>
            <a:xfrm>
              <a:off x="-2547895" y="3558319"/>
              <a:ext cx="0" cy="1188000"/>
            </a:xfrm>
            <a:prstGeom prst="line">
              <a:avLst/>
            </a:prstGeom>
          </p:spPr>
          <p:style>
            <a:lnRef idx="2">
              <a:schemeClr val="dk1"/>
            </a:lnRef>
            <a:fillRef idx="0">
              <a:schemeClr val="dk1"/>
            </a:fillRef>
            <a:effectRef idx="1">
              <a:schemeClr val="dk1"/>
            </a:effectRef>
            <a:fontRef idx="minor">
              <a:schemeClr val="tx1"/>
            </a:fontRef>
          </p:style>
        </p:cxnSp>
        <p:pic>
          <p:nvPicPr>
            <p:cNvPr id="31" name="Picture 2" descr="File:Crassostrea gigas p104084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42841">
              <a:off x="-2513728" y="4463772"/>
              <a:ext cx="336913" cy="234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 descr="File:Crassostrea gigas p104084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42841">
              <a:off x="-2503481" y="4263483"/>
              <a:ext cx="336913" cy="234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2" descr="File:Crassostrea gigas p104084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42841">
              <a:off x="-2493118" y="4067235"/>
              <a:ext cx="336913" cy="234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 descr="File:Crassostrea gigas p104084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276967" flipV="1">
              <a:off x="-2905894" y="4082156"/>
              <a:ext cx="336913" cy="215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 descr="File:Crassostrea gigas p104084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276967" flipV="1">
              <a:off x="-2889335" y="4301226"/>
              <a:ext cx="336913" cy="215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 descr="File:Crassostrea gigas p104084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276967" flipV="1">
              <a:off x="-2888897" y="4507910"/>
              <a:ext cx="336913" cy="215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7" name="Groupe 43"/>
          <p:cNvGrpSpPr>
            <a:grpSpLocks/>
          </p:cNvGrpSpPr>
          <p:nvPr/>
        </p:nvGrpSpPr>
        <p:grpSpPr bwMode="auto">
          <a:xfrm>
            <a:off x="4095750" y="4307777"/>
            <a:ext cx="280988" cy="714375"/>
            <a:chOff x="-2905894" y="3558319"/>
            <a:chExt cx="749689" cy="1188000"/>
          </a:xfrm>
        </p:grpSpPr>
        <p:cxnSp>
          <p:nvCxnSpPr>
            <p:cNvPr id="38" name="Connecteur droit 37"/>
            <p:cNvCxnSpPr/>
            <p:nvPr/>
          </p:nvCxnSpPr>
          <p:spPr>
            <a:xfrm>
              <a:off x="-2545873" y="3558319"/>
              <a:ext cx="0" cy="1188000"/>
            </a:xfrm>
            <a:prstGeom prst="line">
              <a:avLst/>
            </a:prstGeom>
          </p:spPr>
          <p:style>
            <a:lnRef idx="2">
              <a:schemeClr val="dk1"/>
            </a:lnRef>
            <a:fillRef idx="0">
              <a:schemeClr val="dk1"/>
            </a:fillRef>
            <a:effectRef idx="1">
              <a:schemeClr val="dk1"/>
            </a:effectRef>
            <a:fontRef idx="minor">
              <a:schemeClr val="tx1"/>
            </a:fontRef>
          </p:style>
        </p:cxnSp>
        <p:pic>
          <p:nvPicPr>
            <p:cNvPr id="39" name="Picture 2" descr="File:Crassostrea gigas p104084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42841">
              <a:off x="-2513728" y="4463772"/>
              <a:ext cx="336913" cy="234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2" descr="File:Crassostrea gigas p104084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42841">
              <a:off x="-2503481" y="4263483"/>
              <a:ext cx="336913" cy="234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 descr="File:Crassostrea gigas p104084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42841">
              <a:off x="-2493118" y="4067235"/>
              <a:ext cx="336913" cy="234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2" descr="File:Crassostrea gigas p104084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276967" flipV="1">
              <a:off x="-2905894" y="4082156"/>
              <a:ext cx="336913" cy="215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2" descr="File:Crassostrea gigas p104084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276967" flipV="1">
              <a:off x="-2889335" y="4301226"/>
              <a:ext cx="336913" cy="215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2" descr="File:Crassostrea gigas p104084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276967" flipV="1">
              <a:off x="-2888897" y="4507910"/>
              <a:ext cx="336913" cy="215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5" name="Groupe 52"/>
          <p:cNvGrpSpPr>
            <a:grpSpLocks/>
          </p:cNvGrpSpPr>
          <p:nvPr/>
        </p:nvGrpSpPr>
        <p:grpSpPr bwMode="auto">
          <a:xfrm>
            <a:off x="4522788" y="4385564"/>
            <a:ext cx="282575" cy="714375"/>
            <a:chOff x="-2905894" y="3558319"/>
            <a:chExt cx="749689" cy="1188000"/>
          </a:xfrm>
        </p:grpSpPr>
        <p:cxnSp>
          <p:nvCxnSpPr>
            <p:cNvPr id="46" name="Connecteur droit 45"/>
            <p:cNvCxnSpPr/>
            <p:nvPr/>
          </p:nvCxnSpPr>
          <p:spPr>
            <a:xfrm>
              <a:off x="-2547898" y="3558319"/>
              <a:ext cx="0" cy="1188000"/>
            </a:xfrm>
            <a:prstGeom prst="line">
              <a:avLst/>
            </a:prstGeom>
          </p:spPr>
          <p:style>
            <a:lnRef idx="2">
              <a:schemeClr val="dk1"/>
            </a:lnRef>
            <a:fillRef idx="0">
              <a:schemeClr val="dk1"/>
            </a:fillRef>
            <a:effectRef idx="1">
              <a:schemeClr val="dk1"/>
            </a:effectRef>
            <a:fontRef idx="minor">
              <a:schemeClr val="tx1"/>
            </a:fontRef>
          </p:style>
        </p:cxnSp>
        <p:pic>
          <p:nvPicPr>
            <p:cNvPr id="47" name="Picture 2" descr="File:Crassostrea gigas p104084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42841">
              <a:off x="-2513728" y="4463772"/>
              <a:ext cx="336913" cy="234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2" descr="File:Crassostrea gigas p104084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42841">
              <a:off x="-2503481" y="4263483"/>
              <a:ext cx="336913" cy="234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2" descr="File:Crassostrea gigas p104084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42841">
              <a:off x="-2493118" y="4067235"/>
              <a:ext cx="336913" cy="234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2" descr="File:Crassostrea gigas p104084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276967" flipV="1">
              <a:off x="-2905894" y="4082156"/>
              <a:ext cx="336913" cy="215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2" descr="File:Crassostrea gigas p104084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276967" flipV="1">
              <a:off x="-2889335" y="4301226"/>
              <a:ext cx="336913" cy="215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2" descr="File:Crassostrea gigas p104084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276967" flipV="1">
              <a:off x="-2888897" y="4507910"/>
              <a:ext cx="336913" cy="215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0" name="ZoneTexte 59"/>
          <p:cNvSpPr txBox="1"/>
          <p:nvPr/>
        </p:nvSpPr>
        <p:spPr>
          <a:xfrm>
            <a:off x="6651249" y="1225144"/>
            <a:ext cx="2373594" cy="923330"/>
          </a:xfrm>
          <a:prstGeom prst="rect">
            <a:avLst/>
          </a:prstGeom>
          <a:noFill/>
        </p:spPr>
        <p:txBody>
          <a:bodyPr wrap="square" rtlCol="0">
            <a:spAutoFit/>
          </a:bodyPr>
          <a:lstStyle/>
          <a:p>
            <a:pPr algn="ctr"/>
            <a:r>
              <a:rPr lang="fr-FR" b="1" dirty="0">
                <a:solidFill>
                  <a:srgbClr val="FF0000"/>
                </a:solidFill>
              </a:rPr>
              <a:t>2008</a:t>
            </a:r>
            <a:r>
              <a:rPr lang="fr-FR" dirty="0">
                <a:solidFill>
                  <a:srgbClr val="FF0000"/>
                </a:solidFill>
              </a:rPr>
              <a:t> OsHV1-µvar</a:t>
            </a:r>
          </a:p>
          <a:p>
            <a:r>
              <a:rPr lang="en-US" dirty="0">
                <a:solidFill>
                  <a:srgbClr val="FF0000"/>
                </a:solidFill>
              </a:rPr>
              <a:t>60 to 90% mortality rate for juvenile oysters </a:t>
            </a:r>
            <a:endParaRPr lang="fr-FR" dirty="0">
              <a:solidFill>
                <a:srgbClr val="FF0000"/>
              </a:solidFill>
            </a:endParaRPr>
          </a:p>
        </p:txBody>
      </p:sp>
      <p:sp>
        <p:nvSpPr>
          <p:cNvPr id="55" name="Titre 1"/>
          <p:cNvSpPr>
            <a:spLocks noGrp="1"/>
          </p:cNvSpPr>
          <p:nvPr>
            <p:ph type="title" idx="4294967295"/>
          </p:nvPr>
        </p:nvSpPr>
        <p:spPr>
          <a:xfrm>
            <a:off x="0" y="152400"/>
            <a:ext cx="9155113" cy="1143000"/>
          </a:xfrm>
        </p:spPr>
        <p:txBody>
          <a:bodyPr rtlCol="0">
            <a:noAutofit/>
          </a:bodyPr>
          <a:lstStyle/>
          <a:p>
            <a:pPr algn="l">
              <a:defRPr/>
            </a:pPr>
            <a:r>
              <a:rPr lang="en-US" sz="2300" b="1" dirty="0">
                <a:solidFill>
                  <a:srgbClr val="006451"/>
                </a:solidFill>
                <a:effectLst>
                  <a:outerShdw blurRad="50800" dist="38100" dir="2700000" algn="tl" rotWithShape="0">
                    <a:prstClr val="black">
                      <a:alpha val="40000"/>
                    </a:prstClr>
                  </a:outerShdw>
                </a:effectLst>
                <a:latin typeface="Arial" panose="020B0604020202020204" pitchFamily="34" charset="0"/>
                <a:ea typeface="Roboto Lt" pitchFamily="2" charset="0"/>
                <a:cs typeface="Arial" panose="020B0604020202020204" pitchFamily="34" charset="0"/>
              </a:rPr>
              <a:t>Oyster farming was affected by a major spat mortality crisis in 2008: the emergence of Ostreid Herpes-Virus1-µvar</a:t>
            </a:r>
            <a:endParaRPr lang="fr-CA" sz="2300" b="1" dirty="0">
              <a:solidFill>
                <a:srgbClr val="006451"/>
              </a:solidFill>
              <a:effectLst>
                <a:outerShdw blurRad="50800" dist="38100" dir="2700000" algn="tl" rotWithShape="0">
                  <a:prstClr val="black">
                    <a:alpha val="40000"/>
                  </a:prstClr>
                </a:outerShdw>
              </a:effectLst>
              <a:latin typeface="Arial" panose="020B0604020202020204" pitchFamily="34" charset="0"/>
              <a:ea typeface="Roboto Lt" pitchFamily="2" charset="0"/>
              <a:cs typeface="Arial" panose="020B0604020202020204" pitchFamily="34" charset="0"/>
            </a:endParaRPr>
          </a:p>
        </p:txBody>
      </p:sp>
      <p:pic>
        <p:nvPicPr>
          <p:cNvPr id="2" name="Image 1"/>
          <p:cNvPicPr>
            <a:picLocks noChangeAspect="1"/>
          </p:cNvPicPr>
          <p:nvPr/>
        </p:nvPicPr>
        <p:blipFill>
          <a:blip r:embed="rId5"/>
          <a:stretch>
            <a:fillRect/>
          </a:stretch>
        </p:blipFill>
        <p:spPr>
          <a:xfrm>
            <a:off x="4676834" y="1834388"/>
            <a:ext cx="1974414" cy="1491413"/>
          </a:xfrm>
          <a:prstGeom prst="rect">
            <a:avLst/>
          </a:prstGeom>
        </p:spPr>
      </p:pic>
      <p:pic>
        <p:nvPicPr>
          <p:cNvPr id="3" name="Image 2"/>
          <p:cNvPicPr>
            <a:picLocks noChangeAspect="1"/>
          </p:cNvPicPr>
          <p:nvPr/>
        </p:nvPicPr>
        <p:blipFill>
          <a:blip r:embed="rId6"/>
          <a:stretch>
            <a:fillRect/>
          </a:stretch>
        </p:blipFill>
        <p:spPr>
          <a:xfrm>
            <a:off x="3062177" y="1413138"/>
            <a:ext cx="1344742" cy="2003147"/>
          </a:xfrm>
          <a:prstGeom prst="rect">
            <a:avLst/>
          </a:prstGeom>
        </p:spPr>
      </p:pic>
      <p:sp>
        <p:nvSpPr>
          <p:cNvPr id="8" name="ZoneTexte 7"/>
          <p:cNvSpPr txBox="1"/>
          <p:nvPr/>
        </p:nvSpPr>
        <p:spPr>
          <a:xfrm>
            <a:off x="219547" y="2141446"/>
            <a:ext cx="2678129" cy="646331"/>
          </a:xfrm>
          <a:prstGeom prst="rect">
            <a:avLst/>
          </a:prstGeom>
          <a:noFill/>
        </p:spPr>
        <p:txBody>
          <a:bodyPr wrap="square" rtlCol="0">
            <a:spAutoFit/>
          </a:bodyPr>
          <a:lstStyle/>
          <a:p>
            <a:r>
              <a:rPr lang="en-US" dirty="0"/>
              <a:t>Speculation and scarcity of oyster spat in France</a:t>
            </a:r>
          </a:p>
        </p:txBody>
      </p:sp>
      <p:sp>
        <p:nvSpPr>
          <p:cNvPr id="53" name="Titre 1"/>
          <p:cNvSpPr>
            <a:spLocks noGrp="1"/>
          </p:cNvSpPr>
          <p:nvPr>
            <p:ph type="title" idx="4294967295"/>
          </p:nvPr>
        </p:nvSpPr>
        <p:spPr>
          <a:xfrm>
            <a:off x="0" y="5870051"/>
            <a:ext cx="9235281" cy="1143000"/>
          </a:xfrm>
        </p:spPr>
        <p:txBody>
          <a:bodyPr rtlCol="0">
            <a:noAutofit/>
          </a:bodyPr>
          <a:lstStyle/>
          <a:p>
            <a:pPr algn="l">
              <a:defRPr/>
            </a:pPr>
            <a:r>
              <a:rPr lang="en-US" sz="2000" b="1" dirty="0">
                <a:solidFill>
                  <a:srgbClr val="006451"/>
                </a:solidFill>
                <a:effectLst>
                  <a:outerShdw blurRad="50800" dist="38100" dir="2700000" algn="tl" rotWithShape="0">
                    <a:prstClr val="black">
                      <a:alpha val="40000"/>
                    </a:prstClr>
                  </a:outerShdw>
                </a:effectLst>
                <a:latin typeface="Arial" panose="020B0604020202020204" pitchFamily="34" charset="0"/>
                <a:ea typeface="Roboto Lt" pitchFamily="2" charset="0"/>
                <a:cs typeface="Arial" panose="020B0604020202020204" pitchFamily="34" charset="0"/>
              </a:rPr>
              <a:t>With regard to the OsHV1 crisis, the local way out of the crisis was to focus on the local natural harvest of Pacific oysters to maintain a supply of spat....</a:t>
            </a:r>
            <a:endParaRPr lang="fr-CA" sz="2000" b="1" dirty="0">
              <a:solidFill>
                <a:srgbClr val="006451"/>
              </a:solidFill>
              <a:effectLst>
                <a:outerShdw blurRad="50800" dist="38100" dir="2700000" algn="tl" rotWithShape="0">
                  <a:prstClr val="black">
                    <a:alpha val="40000"/>
                  </a:prstClr>
                </a:outerShdw>
              </a:effectLst>
              <a:latin typeface="Arial" panose="020B0604020202020204" pitchFamily="34" charset="0"/>
              <a:ea typeface="Roboto Lt" pitchFamily="2" charset="0"/>
              <a:cs typeface="Arial" panose="020B0604020202020204" pitchFamily="34" charset="0"/>
            </a:endParaRPr>
          </a:p>
        </p:txBody>
      </p:sp>
    </p:spTree>
    <p:extLst>
      <p:ext uri="{BB962C8B-B14F-4D97-AF65-F5344CB8AC3E}">
        <p14:creationId xmlns:p14="http://schemas.microsoft.com/office/powerpoint/2010/main" val="11467869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e 7"/>
          <p:cNvGrpSpPr/>
          <p:nvPr/>
        </p:nvGrpSpPr>
        <p:grpSpPr>
          <a:xfrm>
            <a:off x="-21872" y="649644"/>
            <a:ext cx="9116805" cy="5904250"/>
            <a:chOff x="-21872" y="649644"/>
            <a:chExt cx="9116805" cy="5904250"/>
          </a:xfrm>
        </p:grpSpPr>
        <p:sp>
          <p:nvSpPr>
            <p:cNvPr id="3" name="Ellipse 2"/>
            <p:cNvSpPr/>
            <p:nvPr/>
          </p:nvSpPr>
          <p:spPr>
            <a:xfrm rot="20760817">
              <a:off x="-21872" y="649644"/>
              <a:ext cx="9116805" cy="5904250"/>
            </a:xfrm>
            <a:prstGeom prst="ellipse">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5" name="ZoneTexte 134"/>
            <p:cNvSpPr txBox="1"/>
            <p:nvPr/>
          </p:nvSpPr>
          <p:spPr>
            <a:xfrm rot="20115434">
              <a:off x="1519181" y="1111079"/>
              <a:ext cx="3464137" cy="523220"/>
            </a:xfrm>
            <a:prstGeom prst="rect">
              <a:avLst/>
            </a:prstGeom>
            <a:noFill/>
          </p:spPr>
          <p:txBody>
            <a:bodyPr wrap="square" rtlCol="0">
              <a:spAutoFit/>
            </a:bodyPr>
            <a:lstStyle/>
            <a:p>
              <a:r>
                <a:rPr lang="en-US" sz="2800" dirty="0"/>
                <a:t>Mediterranean lagoon</a:t>
              </a:r>
            </a:p>
          </p:txBody>
        </p:sp>
      </p:grpSp>
      <p:sp>
        <p:nvSpPr>
          <p:cNvPr id="20" name="Arc plein 19"/>
          <p:cNvSpPr/>
          <p:nvPr/>
        </p:nvSpPr>
        <p:spPr>
          <a:xfrm rot="9010762">
            <a:off x="1272018" y="3398006"/>
            <a:ext cx="7652985" cy="2450792"/>
          </a:xfrm>
          <a:custGeom>
            <a:avLst/>
            <a:gdLst>
              <a:gd name="connsiteX0" fmla="*/ 0 w 7448400"/>
              <a:gd name="connsiteY0" fmla="*/ 1184400 h 2368800"/>
              <a:gd name="connsiteX1" fmla="*/ 3724200 w 7448400"/>
              <a:gd name="connsiteY1" fmla="*/ 0 h 2368800"/>
              <a:gd name="connsiteX2" fmla="*/ 7448400 w 7448400"/>
              <a:gd name="connsiteY2" fmla="*/ 1184400 h 2368800"/>
              <a:gd name="connsiteX3" fmla="*/ 6856200 w 7448400"/>
              <a:gd name="connsiteY3" fmla="*/ 1184400 h 2368800"/>
              <a:gd name="connsiteX4" fmla="*/ 3724200 w 7448400"/>
              <a:gd name="connsiteY4" fmla="*/ 592200 h 2368800"/>
              <a:gd name="connsiteX5" fmla="*/ 592200 w 7448400"/>
              <a:gd name="connsiteY5" fmla="*/ 1184400 h 2368800"/>
              <a:gd name="connsiteX6" fmla="*/ 0 w 7448400"/>
              <a:gd name="connsiteY6" fmla="*/ 1184400 h 2368800"/>
              <a:gd name="connsiteX0" fmla="*/ 0 w 7448400"/>
              <a:gd name="connsiteY0" fmla="*/ 1184400 h 1184400"/>
              <a:gd name="connsiteX1" fmla="*/ 3724200 w 7448400"/>
              <a:gd name="connsiteY1" fmla="*/ 0 h 1184400"/>
              <a:gd name="connsiteX2" fmla="*/ 7448400 w 7448400"/>
              <a:gd name="connsiteY2" fmla="*/ 1184400 h 1184400"/>
              <a:gd name="connsiteX3" fmla="*/ 6856200 w 7448400"/>
              <a:gd name="connsiteY3" fmla="*/ 1184400 h 1184400"/>
              <a:gd name="connsiteX4" fmla="*/ 3712770 w 7448400"/>
              <a:gd name="connsiteY4" fmla="*/ 775080 h 1184400"/>
              <a:gd name="connsiteX5" fmla="*/ 592200 w 7448400"/>
              <a:gd name="connsiteY5" fmla="*/ 1184400 h 1184400"/>
              <a:gd name="connsiteX6" fmla="*/ 0 w 7448400"/>
              <a:gd name="connsiteY6" fmla="*/ 1184400 h 1184400"/>
              <a:gd name="connsiteX0" fmla="*/ 0 w 7448400"/>
              <a:gd name="connsiteY0" fmla="*/ 1184400 h 1201486"/>
              <a:gd name="connsiteX1" fmla="*/ 3724200 w 7448400"/>
              <a:gd name="connsiteY1" fmla="*/ 0 h 1201486"/>
              <a:gd name="connsiteX2" fmla="*/ 7448400 w 7448400"/>
              <a:gd name="connsiteY2" fmla="*/ 1184400 h 1201486"/>
              <a:gd name="connsiteX3" fmla="*/ 6010380 w 7448400"/>
              <a:gd name="connsiteY3" fmla="*/ 1201486 h 1201486"/>
              <a:gd name="connsiteX4" fmla="*/ 3712770 w 7448400"/>
              <a:gd name="connsiteY4" fmla="*/ 775080 h 1201486"/>
              <a:gd name="connsiteX5" fmla="*/ 592200 w 7448400"/>
              <a:gd name="connsiteY5" fmla="*/ 1184400 h 1201486"/>
              <a:gd name="connsiteX6" fmla="*/ 0 w 7448400"/>
              <a:gd name="connsiteY6" fmla="*/ 1184400 h 1201486"/>
              <a:gd name="connsiteX0" fmla="*/ 0 w 7448400"/>
              <a:gd name="connsiteY0" fmla="*/ 1184400 h 1212284"/>
              <a:gd name="connsiteX1" fmla="*/ 3724200 w 7448400"/>
              <a:gd name="connsiteY1" fmla="*/ 0 h 1212284"/>
              <a:gd name="connsiteX2" fmla="*/ 7448400 w 7448400"/>
              <a:gd name="connsiteY2" fmla="*/ 1184400 h 1212284"/>
              <a:gd name="connsiteX3" fmla="*/ 6010380 w 7448400"/>
              <a:gd name="connsiteY3" fmla="*/ 1201486 h 1212284"/>
              <a:gd name="connsiteX4" fmla="*/ 3712770 w 7448400"/>
              <a:gd name="connsiteY4" fmla="*/ 775080 h 1212284"/>
              <a:gd name="connsiteX5" fmla="*/ 1211816 w 7448400"/>
              <a:gd name="connsiteY5" fmla="*/ 1212284 h 1212284"/>
              <a:gd name="connsiteX6" fmla="*/ 0 w 7448400"/>
              <a:gd name="connsiteY6" fmla="*/ 1184400 h 1212284"/>
              <a:gd name="connsiteX0" fmla="*/ 0 w 7448400"/>
              <a:gd name="connsiteY0" fmla="*/ 1184400 h 1207533"/>
              <a:gd name="connsiteX1" fmla="*/ 3724200 w 7448400"/>
              <a:gd name="connsiteY1" fmla="*/ 0 h 1207533"/>
              <a:gd name="connsiteX2" fmla="*/ 7448400 w 7448400"/>
              <a:gd name="connsiteY2" fmla="*/ 1184400 h 1207533"/>
              <a:gd name="connsiteX3" fmla="*/ 6010380 w 7448400"/>
              <a:gd name="connsiteY3" fmla="*/ 1201486 h 1207533"/>
              <a:gd name="connsiteX4" fmla="*/ 3712770 w 7448400"/>
              <a:gd name="connsiteY4" fmla="*/ 775080 h 1207533"/>
              <a:gd name="connsiteX5" fmla="*/ 1519430 w 7448400"/>
              <a:gd name="connsiteY5" fmla="*/ 1207533 h 1207533"/>
              <a:gd name="connsiteX6" fmla="*/ 0 w 7448400"/>
              <a:gd name="connsiteY6" fmla="*/ 1184400 h 1207533"/>
              <a:gd name="connsiteX0" fmla="*/ 0 w 7448400"/>
              <a:gd name="connsiteY0" fmla="*/ 1184400 h 1207533"/>
              <a:gd name="connsiteX1" fmla="*/ 3724200 w 7448400"/>
              <a:gd name="connsiteY1" fmla="*/ 0 h 1207533"/>
              <a:gd name="connsiteX2" fmla="*/ 7448400 w 7448400"/>
              <a:gd name="connsiteY2" fmla="*/ 1184400 h 1207533"/>
              <a:gd name="connsiteX3" fmla="*/ 6505531 w 7448400"/>
              <a:gd name="connsiteY3" fmla="*/ 1202046 h 1207533"/>
              <a:gd name="connsiteX4" fmla="*/ 3712770 w 7448400"/>
              <a:gd name="connsiteY4" fmla="*/ 775080 h 1207533"/>
              <a:gd name="connsiteX5" fmla="*/ 1519430 w 7448400"/>
              <a:gd name="connsiteY5" fmla="*/ 1207533 h 1207533"/>
              <a:gd name="connsiteX6" fmla="*/ 0 w 7448400"/>
              <a:gd name="connsiteY6" fmla="*/ 1184400 h 1207533"/>
              <a:gd name="connsiteX0" fmla="*/ 0 w 7652985"/>
              <a:gd name="connsiteY0" fmla="*/ 1198405 h 1207540"/>
              <a:gd name="connsiteX1" fmla="*/ 3928785 w 7652985"/>
              <a:gd name="connsiteY1" fmla="*/ 7 h 1207540"/>
              <a:gd name="connsiteX2" fmla="*/ 7652985 w 7652985"/>
              <a:gd name="connsiteY2" fmla="*/ 1184407 h 1207540"/>
              <a:gd name="connsiteX3" fmla="*/ 6710116 w 7652985"/>
              <a:gd name="connsiteY3" fmla="*/ 1202053 h 1207540"/>
              <a:gd name="connsiteX4" fmla="*/ 3917355 w 7652985"/>
              <a:gd name="connsiteY4" fmla="*/ 775087 h 1207540"/>
              <a:gd name="connsiteX5" fmla="*/ 1724015 w 7652985"/>
              <a:gd name="connsiteY5" fmla="*/ 1207540 h 1207540"/>
              <a:gd name="connsiteX6" fmla="*/ 0 w 7652985"/>
              <a:gd name="connsiteY6" fmla="*/ 1198405 h 1207540"/>
              <a:gd name="connsiteX0" fmla="*/ 0 w 7652985"/>
              <a:gd name="connsiteY0" fmla="*/ 1221193 h 1230328"/>
              <a:gd name="connsiteX1" fmla="*/ 3408544 w 7652985"/>
              <a:gd name="connsiteY1" fmla="*/ 7 h 1230328"/>
              <a:gd name="connsiteX2" fmla="*/ 7652985 w 7652985"/>
              <a:gd name="connsiteY2" fmla="*/ 1207195 h 1230328"/>
              <a:gd name="connsiteX3" fmla="*/ 6710116 w 7652985"/>
              <a:gd name="connsiteY3" fmla="*/ 1224841 h 1230328"/>
              <a:gd name="connsiteX4" fmla="*/ 3917355 w 7652985"/>
              <a:gd name="connsiteY4" fmla="*/ 797875 h 1230328"/>
              <a:gd name="connsiteX5" fmla="*/ 1724015 w 7652985"/>
              <a:gd name="connsiteY5" fmla="*/ 1230328 h 1230328"/>
              <a:gd name="connsiteX6" fmla="*/ 0 w 7652985"/>
              <a:gd name="connsiteY6" fmla="*/ 1221193 h 1230328"/>
              <a:gd name="connsiteX0" fmla="*/ 0 w 7652985"/>
              <a:gd name="connsiteY0" fmla="*/ 1221193 h 1224841"/>
              <a:gd name="connsiteX1" fmla="*/ 3408544 w 7652985"/>
              <a:gd name="connsiteY1" fmla="*/ 7 h 1224841"/>
              <a:gd name="connsiteX2" fmla="*/ 7652985 w 7652985"/>
              <a:gd name="connsiteY2" fmla="*/ 1207195 h 1224841"/>
              <a:gd name="connsiteX3" fmla="*/ 6710116 w 7652985"/>
              <a:gd name="connsiteY3" fmla="*/ 1224841 h 1224841"/>
              <a:gd name="connsiteX4" fmla="*/ 3917355 w 7652985"/>
              <a:gd name="connsiteY4" fmla="*/ 797875 h 1224841"/>
              <a:gd name="connsiteX5" fmla="*/ 1489997 w 7652985"/>
              <a:gd name="connsiteY5" fmla="*/ 1216589 h 1224841"/>
              <a:gd name="connsiteX6" fmla="*/ 0 w 7652985"/>
              <a:gd name="connsiteY6" fmla="*/ 1221193 h 1224841"/>
              <a:gd name="connsiteX0" fmla="*/ 0 w 7652985"/>
              <a:gd name="connsiteY0" fmla="*/ 1221193 h 1221193"/>
              <a:gd name="connsiteX1" fmla="*/ 3408544 w 7652985"/>
              <a:gd name="connsiteY1" fmla="*/ 7 h 1221193"/>
              <a:gd name="connsiteX2" fmla="*/ 7652985 w 7652985"/>
              <a:gd name="connsiteY2" fmla="*/ 1207195 h 1221193"/>
              <a:gd name="connsiteX3" fmla="*/ 6220864 w 7652985"/>
              <a:gd name="connsiteY3" fmla="*/ 1204464 h 1221193"/>
              <a:gd name="connsiteX4" fmla="*/ 3917355 w 7652985"/>
              <a:gd name="connsiteY4" fmla="*/ 797875 h 1221193"/>
              <a:gd name="connsiteX5" fmla="*/ 1489997 w 7652985"/>
              <a:gd name="connsiteY5" fmla="*/ 1216589 h 1221193"/>
              <a:gd name="connsiteX6" fmla="*/ 0 w 7652985"/>
              <a:gd name="connsiteY6" fmla="*/ 1221193 h 1221193"/>
              <a:gd name="connsiteX0" fmla="*/ 0 w 7652985"/>
              <a:gd name="connsiteY0" fmla="*/ 1221193 h 1221193"/>
              <a:gd name="connsiteX1" fmla="*/ 3408544 w 7652985"/>
              <a:gd name="connsiteY1" fmla="*/ 7 h 1221193"/>
              <a:gd name="connsiteX2" fmla="*/ 7652985 w 7652985"/>
              <a:gd name="connsiteY2" fmla="*/ 1207195 h 1221193"/>
              <a:gd name="connsiteX3" fmla="*/ 6503347 w 7652985"/>
              <a:gd name="connsiteY3" fmla="*/ 1200918 h 1221193"/>
              <a:gd name="connsiteX4" fmla="*/ 3917355 w 7652985"/>
              <a:gd name="connsiteY4" fmla="*/ 797875 h 1221193"/>
              <a:gd name="connsiteX5" fmla="*/ 1489997 w 7652985"/>
              <a:gd name="connsiteY5" fmla="*/ 1216589 h 1221193"/>
              <a:gd name="connsiteX6" fmla="*/ 0 w 7652985"/>
              <a:gd name="connsiteY6" fmla="*/ 1221193 h 1221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52985" h="1221193">
                <a:moveTo>
                  <a:pt x="0" y="1221193"/>
                </a:moveTo>
                <a:cubicBezTo>
                  <a:pt x="0" y="567067"/>
                  <a:pt x="2133047" y="2340"/>
                  <a:pt x="3408544" y="7"/>
                </a:cubicBezTo>
                <a:cubicBezTo>
                  <a:pt x="4684042" y="-2326"/>
                  <a:pt x="7652985" y="553069"/>
                  <a:pt x="7652985" y="1207195"/>
                </a:cubicBezTo>
                <a:lnTo>
                  <a:pt x="6503347" y="1200918"/>
                </a:lnTo>
                <a:cubicBezTo>
                  <a:pt x="6503347" y="873855"/>
                  <a:pt x="5647111" y="797875"/>
                  <a:pt x="3917355" y="797875"/>
                </a:cubicBezTo>
                <a:cubicBezTo>
                  <a:pt x="2187599" y="797875"/>
                  <a:pt x="1489997" y="889526"/>
                  <a:pt x="1489997" y="1216589"/>
                </a:cubicBezTo>
                <a:lnTo>
                  <a:pt x="0" y="1221193"/>
                </a:lnTo>
                <a:close/>
              </a:path>
            </a:pathLst>
          </a:custGeom>
          <a:solidFill>
            <a:schemeClr val="accent3">
              <a:lumMod val="40000"/>
              <a:lumOff val="6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14" name="Arc plein 13"/>
          <p:cNvSpPr/>
          <p:nvPr/>
        </p:nvSpPr>
        <p:spPr>
          <a:xfrm rot="19805317">
            <a:off x="10198" y="1378327"/>
            <a:ext cx="7720519" cy="2390447"/>
          </a:xfrm>
          <a:custGeom>
            <a:avLst/>
            <a:gdLst>
              <a:gd name="connsiteX0" fmla="*/ 0 w 4032448"/>
              <a:gd name="connsiteY0" fmla="*/ 1828800 h 3657600"/>
              <a:gd name="connsiteX1" fmla="*/ 2016224 w 4032448"/>
              <a:gd name="connsiteY1" fmla="*/ 0 h 3657600"/>
              <a:gd name="connsiteX2" fmla="*/ 4032448 w 4032448"/>
              <a:gd name="connsiteY2" fmla="*/ 1828800 h 3657600"/>
              <a:gd name="connsiteX3" fmla="*/ 3118048 w 4032448"/>
              <a:gd name="connsiteY3" fmla="*/ 1828800 h 3657600"/>
              <a:gd name="connsiteX4" fmla="*/ 2016224 w 4032448"/>
              <a:gd name="connsiteY4" fmla="*/ 914400 h 3657600"/>
              <a:gd name="connsiteX5" fmla="*/ 914400 w 4032448"/>
              <a:gd name="connsiteY5" fmla="*/ 1828800 h 3657600"/>
              <a:gd name="connsiteX6" fmla="*/ 0 w 4032448"/>
              <a:gd name="connsiteY6" fmla="*/ 1828800 h 3657600"/>
              <a:gd name="connsiteX0" fmla="*/ 0 w 4032448"/>
              <a:gd name="connsiteY0" fmla="*/ 1828800 h 1828800"/>
              <a:gd name="connsiteX1" fmla="*/ 2016224 w 4032448"/>
              <a:gd name="connsiteY1" fmla="*/ 0 h 1828800"/>
              <a:gd name="connsiteX2" fmla="*/ 4032448 w 4032448"/>
              <a:gd name="connsiteY2" fmla="*/ 1828800 h 1828800"/>
              <a:gd name="connsiteX3" fmla="*/ 3118048 w 4032448"/>
              <a:gd name="connsiteY3" fmla="*/ 1828800 h 1828800"/>
              <a:gd name="connsiteX4" fmla="*/ 2016224 w 4032448"/>
              <a:gd name="connsiteY4" fmla="*/ 914400 h 1828800"/>
              <a:gd name="connsiteX5" fmla="*/ 571500 w 4032448"/>
              <a:gd name="connsiteY5" fmla="*/ 1828800 h 1828800"/>
              <a:gd name="connsiteX6" fmla="*/ 0 w 4032448"/>
              <a:gd name="connsiteY6" fmla="*/ 1828800 h 1828800"/>
              <a:gd name="connsiteX0" fmla="*/ 0 w 4032448"/>
              <a:gd name="connsiteY0" fmla="*/ 1828800 h 1828800"/>
              <a:gd name="connsiteX1" fmla="*/ 2016224 w 4032448"/>
              <a:gd name="connsiteY1" fmla="*/ 0 h 1828800"/>
              <a:gd name="connsiteX2" fmla="*/ 4032448 w 4032448"/>
              <a:gd name="connsiteY2" fmla="*/ 1828800 h 1828800"/>
              <a:gd name="connsiteX3" fmla="*/ 3118048 w 4032448"/>
              <a:gd name="connsiteY3" fmla="*/ 1828800 h 1828800"/>
              <a:gd name="connsiteX4" fmla="*/ 2119002 w 4032448"/>
              <a:gd name="connsiteY4" fmla="*/ 1514680 h 1828800"/>
              <a:gd name="connsiteX5" fmla="*/ 571500 w 4032448"/>
              <a:gd name="connsiteY5" fmla="*/ 1828800 h 1828800"/>
              <a:gd name="connsiteX6" fmla="*/ 0 w 4032448"/>
              <a:gd name="connsiteY6" fmla="*/ 1828800 h 1828800"/>
              <a:gd name="connsiteX0" fmla="*/ 0 w 4032448"/>
              <a:gd name="connsiteY0" fmla="*/ 1828800 h 1828800"/>
              <a:gd name="connsiteX1" fmla="*/ 2016224 w 4032448"/>
              <a:gd name="connsiteY1" fmla="*/ 0 h 1828800"/>
              <a:gd name="connsiteX2" fmla="*/ 4032448 w 4032448"/>
              <a:gd name="connsiteY2" fmla="*/ 1828800 h 1828800"/>
              <a:gd name="connsiteX3" fmla="*/ 3118048 w 4032448"/>
              <a:gd name="connsiteY3" fmla="*/ 1828800 h 1828800"/>
              <a:gd name="connsiteX4" fmla="*/ 2059916 w 4032448"/>
              <a:gd name="connsiteY4" fmla="*/ 1372157 h 1828800"/>
              <a:gd name="connsiteX5" fmla="*/ 571500 w 4032448"/>
              <a:gd name="connsiteY5" fmla="*/ 1828800 h 1828800"/>
              <a:gd name="connsiteX6" fmla="*/ 0 w 4032448"/>
              <a:gd name="connsiteY6" fmla="*/ 1828800 h 1828800"/>
              <a:gd name="connsiteX0" fmla="*/ 0 w 4032448"/>
              <a:gd name="connsiteY0" fmla="*/ 1828800 h 1828800"/>
              <a:gd name="connsiteX1" fmla="*/ 2016224 w 4032448"/>
              <a:gd name="connsiteY1" fmla="*/ 0 h 1828800"/>
              <a:gd name="connsiteX2" fmla="*/ 4032448 w 4032448"/>
              <a:gd name="connsiteY2" fmla="*/ 1828800 h 1828800"/>
              <a:gd name="connsiteX3" fmla="*/ 3262326 w 4032448"/>
              <a:gd name="connsiteY3" fmla="*/ 1825019 h 1828800"/>
              <a:gd name="connsiteX4" fmla="*/ 2059916 w 4032448"/>
              <a:gd name="connsiteY4" fmla="*/ 1372157 h 1828800"/>
              <a:gd name="connsiteX5" fmla="*/ 571500 w 4032448"/>
              <a:gd name="connsiteY5" fmla="*/ 1828800 h 1828800"/>
              <a:gd name="connsiteX6" fmla="*/ 0 w 4032448"/>
              <a:gd name="connsiteY6" fmla="*/ 1828800 h 1828800"/>
              <a:gd name="connsiteX0" fmla="*/ 0 w 4032448"/>
              <a:gd name="connsiteY0" fmla="*/ 1828800 h 1839581"/>
              <a:gd name="connsiteX1" fmla="*/ 2016224 w 4032448"/>
              <a:gd name="connsiteY1" fmla="*/ 0 h 1839581"/>
              <a:gd name="connsiteX2" fmla="*/ 4032448 w 4032448"/>
              <a:gd name="connsiteY2" fmla="*/ 1828800 h 1839581"/>
              <a:gd name="connsiteX3" fmla="*/ 3342105 w 4032448"/>
              <a:gd name="connsiteY3" fmla="*/ 1839581 h 1839581"/>
              <a:gd name="connsiteX4" fmla="*/ 2059916 w 4032448"/>
              <a:gd name="connsiteY4" fmla="*/ 1372157 h 1839581"/>
              <a:gd name="connsiteX5" fmla="*/ 571500 w 4032448"/>
              <a:gd name="connsiteY5" fmla="*/ 1828800 h 1839581"/>
              <a:gd name="connsiteX6" fmla="*/ 0 w 4032448"/>
              <a:gd name="connsiteY6" fmla="*/ 1828800 h 1839581"/>
              <a:gd name="connsiteX0" fmla="*/ 0 w 4032448"/>
              <a:gd name="connsiteY0" fmla="*/ 1828800 h 1845874"/>
              <a:gd name="connsiteX1" fmla="*/ 2016224 w 4032448"/>
              <a:gd name="connsiteY1" fmla="*/ 0 h 1845874"/>
              <a:gd name="connsiteX2" fmla="*/ 4032448 w 4032448"/>
              <a:gd name="connsiteY2" fmla="*/ 1828800 h 1845874"/>
              <a:gd name="connsiteX3" fmla="*/ 3342105 w 4032448"/>
              <a:gd name="connsiteY3" fmla="*/ 1839581 h 1845874"/>
              <a:gd name="connsiteX4" fmla="*/ 2059916 w 4032448"/>
              <a:gd name="connsiteY4" fmla="*/ 1372157 h 1845874"/>
              <a:gd name="connsiteX5" fmla="*/ 728781 w 4032448"/>
              <a:gd name="connsiteY5" fmla="*/ 1845874 h 1845874"/>
              <a:gd name="connsiteX6" fmla="*/ 0 w 4032448"/>
              <a:gd name="connsiteY6" fmla="*/ 1828800 h 1845874"/>
              <a:gd name="connsiteX0" fmla="*/ 0 w 4179003"/>
              <a:gd name="connsiteY0" fmla="*/ 1820531 h 1845875"/>
              <a:gd name="connsiteX1" fmla="*/ 2162779 w 4179003"/>
              <a:gd name="connsiteY1" fmla="*/ 1 h 1845875"/>
              <a:gd name="connsiteX2" fmla="*/ 4179003 w 4179003"/>
              <a:gd name="connsiteY2" fmla="*/ 1828801 h 1845875"/>
              <a:gd name="connsiteX3" fmla="*/ 3488660 w 4179003"/>
              <a:gd name="connsiteY3" fmla="*/ 1839582 h 1845875"/>
              <a:gd name="connsiteX4" fmla="*/ 2206471 w 4179003"/>
              <a:gd name="connsiteY4" fmla="*/ 1372158 h 1845875"/>
              <a:gd name="connsiteX5" fmla="*/ 875336 w 4179003"/>
              <a:gd name="connsiteY5" fmla="*/ 1845875 h 1845875"/>
              <a:gd name="connsiteX6" fmla="*/ 0 w 4179003"/>
              <a:gd name="connsiteY6" fmla="*/ 1820531 h 1845875"/>
              <a:gd name="connsiteX0" fmla="*/ 0 w 4179003"/>
              <a:gd name="connsiteY0" fmla="*/ 1820531 h 1845875"/>
              <a:gd name="connsiteX1" fmla="*/ 2162779 w 4179003"/>
              <a:gd name="connsiteY1" fmla="*/ 1 h 1845875"/>
              <a:gd name="connsiteX2" fmla="*/ 4179003 w 4179003"/>
              <a:gd name="connsiteY2" fmla="*/ 1828801 h 1845875"/>
              <a:gd name="connsiteX3" fmla="*/ 3488660 w 4179003"/>
              <a:gd name="connsiteY3" fmla="*/ 1839582 h 1845875"/>
              <a:gd name="connsiteX4" fmla="*/ 2148432 w 4179003"/>
              <a:gd name="connsiteY4" fmla="*/ 1232885 h 1845875"/>
              <a:gd name="connsiteX5" fmla="*/ 875336 w 4179003"/>
              <a:gd name="connsiteY5" fmla="*/ 1845875 h 1845875"/>
              <a:gd name="connsiteX6" fmla="*/ 0 w 4179003"/>
              <a:gd name="connsiteY6" fmla="*/ 1820531 h 1845875"/>
              <a:gd name="connsiteX0" fmla="*/ 0 w 4179003"/>
              <a:gd name="connsiteY0" fmla="*/ 1820531 h 1845875"/>
              <a:gd name="connsiteX1" fmla="*/ 2162779 w 4179003"/>
              <a:gd name="connsiteY1" fmla="*/ 1 h 1845875"/>
              <a:gd name="connsiteX2" fmla="*/ 4179003 w 4179003"/>
              <a:gd name="connsiteY2" fmla="*/ 1828801 h 1845875"/>
              <a:gd name="connsiteX3" fmla="*/ 3488660 w 4179003"/>
              <a:gd name="connsiteY3" fmla="*/ 1839582 h 1845875"/>
              <a:gd name="connsiteX4" fmla="*/ 2101637 w 4179003"/>
              <a:gd name="connsiteY4" fmla="*/ 1225027 h 1845875"/>
              <a:gd name="connsiteX5" fmla="*/ 875336 w 4179003"/>
              <a:gd name="connsiteY5" fmla="*/ 1845875 h 1845875"/>
              <a:gd name="connsiteX6" fmla="*/ 0 w 4179003"/>
              <a:gd name="connsiteY6" fmla="*/ 1820531 h 1845875"/>
              <a:gd name="connsiteX0" fmla="*/ 0 w 4179003"/>
              <a:gd name="connsiteY0" fmla="*/ 1820531 h 1846693"/>
              <a:gd name="connsiteX1" fmla="*/ 2162779 w 4179003"/>
              <a:gd name="connsiteY1" fmla="*/ 1 h 1846693"/>
              <a:gd name="connsiteX2" fmla="*/ 4179003 w 4179003"/>
              <a:gd name="connsiteY2" fmla="*/ 1828801 h 1846693"/>
              <a:gd name="connsiteX3" fmla="*/ 3609691 w 4179003"/>
              <a:gd name="connsiteY3" fmla="*/ 1846693 h 1846693"/>
              <a:gd name="connsiteX4" fmla="*/ 2101637 w 4179003"/>
              <a:gd name="connsiteY4" fmla="*/ 1225027 h 1846693"/>
              <a:gd name="connsiteX5" fmla="*/ 875336 w 4179003"/>
              <a:gd name="connsiteY5" fmla="*/ 1845875 h 1846693"/>
              <a:gd name="connsiteX6" fmla="*/ 0 w 4179003"/>
              <a:gd name="connsiteY6" fmla="*/ 1820531 h 1846693"/>
              <a:gd name="connsiteX0" fmla="*/ 0 w 4179003"/>
              <a:gd name="connsiteY0" fmla="*/ 1820531 h 1845875"/>
              <a:gd name="connsiteX1" fmla="*/ 2162779 w 4179003"/>
              <a:gd name="connsiteY1" fmla="*/ 1 h 1845875"/>
              <a:gd name="connsiteX2" fmla="*/ 4179003 w 4179003"/>
              <a:gd name="connsiteY2" fmla="*/ 1828801 h 1845875"/>
              <a:gd name="connsiteX3" fmla="*/ 3285963 w 4179003"/>
              <a:gd name="connsiteY3" fmla="*/ 1834609 h 1845875"/>
              <a:gd name="connsiteX4" fmla="*/ 2101637 w 4179003"/>
              <a:gd name="connsiteY4" fmla="*/ 1225027 h 1845875"/>
              <a:gd name="connsiteX5" fmla="*/ 875336 w 4179003"/>
              <a:gd name="connsiteY5" fmla="*/ 1845875 h 1845875"/>
              <a:gd name="connsiteX6" fmla="*/ 0 w 4179003"/>
              <a:gd name="connsiteY6" fmla="*/ 1820531 h 184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79003" h="1845875">
                <a:moveTo>
                  <a:pt x="0" y="1820531"/>
                </a:moveTo>
                <a:cubicBezTo>
                  <a:pt x="0" y="810513"/>
                  <a:pt x="1466279" y="-1377"/>
                  <a:pt x="2162779" y="1"/>
                </a:cubicBezTo>
                <a:cubicBezTo>
                  <a:pt x="2859279" y="1379"/>
                  <a:pt x="4179003" y="818783"/>
                  <a:pt x="4179003" y="1828801"/>
                </a:cubicBezTo>
                <a:lnTo>
                  <a:pt x="3285963" y="1834609"/>
                </a:lnTo>
                <a:cubicBezTo>
                  <a:pt x="3285963" y="1329600"/>
                  <a:pt x="2710158" y="1225027"/>
                  <a:pt x="2101637" y="1225027"/>
                </a:cubicBezTo>
                <a:cubicBezTo>
                  <a:pt x="1493116" y="1225027"/>
                  <a:pt x="875336" y="1340866"/>
                  <a:pt x="875336" y="1845875"/>
                </a:cubicBezTo>
                <a:lnTo>
                  <a:pt x="0" y="1820531"/>
                </a:lnTo>
                <a:close/>
              </a:path>
            </a:pathLst>
          </a:cu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nvGrpSpPr>
          <p:cNvPr id="6" name="Groupe 5"/>
          <p:cNvGrpSpPr/>
          <p:nvPr/>
        </p:nvGrpSpPr>
        <p:grpSpPr>
          <a:xfrm>
            <a:off x="4822545" y="3830210"/>
            <a:ext cx="2128404" cy="1860526"/>
            <a:chOff x="6698034" y="3223645"/>
            <a:chExt cx="2645836" cy="2419274"/>
          </a:xfrm>
        </p:grpSpPr>
        <p:pic>
          <p:nvPicPr>
            <p:cNvPr id="106" name="Image 105"/>
            <p:cNvPicPr>
              <a:picLocks noChangeAspect="1"/>
            </p:cNvPicPr>
            <p:nvPr/>
          </p:nvPicPr>
          <p:blipFill>
            <a:blip r:embed="rId3" cstate="screen">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4353768">
              <a:off x="6976567" y="3514849"/>
              <a:ext cx="1419211" cy="1064039"/>
            </a:xfrm>
            <a:prstGeom prst="rect">
              <a:avLst/>
            </a:prstGeom>
          </p:spPr>
        </p:pic>
        <p:grpSp>
          <p:nvGrpSpPr>
            <p:cNvPr id="4" name="Groupe 3"/>
            <p:cNvGrpSpPr/>
            <p:nvPr/>
          </p:nvGrpSpPr>
          <p:grpSpPr>
            <a:xfrm>
              <a:off x="6698034" y="3223645"/>
              <a:ext cx="2645836" cy="2419274"/>
              <a:chOff x="6979847" y="2270520"/>
              <a:chExt cx="2645836" cy="2419274"/>
            </a:xfrm>
          </p:grpSpPr>
          <p:pic>
            <p:nvPicPr>
              <p:cNvPr id="130" name="Image 129"/>
              <p:cNvPicPr>
                <a:picLocks noChangeAspect="1"/>
              </p:cNvPicPr>
              <p:nvPr/>
            </p:nvPicPr>
            <p:blipFill>
              <a:blip r:embed="rId3" cstate="screen">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4353768">
                <a:off x="8384058" y="2906013"/>
                <a:ext cx="1419211" cy="1064039"/>
              </a:xfrm>
              <a:prstGeom prst="rect">
                <a:avLst/>
              </a:prstGeom>
            </p:spPr>
          </p:pic>
          <p:pic>
            <p:nvPicPr>
              <p:cNvPr id="131" name="Image 130"/>
              <p:cNvPicPr>
                <a:picLocks noChangeAspect="1"/>
              </p:cNvPicPr>
              <p:nvPr/>
            </p:nvPicPr>
            <p:blipFill>
              <a:blip r:embed="rId3" cstate="screen">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4353768">
                <a:off x="7533688" y="3448169"/>
                <a:ext cx="1419211" cy="1064039"/>
              </a:xfrm>
              <a:prstGeom prst="rect">
                <a:avLst/>
              </a:prstGeom>
            </p:spPr>
          </p:pic>
          <p:pic>
            <p:nvPicPr>
              <p:cNvPr id="132" name="Image 131"/>
              <p:cNvPicPr>
                <a:picLocks noChangeAspect="1"/>
              </p:cNvPicPr>
              <p:nvPr/>
            </p:nvPicPr>
            <p:blipFill>
              <a:blip r:embed="rId3" cstate="screen">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4353768">
                <a:off x="6802261" y="2861144"/>
                <a:ext cx="1419211" cy="1064039"/>
              </a:xfrm>
              <a:prstGeom prst="rect">
                <a:avLst/>
              </a:prstGeom>
            </p:spPr>
          </p:pic>
          <p:pic>
            <p:nvPicPr>
              <p:cNvPr id="133" name="Image 132"/>
              <p:cNvPicPr>
                <a:picLocks noChangeAspect="1"/>
              </p:cNvPicPr>
              <p:nvPr/>
            </p:nvPicPr>
            <p:blipFill>
              <a:blip r:embed="rId3" cstate="screen">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4353768">
                <a:off x="7959545" y="2448106"/>
                <a:ext cx="1419211" cy="1064039"/>
              </a:xfrm>
              <a:prstGeom prst="rect">
                <a:avLst/>
              </a:prstGeom>
            </p:spPr>
          </p:pic>
          <p:pic>
            <p:nvPicPr>
              <p:cNvPr id="134" name="Image 133"/>
              <p:cNvPicPr>
                <a:picLocks noChangeAspect="1"/>
              </p:cNvPicPr>
              <p:nvPr/>
            </p:nvPicPr>
            <p:blipFill>
              <a:blip r:embed="rId3" cstate="screen">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4353768">
                <a:off x="7485673" y="2961895"/>
                <a:ext cx="1419211" cy="1064039"/>
              </a:xfrm>
              <a:prstGeom prst="rect">
                <a:avLst/>
              </a:prstGeom>
            </p:spPr>
          </p:pic>
        </p:grpSp>
      </p:grpSp>
      <p:sp>
        <p:nvSpPr>
          <p:cNvPr id="137" name="Rectangle 15"/>
          <p:cNvSpPr>
            <a:spLocks noChangeArrowheads="1"/>
          </p:cNvSpPr>
          <p:nvPr/>
        </p:nvSpPr>
        <p:spPr bwMode="auto">
          <a:xfrm>
            <a:off x="290206" y="27614"/>
            <a:ext cx="8878904" cy="830997"/>
          </a:xfrm>
          <a:prstGeom prst="rect">
            <a:avLst/>
          </a:prstGeom>
          <a:noFill/>
          <a:ln w="9525">
            <a:noFill/>
            <a:miter lim="800000"/>
            <a:headEnd/>
            <a:tailEnd/>
          </a:ln>
        </p:spPr>
        <p:txBody>
          <a:bodyPr wrap="square">
            <a:spAutoFit/>
          </a:bodyPr>
          <a:lstStyle/>
          <a:p>
            <a:r>
              <a:rPr lang="en-US" sz="2400" b="1" dirty="0"/>
              <a:t>There has been no study on oyster reproduction in Mediterranean lagoons until 2010</a:t>
            </a:r>
            <a:endParaRPr lang="fr-FR" sz="2400" b="1" dirty="0"/>
          </a:p>
        </p:txBody>
      </p:sp>
      <p:sp>
        <p:nvSpPr>
          <p:cNvPr id="138" name="ZoneTexte 137"/>
          <p:cNvSpPr txBox="1"/>
          <p:nvPr/>
        </p:nvSpPr>
        <p:spPr>
          <a:xfrm>
            <a:off x="2554587" y="4458431"/>
            <a:ext cx="2356187" cy="523220"/>
          </a:xfrm>
          <a:prstGeom prst="rect">
            <a:avLst/>
          </a:prstGeom>
          <a:noFill/>
        </p:spPr>
        <p:txBody>
          <a:bodyPr wrap="square" rtlCol="0">
            <a:spAutoFit/>
          </a:bodyPr>
          <a:lstStyle/>
          <a:p>
            <a:r>
              <a:rPr lang="en-US" sz="2800" dirty="0"/>
              <a:t>Brooding stock</a:t>
            </a:r>
          </a:p>
        </p:txBody>
      </p:sp>
      <p:sp>
        <p:nvSpPr>
          <p:cNvPr id="158" name="ZoneTexte 157"/>
          <p:cNvSpPr txBox="1"/>
          <p:nvPr/>
        </p:nvSpPr>
        <p:spPr>
          <a:xfrm>
            <a:off x="4891259" y="5356763"/>
            <a:ext cx="1237001" cy="400110"/>
          </a:xfrm>
          <a:prstGeom prst="rect">
            <a:avLst/>
          </a:prstGeom>
          <a:noFill/>
        </p:spPr>
        <p:txBody>
          <a:bodyPr wrap="square" rtlCol="0">
            <a:spAutoFit/>
          </a:bodyPr>
          <a:lstStyle/>
          <a:p>
            <a:r>
              <a:rPr lang="en-US" sz="2000" dirty="0"/>
              <a:t>Growth</a:t>
            </a:r>
          </a:p>
        </p:txBody>
      </p:sp>
      <p:sp>
        <p:nvSpPr>
          <p:cNvPr id="165" name="ZoneTexte 164"/>
          <p:cNvSpPr txBox="1"/>
          <p:nvPr/>
        </p:nvSpPr>
        <p:spPr>
          <a:xfrm rot="19757283">
            <a:off x="902854" y="4911839"/>
            <a:ext cx="1016402" cy="400110"/>
          </a:xfrm>
          <a:prstGeom prst="rect">
            <a:avLst/>
          </a:prstGeom>
          <a:noFill/>
        </p:spPr>
        <p:txBody>
          <a:bodyPr wrap="square" rtlCol="0">
            <a:spAutoFit/>
          </a:bodyPr>
          <a:lstStyle/>
          <a:p>
            <a:r>
              <a:rPr lang="en-US" sz="2000" b="1" dirty="0">
                <a:solidFill>
                  <a:srgbClr val="61B6CD"/>
                </a:solidFill>
              </a:rPr>
              <a:t>Pelagic</a:t>
            </a:r>
          </a:p>
        </p:txBody>
      </p:sp>
      <p:sp>
        <p:nvSpPr>
          <p:cNvPr id="166" name="ZoneTexte 165"/>
          <p:cNvSpPr txBox="1"/>
          <p:nvPr/>
        </p:nvSpPr>
        <p:spPr>
          <a:xfrm rot="19869920">
            <a:off x="1208102" y="5164387"/>
            <a:ext cx="1000415" cy="400110"/>
          </a:xfrm>
          <a:prstGeom prst="rect">
            <a:avLst/>
          </a:prstGeom>
          <a:noFill/>
        </p:spPr>
        <p:txBody>
          <a:bodyPr wrap="square" rtlCol="0">
            <a:spAutoFit/>
          </a:bodyPr>
          <a:lstStyle/>
          <a:p>
            <a:r>
              <a:rPr lang="en-US" sz="2000" b="1" dirty="0">
                <a:solidFill>
                  <a:schemeClr val="accent3">
                    <a:lumMod val="75000"/>
                  </a:schemeClr>
                </a:solidFill>
              </a:rPr>
              <a:t>Benthic</a:t>
            </a:r>
          </a:p>
        </p:txBody>
      </p:sp>
      <p:sp>
        <p:nvSpPr>
          <p:cNvPr id="10" name="Espace réservé du numéro de diapositive 9"/>
          <p:cNvSpPr>
            <a:spLocks noGrp="1"/>
          </p:cNvSpPr>
          <p:nvPr>
            <p:ph type="sldNum" sz="quarter" idx="12"/>
          </p:nvPr>
        </p:nvSpPr>
        <p:spPr/>
        <p:txBody>
          <a:bodyPr/>
          <a:lstStyle/>
          <a:p>
            <a:fld id="{C070D4E9-418D-419A-955A-266F6018255D}" type="slidenum">
              <a:rPr lang="fr-FR" smtClean="0"/>
              <a:t>4</a:t>
            </a:fld>
            <a:endParaRPr lang="fr-FR"/>
          </a:p>
        </p:txBody>
      </p:sp>
      <p:cxnSp>
        <p:nvCxnSpPr>
          <p:cNvPr id="118" name="Connecteur droit avec flèche 117"/>
          <p:cNvCxnSpPr/>
          <p:nvPr/>
        </p:nvCxnSpPr>
        <p:spPr>
          <a:xfrm flipH="1">
            <a:off x="4674399" y="5119407"/>
            <a:ext cx="782915" cy="447843"/>
          </a:xfrm>
          <a:prstGeom prst="straightConnector1">
            <a:avLst/>
          </a:prstGeom>
          <a:ln w="5080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387" name="Groupe 386"/>
          <p:cNvGrpSpPr/>
          <p:nvPr/>
        </p:nvGrpSpPr>
        <p:grpSpPr>
          <a:xfrm>
            <a:off x="6681332" y="3721468"/>
            <a:ext cx="2488552" cy="1825008"/>
            <a:chOff x="6659438" y="4028274"/>
            <a:chExt cx="2940766" cy="1825008"/>
          </a:xfrm>
        </p:grpSpPr>
        <p:sp>
          <p:nvSpPr>
            <p:cNvPr id="388" name="Virage 387"/>
            <p:cNvSpPr/>
            <p:nvPr/>
          </p:nvSpPr>
          <p:spPr>
            <a:xfrm flipH="1">
              <a:off x="6659438" y="4028274"/>
              <a:ext cx="1562848" cy="1321415"/>
            </a:xfrm>
            <a:prstGeom prst="bentArrow">
              <a:avLst>
                <a:gd name="adj1" fmla="val 25000"/>
                <a:gd name="adj2" fmla="val 29582"/>
                <a:gd name="adj3" fmla="val 25000"/>
                <a:gd name="adj4" fmla="val 590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89" name="ZoneTexte 388"/>
            <p:cNvSpPr txBox="1"/>
            <p:nvPr/>
          </p:nvSpPr>
          <p:spPr>
            <a:xfrm>
              <a:off x="6771444" y="5391617"/>
              <a:ext cx="2828760" cy="461665"/>
            </a:xfrm>
            <a:prstGeom prst="rect">
              <a:avLst/>
            </a:prstGeom>
            <a:noFill/>
          </p:spPr>
          <p:txBody>
            <a:bodyPr wrap="square" rtlCol="0">
              <a:spAutoFit/>
            </a:bodyPr>
            <a:lstStyle/>
            <a:p>
              <a:r>
                <a:rPr lang="en-US" sz="2400" dirty="0"/>
                <a:t>External inputs</a:t>
              </a:r>
            </a:p>
          </p:txBody>
        </p:sp>
      </p:grpSp>
      <p:pic>
        <p:nvPicPr>
          <p:cNvPr id="390" name="Image 389"/>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8898" b="81890" l="0" r="96429">
                        <a14:foregroundMark x1="67347" y1="94488" x2="67347" y2="94488"/>
                      </a14:backgroundRemoval>
                    </a14:imgEffect>
                  </a14:imgLayer>
                </a14:imgProps>
              </a:ext>
              <a:ext uri="{28A0092B-C50C-407E-A947-70E740481C1C}">
                <a14:useLocalDpi xmlns:a14="http://schemas.microsoft.com/office/drawing/2010/main" val="0"/>
              </a:ext>
            </a:extLst>
          </a:blip>
          <a:srcRect l="2457" t="20449" b="26659"/>
          <a:stretch/>
        </p:blipFill>
        <p:spPr>
          <a:xfrm>
            <a:off x="2749072" y="4902830"/>
            <a:ext cx="1649745" cy="1161947"/>
          </a:xfrm>
          <a:prstGeom prst="rect">
            <a:avLst/>
          </a:prstGeom>
        </p:spPr>
      </p:pic>
      <p:sp>
        <p:nvSpPr>
          <p:cNvPr id="27" name="ZoneTexte 26"/>
          <p:cNvSpPr txBox="1"/>
          <p:nvPr/>
        </p:nvSpPr>
        <p:spPr>
          <a:xfrm>
            <a:off x="2642611" y="1813568"/>
            <a:ext cx="3179748" cy="523220"/>
          </a:xfrm>
          <a:prstGeom prst="rect">
            <a:avLst/>
          </a:prstGeom>
          <a:noFill/>
        </p:spPr>
        <p:txBody>
          <a:bodyPr wrap="square" rtlCol="0">
            <a:spAutoFit/>
          </a:bodyPr>
          <a:lstStyle/>
          <a:p>
            <a:r>
              <a:rPr lang="en-US" sz="2800" dirty="0"/>
              <a:t>Larval development</a:t>
            </a:r>
          </a:p>
        </p:txBody>
      </p:sp>
      <p:sp>
        <p:nvSpPr>
          <p:cNvPr id="7" name="ZoneTexte 6"/>
          <p:cNvSpPr txBox="1"/>
          <p:nvPr/>
        </p:nvSpPr>
        <p:spPr>
          <a:xfrm>
            <a:off x="3251617" y="201955"/>
            <a:ext cx="2064162" cy="4708981"/>
          </a:xfrm>
          <a:prstGeom prst="rect">
            <a:avLst/>
          </a:prstGeom>
          <a:noFill/>
        </p:spPr>
        <p:txBody>
          <a:bodyPr wrap="square" rtlCol="0">
            <a:spAutoFit/>
          </a:bodyPr>
          <a:lstStyle/>
          <a:p>
            <a:pPr algn="ctr"/>
            <a:r>
              <a:rPr lang="fr-FR" sz="30000" dirty="0">
                <a:solidFill>
                  <a:srgbClr val="FF0000"/>
                </a:solidFill>
              </a:rPr>
              <a:t>?</a:t>
            </a:r>
          </a:p>
        </p:txBody>
      </p:sp>
    </p:spTree>
    <p:extLst>
      <p:ext uri="{BB962C8B-B14F-4D97-AF65-F5344CB8AC3E}">
        <p14:creationId xmlns:p14="http://schemas.microsoft.com/office/powerpoint/2010/main" val="1946069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7"/>
                                        </p:tgtEl>
                                        <p:attrNameLst>
                                          <p:attrName>style.visibility</p:attrName>
                                        </p:attrNameLst>
                                      </p:cBhvr>
                                      <p:to>
                                        <p:strVal val="visible"/>
                                      </p:to>
                                    </p:set>
                                    <p:animEffect transition="in" filter="fade">
                                      <p:cBhvr>
                                        <p:cTn id="12" dur="500"/>
                                        <p:tgtEl>
                                          <p:spTgt spid="38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Ellipse 234"/>
          <p:cNvSpPr/>
          <p:nvPr/>
        </p:nvSpPr>
        <p:spPr>
          <a:xfrm rot="20760817">
            <a:off x="-21872" y="809722"/>
            <a:ext cx="9116805" cy="5904250"/>
          </a:xfrm>
          <a:prstGeom prst="ellipse">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7" name="ZoneTexte 236"/>
          <p:cNvSpPr txBox="1"/>
          <p:nvPr/>
        </p:nvSpPr>
        <p:spPr>
          <a:xfrm rot="20115434">
            <a:off x="1177441" y="1271157"/>
            <a:ext cx="3464137" cy="523220"/>
          </a:xfrm>
          <a:prstGeom prst="rect">
            <a:avLst/>
          </a:prstGeom>
          <a:noFill/>
        </p:spPr>
        <p:txBody>
          <a:bodyPr wrap="square" rtlCol="0">
            <a:spAutoFit/>
          </a:bodyPr>
          <a:lstStyle/>
          <a:p>
            <a:r>
              <a:rPr lang="en-US" sz="2800" dirty="0"/>
              <a:t>Mediterranean lagoon</a:t>
            </a:r>
          </a:p>
        </p:txBody>
      </p:sp>
      <p:sp>
        <p:nvSpPr>
          <p:cNvPr id="20" name="Arc plein 19"/>
          <p:cNvSpPr/>
          <p:nvPr/>
        </p:nvSpPr>
        <p:spPr>
          <a:xfrm rot="9010762">
            <a:off x="930278" y="3558084"/>
            <a:ext cx="7652985" cy="2450792"/>
          </a:xfrm>
          <a:custGeom>
            <a:avLst/>
            <a:gdLst>
              <a:gd name="connsiteX0" fmla="*/ 0 w 7448400"/>
              <a:gd name="connsiteY0" fmla="*/ 1184400 h 2368800"/>
              <a:gd name="connsiteX1" fmla="*/ 3724200 w 7448400"/>
              <a:gd name="connsiteY1" fmla="*/ 0 h 2368800"/>
              <a:gd name="connsiteX2" fmla="*/ 7448400 w 7448400"/>
              <a:gd name="connsiteY2" fmla="*/ 1184400 h 2368800"/>
              <a:gd name="connsiteX3" fmla="*/ 6856200 w 7448400"/>
              <a:gd name="connsiteY3" fmla="*/ 1184400 h 2368800"/>
              <a:gd name="connsiteX4" fmla="*/ 3724200 w 7448400"/>
              <a:gd name="connsiteY4" fmla="*/ 592200 h 2368800"/>
              <a:gd name="connsiteX5" fmla="*/ 592200 w 7448400"/>
              <a:gd name="connsiteY5" fmla="*/ 1184400 h 2368800"/>
              <a:gd name="connsiteX6" fmla="*/ 0 w 7448400"/>
              <a:gd name="connsiteY6" fmla="*/ 1184400 h 2368800"/>
              <a:gd name="connsiteX0" fmla="*/ 0 w 7448400"/>
              <a:gd name="connsiteY0" fmla="*/ 1184400 h 1184400"/>
              <a:gd name="connsiteX1" fmla="*/ 3724200 w 7448400"/>
              <a:gd name="connsiteY1" fmla="*/ 0 h 1184400"/>
              <a:gd name="connsiteX2" fmla="*/ 7448400 w 7448400"/>
              <a:gd name="connsiteY2" fmla="*/ 1184400 h 1184400"/>
              <a:gd name="connsiteX3" fmla="*/ 6856200 w 7448400"/>
              <a:gd name="connsiteY3" fmla="*/ 1184400 h 1184400"/>
              <a:gd name="connsiteX4" fmla="*/ 3712770 w 7448400"/>
              <a:gd name="connsiteY4" fmla="*/ 775080 h 1184400"/>
              <a:gd name="connsiteX5" fmla="*/ 592200 w 7448400"/>
              <a:gd name="connsiteY5" fmla="*/ 1184400 h 1184400"/>
              <a:gd name="connsiteX6" fmla="*/ 0 w 7448400"/>
              <a:gd name="connsiteY6" fmla="*/ 1184400 h 1184400"/>
              <a:gd name="connsiteX0" fmla="*/ 0 w 7448400"/>
              <a:gd name="connsiteY0" fmla="*/ 1184400 h 1201486"/>
              <a:gd name="connsiteX1" fmla="*/ 3724200 w 7448400"/>
              <a:gd name="connsiteY1" fmla="*/ 0 h 1201486"/>
              <a:gd name="connsiteX2" fmla="*/ 7448400 w 7448400"/>
              <a:gd name="connsiteY2" fmla="*/ 1184400 h 1201486"/>
              <a:gd name="connsiteX3" fmla="*/ 6010380 w 7448400"/>
              <a:gd name="connsiteY3" fmla="*/ 1201486 h 1201486"/>
              <a:gd name="connsiteX4" fmla="*/ 3712770 w 7448400"/>
              <a:gd name="connsiteY4" fmla="*/ 775080 h 1201486"/>
              <a:gd name="connsiteX5" fmla="*/ 592200 w 7448400"/>
              <a:gd name="connsiteY5" fmla="*/ 1184400 h 1201486"/>
              <a:gd name="connsiteX6" fmla="*/ 0 w 7448400"/>
              <a:gd name="connsiteY6" fmla="*/ 1184400 h 1201486"/>
              <a:gd name="connsiteX0" fmla="*/ 0 w 7448400"/>
              <a:gd name="connsiteY0" fmla="*/ 1184400 h 1212284"/>
              <a:gd name="connsiteX1" fmla="*/ 3724200 w 7448400"/>
              <a:gd name="connsiteY1" fmla="*/ 0 h 1212284"/>
              <a:gd name="connsiteX2" fmla="*/ 7448400 w 7448400"/>
              <a:gd name="connsiteY2" fmla="*/ 1184400 h 1212284"/>
              <a:gd name="connsiteX3" fmla="*/ 6010380 w 7448400"/>
              <a:gd name="connsiteY3" fmla="*/ 1201486 h 1212284"/>
              <a:gd name="connsiteX4" fmla="*/ 3712770 w 7448400"/>
              <a:gd name="connsiteY4" fmla="*/ 775080 h 1212284"/>
              <a:gd name="connsiteX5" fmla="*/ 1211816 w 7448400"/>
              <a:gd name="connsiteY5" fmla="*/ 1212284 h 1212284"/>
              <a:gd name="connsiteX6" fmla="*/ 0 w 7448400"/>
              <a:gd name="connsiteY6" fmla="*/ 1184400 h 1212284"/>
              <a:gd name="connsiteX0" fmla="*/ 0 w 7448400"/>
              <a:gd name="connsiteY0" fmla="*/ 1184400 h 1207533"/>
              <a:gd name="connsiteX1" fmla="*/ 3724200 w 7448400"/>
              <a:gd name="connsiteY1" fmla="*/ 0 h 1207533"/>
              <a:gd name="connsiteX2" fmla="*/ 7448400 w 7448400"/>
              <a:gd name="connsiteY2" fmla="*/ 1184400 h 1207533"/>
              <a:gd name="connsiteX3" fmla="*/ 6010380 w 7448400"/>
              <a:gd name="connsiteY3" fmla="*/ 1201486 h 1207533"/>
              <a:gd name="connsiteX4" fmla="*/ 3712770 w 7448400"/>
              <a:gd name="connsiteY4" fmla="*/ 775080 h 1207533"/>
              <a:gd name="connsiteX5" fmla="*/ 1519430 w 7448400"/>
              <a:gd name="connsiteY5" fmla="*/ 1207533 h 1207533"/>
              <a:gd name="connsiteX6" fmla="*/ 0 w 7448400"/>
              <a:gd name="connsiteY6" fmla="*/ 1184400 h 1207533"/>
              <a:gd name="connsiteX0" fmla="*/ 0 w 7448400"/>
              <a:gd name="connsiteY0" fmla="*/ 1184400 h 1207533"/>
              <a:gd name="connsiteX1" fmla="*/ 3724200 w 7448400"/>
              <a:gd name="connsiteY1" fmla="*/ 0 h 1207533"/>
              <a:gd name="connsiteX2" fmla="*/ 7448400 w 7448400"/>
              <a:gd name="connsiteY2" fmla="*/ 1184400 h 1207533"/>
              <a:gd name="connsiteX3" fmla="*/ 6505531 w 7448400"/>
              <a:gd name="connsiteY3" fmla="*/ 1202046 h 1207533"/>
              <a:gd name="connsiteX4" fmla="*/ 3712770 w 7448400"/>
              <a:gd name="connsiteY4" fmla="*/ 775080 h 1207533"/>
              <a:gd name="connsiteX5" fmla="*/ 1519430 w 7448400"/>
              <a:gd name="connsiteY5" fmla="*/ 1207533 h 1207533"/>
              <a:gd name="connsiteX6" fmla="*/ 0 w 7448400"/>
              <a:gd name="connsiteY6" fmla="*/ 1184400 h 1207533"/>
              <a:gd name="connsiteX0" fmla="*/ 0 w 7652985"/>
              <a:gd name="connsiteY0" fmla="*/ 1198405 h 1207540"/>
              <a:gd name="connsiteX1" fmla="*/ 3928785 w 7652985"/>
              <a:gd name="connsiteY1" fmla="*/ 7 h 1207540"/>
              <a:gd name="connsiteX2" fmla="*/ 7652985 w 7652985"/>
              <a:gd name="connsiteY2" fmla="*/ 1184407 h 1207540"/>
              <a:gd name="connsiteX3" fmla="*/ 6710116 w 7652985"/>
              <a:gd name="connsiteY3" fmla="*/ 1202053 h 1207540"/>
              <a:gd name="connsiteX4" fmla="*/ 3917355 w 7652985"/>
              <a:gd name="connsiteY4" fmla="*/ 775087 h 1207540"/>
              <a:gd name="connsiteX5" fmla="*/ 1724015 w 7652985"/>
              <a:gd name="connsiteY5" fmla="*/ 1207540 h 1207540"/>
              <a:gd name="connsiteX6" fmla="*/ 0 w 7652985"/>
              <a:gd name="connsiteY6" fmla="*/ 1198405 h 1207540"/>
              <a:gd name="connsiteX0" fmla="*/ 0 w 7652985"/>
              <a:gd name="connsiteY0" fmla="*/ 1221193 h 1230328"/>
              <a:gd name="connsiteX1" fmla="*/ 3408544 w 7652985"/>
              <a:gd name="connsiteY1" fmla="*/ 7 h 1230328"/>
              <a:gd name="connsiteX2" fmla="*/ 7652985 w 7652985"/>
              <a:gd name="connsiteY2" fmla="*/ 1207195 h 1230328"/>
              <a:gd name="connsiteX3" fmla="*/ 6710116 w 7652985"/>
              <a:gd name="connsiteY3" fmla="*/ 1224841 h 1230328"/>
              <a:gd name="connsiteX4" fmla="*/ 3917355 w 7652985"/>
              <a:gd name="connsiteY4" fmla="*/ 797875 h 1230328"/>
              <a:gd name="connsiteX5" fmla="*/ 1724015 w 7652985"/>
              <a:gd name="connsiteY5" fmla="*/ 1230328 h 1230328"/>
              <a:gd name="connsiteX6" fmla="*/ 0 w 7652985"/>
              <a:gd name="connsiteY6" fmla="*/ 1221193 h 1230328"/>
              <a:gd name="connsiteX0" fmla="*/ 0 w 7652985"/>
              <a:gd name="connsiteY0" fmla="*/ 1221193 h 1224841"/>
              <a:gd name="connsiteX1" fmla="*/ 3408544 w 7652985"/>
              <a:gd name="connsiteY1" fmla="*/ 7 h 1224841"/>
              <a:gd name="connsiteX2" fmla="*/ 7652985 w 7652985"/>
              <a:gd name="connsiteY2" fmla="*/ 1207195 h 1224841"/>
              <a:gd name="connsiteX3" fmla="*/ 6710116 w 7652985"/>
              <a:gd name="connsiteY3" fmla="*/ 1224841 h 1224841"/>
              <a:gd name="connsiteX4" fmla="*/ 3917355 w 7652985"/>
              <a:gd name="connsiteY4" fmla="*/ 797875 h 1224841"/>
              <a:gd name="connsiteX5" fmla="*/ 1489997 w 7652985"/>
              <a:gd name="connsiteY5" fmla="*/ 1216589 h 1224841"/>
              <a:gd name="connsiteX6" fmla="*/ 0 w 7652985"/>
              <a:gd name="connsiteY6" fmla="*/ 1221193 h 1224841"/>
              <a:gd name="connsiteX0" fmla="*/ 0 w 7652985"/>
              <a:gd name="connsiteY0" fmla="*/ 1221193 h 1221193"/>
              <a:gd name="connsiteX1" fmla="*/ 3408544 w 7652985"/>
              <a:gd name="connsiteY1" fmla="*/ 7 h 1221193"/>
              <a:gd name="connsiteX2" fmla="*/ 7652985 w 7652985"/>
              <a:gd name="connsiteY2" fmla="*/ 1207195 h 1221193"/>
              <a:gd name="connsiteX3" fmla="*/ 6220864 w 7652985"/>
              <a:gd name="connsiteY3" fmla="*/ 1204464 h 1221193"/>
              <a:gd name="connsiteX4" fmla="*/ 3917355 w 7652985"/>
              <a:gd name="connsiteY4" fmla="*/ 797875 h 1221193"/>
              <a:gd name="connsiteX5" fmla="*/ 1489997 w 7652985"/>
              <a:gd name="connsiteY5" fmla="*/ 1216589 h 1221193"/>
              <a:gd name="connsiteX6" fmla="*/ 0 w 7652985"/>
              <a:gd name="connsiteY6" fmla="*/ 1221193 h 1221193"/>
              <a:gd name="connsiteX0" fmla="*/ 0 w 7652985"/>
              <a:gd name="connsiteY0" fmla="*/ 1221193 h 1221193"/>
              <a:gd name="connsiteX1" fmla="*/ 3408544 w 7652985"/>
              <a:gd name="connsiteY1" fmla="*/ 7 h 1221193"/>
              <a:gd name="connsiteX2" fmla="*/ 7652985 w 7652985"/>
              <a:gd name="connsiteY2" fmla="*/ 1207195 h 1221193"/>
              <a:gd name="connsiteX3" fmla="*/ 6503347 w 7652985"/>
              <a:gd name="connsiteY3" fmla="*/ 1200918 h 1221193"/>
              <a:gd name="connsiteX4" fmla="*/ 3917355 w 7652985"/>
              <a:gd name="connsiteY4" fmla="*/ 797875 h 1221193"/>
              <a:gd name="connsiteX5" fmla="*/ 1489997 w 7652985"/>
              <a:gd name="connsiteY5" fmla="*/ 1216589 h 1221193"/>
              <a:gd name="connsiteX6" fmla="*/ 0 w 7652985"/>
              <a:gd name="connsiteY6" fmla="*/ 1221193 h 1221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52985" h="1221193">
                <a:moveTo>
                  <a:pt x="0" y="1221193"/>
                </a:moveTo>
                <a:cubicBezTo>
                  <a:pt x="0" y="567067"/>
                  <a:pt x="2133047" y="2340"/>
                  <a:pt x="3408544" y="7"/>
                </a:cubicBezTo>
                <a:cubicBezTo>
                  <a:pt x="4684042" y="-2326"/>
                  <a:pt x="7652985" y="553069"/>
                  <a:pt x="7652985" y="1207195"/>
                </a:cubicBezTo>
                <a:lnTo>
                  <a:pt x="6503347" y="1200918"/>
                </a:lnTo>
                <a:cubicBezTo>
                  <a:pt x="6503347" y="873855"/>
                  <a:pt x="5647111" y="797875"/>
                  <a:pt x="3917355" y="797875"/>
                </a:cubicBezTo>
                <a:cubicBezTo>
                  <a:pt x="2187599" y="797875"/>
                  <a:pt x="1489997" y="889526"/>
                  <a:pt x="1489997" y="1216589"/>
                </a:cubicBezTo>
                <a:lnTo>
                  <a:pt x="0" y="1221193"/>
                </a:lnTo>
                <a:close/>
              </a:path>
            </a:pathLst>
          </a:custGeom>
          <a:solidFill>
            <a:schemeClr val="accent3">
              <a:lumMod val="40000"/>
              <a:lumOff val="6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14" name="Arc plein 13"/>
          <p:cNvSpPr/>
          <p:nvPr/>
        </p:nvSpPr>
        <p:spPr>
          <a:xfrm rot="19805317">
            <a:off x="-331542" y="1538405"/>
            <a:ext cx="7720519" cy="2390447"/>
          </a:xfrm>
          <a:custGeom>
            <a:avLst/>
            <a:gdLst>
              <a:gd name="connsiteX0" fmla="*/ 0 w 4032448"/>
              <a:gd name="connsiteY0" fmla="*/ 1828800 h 3657600"/>
              <a:gd name="connsiteX1" fmla="*/ 2016224 w 4032448"/>
              <a:gd name="connsiteY1" fmla="*/ 0 h 3657600"/>
              <a:gd name="connsiteX2" fmla="*/ 4032448 w 4032448"/>
              <a:gd name="connsiteY2" fmla="*/ 1828800 h 3657600"/>
              <a:gd name="connsiteX3" fmla="*/ 3118048 w 4032448"/>
              <a:gd name="connsiteY3" fmla="*/ 1828800 h 3657600"/>
              <a:gd name="connsiteX4" fmla="*/ 2016224 w 4032448"/>
              <a:gd name="connsiteY4" fmla="*/ 914400 h 3657600"/>
              <a:gd name="connsiteX5" fmla="*/ 914400 w 4032448"/>
              <a:gd name="connsiteY5" fmla="*/ 1828800 h 3657600"/>
              <a:gd name="connsiteX6" fmla="*/ 0 w 4032448"/>
              <a:gd name="connsiteY6" fmla="*/ 1828800 h 3657600"/>
              <a:gd name="connsiteX0" fmla="*/ 0 w 4032448"/>
              <a:gd name="connsiteY0" fmla="*/ 1828800 h 1828800"/>
              <a:gd name="connsiteX1" fmla="*/ 2016224 w 4032448"/>
              <a:gd name="connsiteY1" fmla="*/ 0 h 1828800"/>
              <a:gd name="connsiteX2" fmla="*/ 4032448 w 4032448"/>
              <a:gd name="connsiteY2" fmla="*/ 1828800 h 1828800"/>
              <a:gd name="connsiteX3" fmla="*/ 3118048 w 4032448"/>
              <a:gd name="connsiteY3" fmla="*/ 1828800 h 1828800"/>
              <a:gd name="connsiteX4" fmla="*/ 2016224 w 4032448"/>
              <a:gd name="connsiteY4" fmla="*/ 914400 h 1828800"/>
              <a:gd name="connsiteX5" fmla="*/ 571500 w 4032448"/>
              <a:gd name="connsiteY5" fmla="*/ 1828800 h 1828800"/>
              <a:gd name="connsiteX6" fmla="*/ 0 w 4032448"/>
              <a:gd name="connsiteY6" fmla="*/ 1828800 h 1828800"/>
              <a:gd name="connsiteX0" fmla="*/ 0 w 4032448"/>
              <a:gd name="connsiteY0" fmla="*/ 1828800 h 1828800"/>
              <a:gd name="connsiteX1" fmla="*/ 2016224 w 4032448"/>
              <a:gd name="connsiteY1" fmla="*/ 0 h 1828800"/>
              <a:gd name="connsiteX2" fmla="*/ 4032448 w 4032448"/>
              <a:gd name="connsiteY2" fmla="*/ 1828800 h 1828800"/>
              <a:gd name="connsiteX3" fmla="*/ 3118048 w 4032448"/>
              <a:gd name="connsiteY3" fmla="*/ 1828800 h 1828800"/>
              <a:gd name="connsiteX4" fmla="*/ 2119002 w 4032448"/>
              <a:gd name="connsiteY4" fmla="*/ 1514680 h 1828800"/>
              <a:gd name="connsiteX5" fmla="*/ 571500 w 4032448"/>
              <a:gd name="connsiteY5" fmla="*/ 1828800 h 1828800"/>
              <a:gd name="connsiteX6" fmla="*/ 0 w 4032448"/>
              <a:gd name="connsiteY6" fmla="*/ 1828800 h 1828800"/>
              <a:gd name="connsiteX0" fmla="*/ 0 w 4032448"/>
              <a:gd name="connsiteY0" fmla="*/ 1828800 h 1828800"/>
              <a:gd name="connsiteX1" fmla="*/ 2016224 w 4032448"/>
              <a:gd name="connsiteY1" fmla="*/ 0 h 1828800"/>
              <a:gd name="connsiteX2" fmla="*/ 4032448 w 4032448"/>
              <a:gd name="connsiteY2" fmla="*/ 1828800 h 1828800"/>
              <a:gd name="connsiteX3" fmla="*/ 3118048 w 4032448"/>
              <a:gd name="connsiteY3" fmla="*/ 1828800 h 1828800"/>
              <a:gd name="connsiteX4" fmla="*/ 2059916 w 4032448"/>
              <a:gd name="connsiteY4" fmla="*/ 1372157 h 1828800"/>
              <a:gd name="connsiteX5" fmla="*/ 571500 w 4032448"/>
              <a:gd name="connsiteY5" fmla="*/ 1828800 h 1828800"/>
              <a:gd name="connsiteX6" fmla="*/ 0 w 4032448"/>
              <a:gd name="connsiteY6" fmla="*/ 1828800 h 1828800"/>
              <a:gd name="connsiteX0" fmla="*/ 0 w 4032448"/>
              <a:gd name="connsiteY0" fmla="*/ 1828800 h 1828800"/>
              <a:gd name="connsiteX1" fmla="*/ 2016224 w 4032448"/>
              <a:gd name="connsiteY1" fmla="*/ 0 h 1828800"/>
              <a:gd name="connsiteX2" fmla="*/ 4032448 w 4032448"/>
              <a:gd name="connsiteY2" fmla="*/ 1828800 h 1828800"/>
              <a:gd name="connsiteX3" fmla="*/ 3262326 w 4032448"/>
              <a:gd name="connsiteY3" fmla="*/ 1825019 h 1828800"/>
              <a:gd name="connsiteX4" fmla="*/ 2059916 w 4032448"/>
              <a:gd name="connsiteY4" fmla="*/ 1372157 h 1828800"/>
              <a:gd name="connsiteX5" fmla="*/ 571500 w 4032448"/>
              <a:gd name="connsiteY5" fmla="*/ 1828800 h 1828800"/>
              <a:gd name="connsiteX6" fmla="*/ 0 w 4032448"/>
              <a:gd name="connsiteY6" fmla="*/ 1828800 h 1828800"/>
              <a:gd name="connsiteX0" fmla="*/ 0 w 4032448"/>
              <a:gd name="connsiteY0" fmla="*/ 1828800 h 1839581"/>
              <a:gd name="connsiteX1" fmla="*/ 2016224 w 4032448"/>
              <a:gd name="connsiteY1" fmla="*/ 0 h 1839581"/>
              <a:gd name="connsiteX2" fmla="*/ 4032448 w 4032448"/>
              <a:gd name="connsiteY2" fmla="*/ 1828800 h 1839581"/>
              <a:gd name="connsiteX3" fmla="*/ 3342105 w 4032448"/>
              <a:gd name="connsiteY3" fmla="*/ 1839581 h 1839581"/>
              <a:gd name="connsiteX4" fmla="*/ 2059916 w 4032448"/>
              <a:gd name="connsiteY4" fmla="*/ 1372157 h 1839581"/>
              <a:gd name="connsiteX5" fmla="*/ 571500 w 4032448"/>
              <a:gd name="connsiteY5" fmla="*/ 1828800 h 1839581"/>
              <a:gd name="connsiteX6" fmla="*/ 0 w 4032448"/>
              <a:gd name="connsiteY6" fmla="*/ 1828800 h 1839581"/>
              <a:gd name="connsiteX0" fmla="*/ 0 w 4032448"/>
              <a:gd name="connsiteY0" fmla="*/ 1828800 h 1845874"/>
              <a:gd name="connsiteX1" fmla="*/ 2016224 w 4032448"/>
              <a:gd name="connsiteY1" fmla="*/ 0 h 1845874"/>
              <a:gd name="connsiteX2" fmla="*/ 4032448 w 4032448"/>
              <a:gd name="connsiteY2" fmla="*/ 1828800 h 1845874"/>
              <a:gd name="connsiteX3" fmla="*/ 3342105 w 4032448"/>
              <a:gd name="connsiteY3" fmla="*/ 1839581 h 1845874"/>
              <a:gd name="connsiteX4" fmla="*/ 2059916 w 4032448"/>
              <a:gd name="connsiteY4" fmla="*/ 1372157 h 1845874"/>
              <a:gd name="connsiteX5" fmla="*/ 728781 w 4032448"/>
              <a:gd name="connsiteY5" fmla="*/ 1845874 h 1845874"/>
              <a:gd name="connsiteX6" fmla="*/ 0 w 4032448"/>
              <a:gd name="connsiteY6" fmla="*/ 1828800 h 1845874"/>
              <a:gd name="connsiteX0" fmla="*/ 0 w 4179003"/>
              <a:gd name="connsiteY0" fmla="*/ 1820531 h 1845875"/>
              <a:gd name="connsiteX1" fmla="*/ 2162779 w 4179003"/>
              <a:gd name="connsiteY1" fmla="*/ 1 h 1845875"/>
              <a:gd name="connsiteX2" fmla="*/ 4179003 w 4179003"/>
              <a:gd name="connsiteY2" fmla="*/ 1828801 h 1845875"/>
              <a:gd name="connsiteX3" fmla="*/ 3488660 w 4179003"/>
              <a:gd name="connsiteY3" fmla="*/ 1839582 h 1845875"/>
              <a:gd name="connsiteX4" fmla="*/ 2206471 w 4179003"/>
              <a:gd name="connsiteY4" fmla="*/ 1372158 h 1845875"/>
              <a:gd name="connsiteX5" fmla="*/ 875336 w 4179003"/>
              <a:gd name="connsiteY5" fmla="*/ 1845875 h 1845875"/>
              <a:gd name="connsiteX6" fmla="*/ 0 w 4179003"/>
              <a:gd name="connsiteY6" fmla="*/ 1820531 h 1845875"/>
              <a:gd name="connsiteX0" fmla="*/ 0 w 4179003"/>
              <a:gd name="connsiteY0" fmla="*/ 1820531 h 1845875"/>
              <a:gd name="connsiteX1" fmla="*/ 2162779 w 4179003"/>
              <a:gd name="connsiteY1" fmla="*/ 1 h 1845875"/>
              <a:gd name="connsiteX2" fmla="*/ 4179003 w 4179003"/>
              <a:gd name="connsiteY2" fmla="*/ 1828801 h 1845875"/>
              <a:gd name="connsiteX3" fmla="*/ 3488660 w 4179003"/>
              <a:gd name="connsiteY3" fmla="*/ 1839582 h 1845875"/>
              <a:gd name="connsiteX4" fmla="*/ 2148432 w 4179003"/>
              <a:gd name="connsiteY4" fmla="*/ 1232885 h 1845875"/>
              <a:gd name="connsiteX5" fmla="*/ 875336 w 4179003"/>
              <a:gd name="connsiteY5" fmla="*/ 1845875 h 1845875"/>
              <a:gd name="connsiteX6" fmla="*/ 0 w 4179003"/>
              <a:gd name="connsiteY6" fmla="*/ 1820531 h 1845875"/>
              <a:gd name="connsiteX0" fmla="*/ 0 w 4179003"/>
              <a:gd name="connsiteY0" fmla="*/ 1820531 h 1845875"/>
              <a:gd name="connsiteX1" fmla="*/ 2162779 w 4179003"/>
              <a:gd name="connsiteY1" fmla="*/ 1 h 1845875"/>
              <a:gd name="connsiteX2" fmla="*/ 4179003 w 4179003"/>
              <a:gd name="connsiteY2" fmla="*/ 1828801 h 1845875"/>
              <a:gd name="connsiteX3" fmla="*/ 3488660 w 4179003"/>
              <a:gd name="connsiteY3" fmla="*/ 1839582 h 1845875"/>
              <a:gd name="connsiteX4" fmla="*/ 2101637 w 4179003"/>
              <a:gd name="connsiteY4" fmla="*/ 1225027 h 1845875"/>
              <a:gd name="connsiteX5" fmla="*/ 875336 w 4179003"/>
              <a:gd name="connsiteY5" fmla="*/ 1845875 h 1845875"/>
              <a:gd name="connsiteX6" fmla="*/ 0 w 4179003"/>
              <a:gd name="connsiteY6" fmla="*/ 1820531 h 1845875"/>
              <a:gd name="connsiteX0" fmla="*/ 0 w 4179003"/>
              <a:gd name="connsiteY0" fmla="*/ 1820531 h 1846693"/>
              <a:gd name="connsiteX1" fmla="*/ 2162779 w 4179003"/>
              <a:gd name="connsiteY1" fmla="*/ 1 h 1846693"/>
              <a:gd name="connsiteX2" fmla="*/ 4179003 w 4179003"/>
              <a:gd name="connsiteY2" fmla="*/ 1828801 h 1846693"/>
              <a:gd name="connsiteX3" fmla="*/ 3609691 w 4179003"/>
              <a:gd name="connsiteY3" fmla="*/ 1846693 h 1846693"/>
              <a:gd name="connsiteX4" fmla="*/ 2101637 w 4179003"/>
              <a:gd name="connsiteY4" fmla="*/ 1225027 h 1846693"/>
              <a:gd name="connsiteX5" fmla="*/ 875336 w 4179003"/>
              <a:gd name="connsiteY5" fmla="*/ 1845875 h 1846693"/>
              <a:gd name="connsiteX6" fmla="*/ 0 w 4179003"/>
              <a:gd name="connsiteY6" fmla="*/ 1820531 h 1846693"/>
              <a:gd name="connsiteX0" fmla="*/ 0 w 4179003"/>
              <a:gd name="connsiteY0" fmla="*/ 1820531 h 1845875"/>
              <a:gd name="connsiteX1" fmla="*/ 2162779 w 4179003"/>
              <a:gd name="connsiteY1" fmla="*/ 1 h 1845875"/>
              <a:gd name="connsiteX2" fmla="*/ 4179003 w 4179003"/>
              <a:gd name="connsiteY2" fmla="*/ 1828801 h 1845875"/>
              <a:gd name="connsiteX3" fmla="*/ 3285963 w 4179003"/>
              <a:gd name="connsiteY3" fmla="*/ 1834609 h 1845875"/>
              <a:gd name="connsiteX4" fmla="*/ 2101637 w 4179003"/>
              <a:gd name="connsiteY4" fmla="*/ 1225027 h 1845875"/>
              <a:gd name="connsiteX5" fmla="*/ 875336 w 4179003"/>
              <a:gd name="connsiteY5" fmla="*/ 1845875 h 1845875"/>
              <a:gd name="connsiteX6" fmla="*/ 0 w 4179003"/>
              <a:gd name="connsiteY6" fmla="*/ 1820531 h 184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79003" h="1845875">
                <a:moveTo>
                  <a:pt x="0" y="1820531"/>
                </a:moveTo>
                <a:cubicBezTo>
                  <a:pt x="0" y="810513"/>
                  <a:pt x="1466279" y="-1377"/>
                  <a:pt x="2162779" y="1"/>
                </a:cubicBezTo>
                <a:cubicBezTo>
                  <a:pt x="2859279" y="1379"/>
                  <a:pt x="4179003" y="818783"/>
                  <a:pt x="4179003" y="1828801"/>
                </a:cubicBezTo>
                <a:lnTo>
                  <a:pt x="3285963" y="1834609"/>
                </a:lnTo>
                <a:cubicBezTo>
                  <a:pt x="3285963" y="1329600"/>
                  <a:pt x="2710158" y="1225027"/>
                  <a:pt x="2101637" y="1225027"/>
                </a:cubicBezTo>
                <a:cubicBezTo>
                  <a:pt x="1493116" y="1225027"/>
                  <a:pt x="875336" y="1340866"/>
                  <a:pt x="875336" y="1845875"/>
                </a:cubicBezTo>
                <a:lnTo>
                  <a:pt x="0" y="1820531"/>
                </a:lnTo>
                <a:close/>
              </a:path>
            </a:pathLst>
          </a:cu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13" name="ZoneTexte 112"/>
          <p:cNvSpPr txBox="1"/>
          <p:nvPr/>
        </p:nvSpPr>
        <p:spPr>
          <a:xfrm>
            <a:off x="290206" y="6453336"/>
            <a:ext cx="2510278" cy="246221"/>
          </a:xfrm>
          <a:prstGeom prst="rect">
            <a:avLst/>
          </a:prstGeom>
          <a:noFill/>
        </p:spPr>
        <p:txBody>
          <a:bodyPr wrap="square" rtlCol="0">
            <a:spAutoFit/>
          </a:bodyPr>
          <a:lstStyle/>
          <a:p>
            <a:r>
              <a:rPr lang="fr-FR" sz="1000" b="1" i="1" dirty="0" err="1">
                <a:solidFill>
                  <a:schemeClr val="bg1">
                    <a:lumMod val="75000"/>
                  </a:schemeClr>
                </a:solidFill>
              </a:rPr>
              <a:t>Héral</a:t>
            </a:r>
            <a:r>
              <a:rPr lang="fr-FR" sz="1000" b="1" i="1" dirty="0">
                <a:solidFill>
                  <a:schemeClr val="bg1">
                    <a:lumMod val="75000"/>
                  </a:schemeClr>
                </a:solidFill>
              </a:rPr>
              <a:t> , 1986</a:t>
            </a:r>
          </a:p>
        </p:txBody>
      </p:sp>
      <p:grpSp>
        <p:nvGrpSpPr>
          <p:cNvPr id="6" name="Groupe 5"/>
          <p:cNvGrpSpPr/>
          <p:nvPr/>
        </p:nvGrpSpPr>
        <p:grpSpPr>
          <a:xfrm>
            <a:off x="4480805" y="3990288"/>
            <a:ext cx="2128404" cy="1860526"/>
            <a:chOff x="6698034" y="3223645"/>
            <a:chExt cx="2645836" cy="2419274"/>
          </a:xfrm>
        </p:grpSpPr>
        <p:pic>
          <p:nvPicPr>
            <p:cNvPr id="106" name="Image 105"/>
            <p:cNvPicPr>
              <a:picLocks noChangeAspect="1"/>
            </p:cNvPicPr>
            <p:nvPr/>
          </p:nvPicPr>
          <p:blipFill>
            <a:blip r:embed="rId3" cstate="screen">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4353768">
              <a:off x="6976567" y="3514849"/>
              <a:ext cx="1419211" cy="1064039"/>
            </a:xfrm>
            <a:prstGeom prst="rect">
              <a:avLst/>
            </a:prstGeom>
          </p:spPr>
        </p:pic>
        <p:grpSp>
          <p:nvGrpSpPr>
            <p:cNvPr id="4" name="Groupe 3"/>
            <p:cNvGrpSpPr/>
            <p:nvPr/>
          </p:nvGrpSpPr>
          <p:grpSpPr>
            <a:xfrm>
              <a:off x="6698034" y="3223645"/>
              <a:ext cx="2645836" cy="2419274"/>
              <a:chOff x="6979847" y="2270520"/>
              <a:chExt cx="2645836" cy="2419274"/>
            </a:xfrm>
          </p:grpSpPr>
          <p:pic>
            <p:nvPicPr>
              <p:cNvPr id="130" name="Image 129"/>
              <p:cNvPicPr>
                <a:picLocks noChangeAspect="1"/>
              </p:cNvPicPr>
              <p:nvPr/>
            </p:nvPicPr>
            <p:blipFill>
              <a:blip r:embed="rId3" cstate="screen">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4353768">
                <a:off x="8384058" y="2906013"/>
                <a:ext cx="1419211" cy="1064039"/>
              </a:xfrm>
              <a:prstGeom prst="rect">
                <a:avLst/>
              </a:prstGeom>
            </p:spPr>
          </p:pic>
          <p:pic>
            <p:nvPicPr>
              <p:cNvPr id="131" name="Image 130"/>
              <p:cNvPicPr>
                <a:picLocks noChangeAspect="1"/>
              </p:cNvPicPr>
              <p:nvPr/>
            </p:nvPicPr>
            <p:blipFill>
              <a:blip r:embed="rId3" cstate="screen">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4353768">
                <a:off x="7533688" y="3448169"/>
                <a:ext cx="1419211" cy="1064039"/>
              </a:xfrm>
              <a:prstGeom prst="rect">
                <a:avLst/>
              </a:prstGeom>
            </p:spPr>
          </p:pic>
          <p:pic>
            <p:nvPicPr>
              <p:cNvPr id="132" name="Image 131"/>
              <p:cNvPicPr>
                <a:picLocks noChangeAspect="1"/>
              </p:cNvPicPr>
              <p:nvPr/>
            </p:nvPicPr>
            <p:blipFill>
              <a:blip r:embed="rId3" cstate="screen">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4353768">
                <a:off x="6802261" y="2861144"/>
                <a:ext cx="1419211" cy="1064039"/>
              </a:xfrm>
              <a:prstGeom prst="rect">
                <a:avLst/>
              </a:prstGeom>
            </p:spPr>
          </p:pic>
          <p:pic>
            <p:nvPicPr>
              <p:cNvPr id="133" name="Image 132"/>
              <p:cNvPicPr>
                <a:picLocks noChangeAspect="1"/>
              </p:cNvPicPr>
              <p:nvPr/>
            </p:nvPicPr>
            <p:blipFill>
              <a:blip r:embed="rId3" cstate="screen">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4353768">
                <a:off x="7959545" y="2448106"/>
                <a:ext cx="1419211" cy="1064039"/>
              </a:xfrm>
              <a:prstGeom prst="rect">
                <a:avLst/>
              </a:prstGeom>
            </p:spPr>
          </p:pic>
          <p:pic>
            <p:nvPicPr>
              <p:cNvPr id="134" name="Image 133"/>
              <p:cNvPicPr>
                <a:picLocks noChangeAspect="1"/>
              </p:cNvPicPr>
              <p:nvPr/>
            </p:nvPicPr>
            <p:blipFill>
              <a:blip r:embed="rId3" cstate="screen">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4353768">
                <a:off x="7485673" y="2961895"/>
                <a:ext cx="1419211" cy="1064039"/>
              </a:xfrm>
              <a:prstGeom prst="rect">
                <a:avLst/>
              </a:prstGeom>
            </p:spPr>
          </p:pic>
        </p:grpSp>
      </p:grpSp>
      <p:sp>
        <p:nvSpPr>
          <p:cNvPr id="138" name="ZoneTexte 137"/>
          <p:cNvSpPr txBox="1"/>
          <p:nvPr/>
        </p:nvSpPr>
        <p:spPr>
          <a:xfrm>
            <a:off x="2974900" y="6205172"/>
            <a:ext cx="2356187" cy="523220"/>
          </a:xfrm>
          <a:prstGeom prst="rect">
            <a:avLst/>
          </a:prstGeom>
          <a:noFill/>
        </p:spPr>
        <p:txBody>
          <a:bodyPr wrap="square" rtlCol="0">
            <a:spAutoFit/>
          </a:bodyPr>
          <a:lstStyle/>
          <a:p>
            <a:r>
              <a:rPr lang="en-US" sz="2800" dirty="0"/>
              <a:t>Brooding stock</a:t>
            </a:r>
          </a:p>
        </p:txBody>
      </p:sp>
      <p:sp>
        <p:nvSpPr>
          <p:cNvPr id="158" name="ZoneTexte 157"/>
          <p:cNvSpPr txBox="1"/>
          <p:nvPr/>
        </p:nvSpPr>
        <p:spPr>
          <a:xfrm>
            <a:off x="4549519" y="5516841"/>
            <a:ext cx="1237001" cy="400110"/>
          </a:xfrm>
          <a:prstGeom prst="rect">
            <a:avLst/>
          </a:prstGeom>
          <a:noFill/>
        </p:spPr>
        <p:txBody>
          <a:bodyPr wrap="square" rtlCol="0">
            <a:spAutoFit/>
          </a:bodyPr>
          <a:lstStyle/>
          <a:p>
            <a:r>
              <a:rPr lang="en-US" sz="2000" dirty="0"/>
              <a:t>Growth</a:t>
            </a:r>
          </a:p>
        </p:txBody>
      </p:sp>
      <p:sp>
        <p:nvSpPr>
          <p:cNvPr id="165" name="ZoneTexte 164"/>
          <p:cNvSpPr txBox="1"/>
          <p:nvPr/>
        </p:nvSpPr>
        <p:spPr>
          <a:xfrm rot="19757283">
            <a:off x="561114" y="5071917"/>
            <a:ext cx="1016402" cy="400110"/>
          </a:xfrm>
          <a:prstGeom prst="rect">
            <a:avLst/>
          </a:prstGeom>
          <a:noFill/>
        </p:spPr>
        <p:txBody>
          <a:bodyPr wrap="square" rtlCol="0">
            <a:spAutoFit/>
          </a:bodyPr>
          <a:lstStyle/>
          <a:p>
            <a:r>
              <a:rPr lang="en-US" sz="2000" b="1" dirty="0">
                <a:solidFill>
                  <a:srgbClr val="61B6CD"/>
                </a:solidFill>
              </a:rPr>
              <a:t>Pelagic</a:t>
            </a:r>
          </a:p>
        </p:txBody>
      </p:sp>
      <p:sp>
        <p:nvSpPr>
          <p:cNvPr id="166" name="ZoneTexte 165"/>
          <p:cNvSpPr txBox="1"/>
          <p:nvPr/>
        </p:nvSpPr>
        <p:spPr>
          <a:xfrm rot="19869920">
            <a:off x="866362" y="5324465"/>
            <a:ext cx="1000415" cy="400110"/>
          </a:xfrm>
          <a:prstGeom prst="rect">
            <a:avLst/>
          </a:prstGeom>
          <a:noFill/>
        </p:spPr>
        <p:txBody>
          <a:bodyPr wrap="square" rtlCol="0">
            <a:spAutoFit/>
          </a:bodyPr>
          <a:lstStyle/>
          <a:p>
            <a:r>
              <a:rPr lang="en-US" sz="2000" b="1" dirty="0">
                <a:solidFill>
                  <a:schemeClr val="accent3">
                    <a:lumMod val="75000"/>
                  </a:schemeClr>
                </a:solidFill>
              </a:rPr>
              <a:t>Benthic</a:t>
            </a:r>
          </a:p>
        </p:txBody>
      </p:sp>
      <p:sp>
        <p:nvSpPr>
          <p:cNvPr id="10" name="Espace réservé du numéro de diapositive 9"/>
          <p:cNvSpPr>
            <a:spLocks noGrp="1"/>
          </p:cNvSpPr>
          <p:nvPr>
            <p:ph type="sldNum" sz="quarter" idx="12"/>
          </p:nvPr>
        </p:nvSpPr>
        <p:spPr>
          <a:xfrm>
            <a:off x="6553200" y="6516428"/>
            <a:ext cx="2133600" cy="365125"/>
          </a:xfrm>
        </p:spPr>
        <p:txBody>
          <a:bodyPr/>
          <a:lstStyle/>
          <a:p>
            <a:fld id="{C070D4E9-418D-419A-955A-266F6018255D}" type="slidenum">
              <a:rPr lang="fr-FR" smtClean="0"/>
              <a:t>5</a:t>
            </a:fld>
            <a:endParaRPr lang="fr-FR"/>
          </a:p>
        </p:txBody>
      </p:sp>
      <p:cxnSp>
        <p:nvCxnSpPr>
          <p:cNvPr id="118" name="Connecteur droit avec flèche 117"/>
          <p:cNvCxnSpPr/>
          <p:nvPr/>
        </p:nvCxnSpPr>
        <p:spPr>
          <a:xfrm flipH="1">
            <a:off x="4332659" y="5279485"/>
            <a:ext cx="782915" cy="447843"/>
          </a:xfrm>
          <a:prstGeom prst="straightConnector1">
            <a:avLst/>
          </a:prstGeom>
          <a:ln w="5080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1" name="Connecteur droit avec flèche 140"/>
          <p:cNvCxnSpPr/>
          <p:nvPr/>
        </p:nvCxnSpPr>
        <p:spPr>
          <a:xfrm flipV="1">
            <a:off x="1755750" y="2716008"/>
            <a:ext cx="726940" cy="932674"/>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207" name="Connecteur droit avec flèche 206"/>
          <p:cNvCxnSpPr/>
          <p:nvPr/>
        </p:nvCxnSpPr>
        <p:spPr>
          <a:xfrm flipH="1" flipV="1">
            <a:off x="1683602" y="5297149"/>
            <a:ext cx="965369" cy="572045"/>
          </a:xfrm>
          <a:prstGeom prst="straightConnector1">
            <a:avLst/>
          </a:prstGeom>
          <a:ln w="5080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926116" y="5730171"/>
            <a:ext cx="1628394" cy="369332"/>
          </a:xfrm>
          <a:prstGeom prst="rect">
            <a:avLst/>
          </a:prstGeom>
        </p:spPr>
        <p:txBody>
          <a:bodyPr wrap="none">
            <a:spAutoFit/>
          </a:bodyPr>
          <a:lstStyle/>
          <a:p>
            <a:r>
              <a:rPr lang="en-US" dirty="0"/>
              <a:t>Gametogenesis</a:t>
            </a:r>
          </a:p>
        </p:txBody>
      </p:sp>
      <p:cxnSp>
        <p:nvCxnSpPr>
          <p:cNvPr id="136" name="Connecteur droit avec flèche 135"/>
          <p:cNvCxnSpPr/>
          <p:nvPr/>
        </p:nvCxnSpPr>
        <p:spPr>
          <a:xfrm flipV="1">
            <a:off x="1545346" y="4049134"/>
            <a:ext cx="63066" cy="501228"/>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grpSp>
        <p:nvGrpSpPr>
          <p:cNvPr id="5" name="Groupe 4"/>
          <p:cNvGrpSpPr/>
          <p:nvPr/>
        </p:nvGrpSpPr>
        <p:grpSpPr>
          <a:xfrm>
            <a:off x="3113025" y="1271283"/>
            <a:ext cx="3074738" cy="1323439"/>
            <a:chOff x="3113025" y="1271283"/>
            <a:chExt cx="3074738" cy="1323439"/>
          </a:xfrm>
        </p:grpSpPr>
        <p:sp>
          <p:nvSpPr>
            <p:cNvPr id="144" name="ZoneTexte 143"/>
            <p:cNvSpPr txBox="1"/>
            <p:nvPr/>
          </p:nvSpPr>
          <p:spPr>
            <a:xfrm>
              <a:off x="3113025" y="1685769"/>
              <a:ext cx="3074738" cy="523220"/>
            </a:xfrm>
            <a:prstGeom prst="rect">
              <a:avLst/>
            </a:prstGeom>
            <a:noFill/>
          </p:spPr>
          <p:txBody>
            <a:bodyPr wrap="square" rtlCol="0">
              <a:spAutoFit/>
            </a:bodyPr>
            <a:lstStyle/>
            <a:p>
              <a:r>
                <a:rPr lang="en-US" sz="2800" dirty="0"/>
                <a:t>Larval development</a:t>
              </a:r>
            </a:p>
          </p:txBody>
        </p:sp>
        <p:sp>
          <p:nvSpPr>
            <p:cNvPr id="215" name="ZoneTexte 214"/>
            <p:cNvSpPr txBox="1"/>
            <p:nvPr/>
          </p:nvSpPr>
          <p:spPr>
            <a:xfrm>
              <a:off x="3986214" y="1271283"/>
              <a:ext cx="777091" cy="1323439"/>
            </a:xfrm>
            <a:prstGeom prst="rect">
              <a:avLst/>
            </a:prstGeom>
            <a:noFill/>
          </p:spPr>
          <p:txBody>
            <a:bodyPr wrap="square" rtlCol="0">
              <a:spAutoFit/>
            </a:bodyPr>
            <a:lstStyle/>
            <a:p>
              <a:r>
                <a:rPr lang="fr-FR" sz="8000" dirty="0">
                  <a:solidFill>
                    <a:srgbClr val="FF0000"/>
                  </a:solidFill>
                </a:rPr>
                <a:t>X</a:t>
              </a:r>
            </a:p>
          </p:txBody>
        </p:sp>
      </p:grpSp>
      <p:sp>
        <p:nvSpPr>
          <p:cNvPr id="233" name="Rectangle 232"/>
          <p:cNvSpPr/>
          <p:nvPr/>
        </p:nvSpPr>
        <p:spPr>
          <a:xfrm>
            <a:off x="144016" y="116632"/>
            <a:ext cx="9036496" cy="461665"/>
          </a:xfrm>
          <a:prstGeom prst="rect">
            <a:avLst/>
          </a:prstGeom>
        </p:spPr>
        <p:txBody>
          <a:bodyPr wrap="square">
            <a:spAutoFit/>
          </a:bodyPr>
          <a:lstStyle/>
          <a:p>
            <a:r>
              <a:rPr lang="en-US" sz="2400" b="1" dirty="0"/>
              <a:t>It was believed that temperature and salinity limit larval recruitment</a:t>
            </a:r>
          </a:p>
        </p:txBody>
      </p:sp>
      <p:pic>
        <p:nvPicPr>
          <p:cNvPr id="142" name="Image 141"/>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18898" b="81890" l="0" r="96429">
                        <a14:foregroundMark x1="67347" y1="94488" x2="67347" y2="94488"/>
                      </a14:backgroundRemoval>
                    </a14:imgEffect>
                  </a14:imgLayer>
                </a14:imgProps>
              </a:ext>
              <a:ext uri="{28A0092B-C50C-407E-A947-70E740481C1C}">
                <a14:useLocalDpi xmlns:a14="http://schemas.microsoft.com/office/drawing/2010/main"/>
              </a:ext>
            </a:extLst>
          </a:blip>
          <a:srcRect l="2457" t="20449" b="26659"/>
          <a:stretch/>
        </p:blipFill>
        <p:spPr>
          <a:xfrm>
            <a:off x="2749072" y="4902830"/>
            <a:ext cx="1649745" cy="1161947"/>
          </a:xfrm>
          <a:prstGeom prst="rect">
            <a:avLst/>
          </a:prstGeom>
        </p:spPr>
      </p:pic>
      <p:grpSp>
        <p:nvGrpSpPr>
          <p:cNvPr id="62" name="Groupe 61"/>
          <p:cNvGrpSpPr/>
          <p:nvPr/>
        </p:nvGrpSpPr>
        <p:grpSpPr>
          <a:xfrm>
            <a:off x="1216685" y="3197173"/>
            <a:ext cx="1123067" cy="1095923"/>
            <a:chOff x="8032431" y="3604969"/>
            <a:chExt cx="2303103" cy="2121866"/>
          </a:xfrm>
        </p:grpSpPr>
        <p:pic>
          <p:nvPicPr>
            <p:cNvPr id="63" name="Image 62"/>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8130747" y="4204279"/>
              <a:ext cx="182813" cy="180000"/>
            </a:xfrm>
            <a:prstGeom prst="rect">
              <a:avLst/>
            </a:prstGeom>
          </p:spPr>
        </p:pic>
        <p:pic>
          <p:nvPicPr>
            <p:cNvPr id="64" name="Image 63"/>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8386383" y="4459916"/>
              <a:ext cx="182813" cy="180000"/>
            </a:xfrm>
            <a:prstGeom prst="rect">
              <a:avLst/>
            </a:prstGeom>
          </p:spPr>
        </p:pic>
        <p:pic>
          <p:nvPicPr>
            <p:cNvPr id="65" name="Image 64"/>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8538783" y="4612316"/>
              <a:ext cx="182813" cy="180000"/>
            </a:xfrm>
            <a:prstGeom prst="rect">
              <a:avLst/>
            </a:prstGeom>
          </p:spPr>
        </p:pic>
        <p:pic>
          <p:nvPicPr>
            <p:cNvPr id="66" name="Image 65"/>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8691183" y="4764716"/>
              <a:ext cx="182813" cy="180000"/>
            </a:xfrm>
            <a:prstGeom prst="rect">
              <a:avLst/>
            </a:prstGeom>
          </p:spPr>
        </p:pic>
        <p:pic>
          <p:nvPicPr>
            <p:cNvPr id="67" name="Image 66"/>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8843583" y="4917116"/>
              <a:ext cx="182813" cy="180000"/>
            </a:xfrm>
            <a:prstGeom prst="rect">
              <a:avLst/>
            </a:prstGeom>
          </p:spPr>
        </p:pic>
        <p:pic>
          <p:nvPicPr>
            <p:cNvPr id="68" name="Image 67"/>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9733390" y="4094550"/>
              <a:ext cx="182813" cy="180000"/>
            </a:xfrm>
            <a:prstGeom prst="rect">
              <a:avLst/>
            </a:prstGeom>
          </p:spPr>
        </p:pic>
        <p:pic>
          <p:nvPicPr>
            <p:cNvPr id="69" name="Image 68"/>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9146914" y="4926495"/>
              <a:ext cx="182813" cy="180000"/>
            </a:xfrm>
            <a:prstGeom prst="rect">
              <a:avLst/>
            </a:prstGeom>
          </p:spPr>
        </p:pic>
        <p:pic>
          <p:nvPicPr>
            <p:cNvPr id="70" name="Image 69"/>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9299314" y="5078895"/>
              <a:ext cx="182813" cy="180000"/>
            </a:xfrm>
            <a:prstGeom prst="rect">
              <a:avLst/>
            </a:prstGeom>
          </p:spPr>
        </p:pic>
        <p:pic>
          <p:nvPicPr>
            <p:cNvPr id="71" name="Image 70"/>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9451714" y="5231295"/>
              <a:ext cx="182813" cy="180000"/>
            </a:xfrm>
            <a:prstGeom prst="rect">
              <a:avLst/>
            </a:prstGeom>
          </p:spPr>
        </p:pic>
        <p:pic>
          <p:nvPicPr>
            <p:cNvPr id="72" name="Image 71"/>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8386383" y="4018976"/>
              <a:ext cx="182813" cy="180000"/>
            </a:xfrm>
            <a:prstGeom prst="rect">
              <a:avLst/>
            </a:prstGeom>
          </p:spPr>
        </p:pic>
        <p:pic>
          <p:nvPicPr>
            <p:cNvPr id="73" name="Image 72"/>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8538783" y="4245116"/>
              <a:ext cx="182813" cy="180000"/>
            </a:xfrm>
            <a:prstGeom prst="rect">
              <a:avLst/>
            </a:prstGeom>
          </p:spPr>
        </p:pic>
        <p:pic>
          <p:nvPicPr>
            <p:cNvPr id="74" name="Image 73"/>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8691183" y="4397516"/>
              <a:ext cx="182813" cy="180000"/>
            </a:xfrm>
            <a:prstGeom prst="rect">
              <a:avLst/>
            </a:prstGeom>
          </p:spPr>
        </p:pic>
        <p:pic>
          <p:nvPicPr>
            <p:cNvPr id="75" name="Image 74"/>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8843583" y="4549916"/>
              <a:ext cx="182813" cy="180000"/>
            </a:xfrm>
            <a:prstGeom prst="rect">
              <a:avLst/>
            </a:prstGeom>
          </p:spPr>
        </p:pic>
        <p:pic>
          <p:nvPicPr>
            <p:cNvPr id="76" name="Image 75"/>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8995983" y="4702316"/>
              <a:ext cx="182813" cy="180000"/>
            </a:xfrm>
            <a:prstGeom prst="rect">
              <a:avLst/>
            </a:prstGeom>
          </p:spPr>
        </p:pic>
        <p:pic>
          <p:nvPicPr>
            <p:cNvPr id="77" name="Image 76"/>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9146914" y="4559295"/>
              <a:ext cx="182813" cy="180000"/>
            </a:xfrm>
            <a:prstGeom prst="rect">
              <a:avLst/>
            </a:prstGeom>
          </p:spPr>
        </p:pic>
        <p:pic>
          <p:nvPicPr>
            <p:cNvPr id="78" name="Image 77"/>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9299314" y="4711695"/>
              <a:ext cx="182813" cy="180000"/>
            </a:xfrm>
            <a:prstGeom prst="rect">
              <a:avLst/>
            </a:prstGeom>
          </p:spPr>
        </p:pic>
        <p:pic>
          <p:nvPicPr>
            <p:cNvPr id="79" name="Image 78"/>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9451714" y="4864095"/>
              <a:ext cx="182813" cy="180000"/>
            </a:xfrm>
            <a:prstGeom prst="rect">
              <a:avLst/>
            </a:prstGeom>
          </p:spPr>
        </p:pic>
        <p:pic>
          <p:nvPicPr>
            <p:cNvPr id="80" name="Image 79"/>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9604114" y="5016495"/>
              <a:ext cx="182813" cy="180000"/>
            </a:xfrm>
            <a:prstGeom prst="rect">
              <a:avLst/>
            </a:prstGeom>
          </p:spPr>
        </p:pic>
        <p:pic>
          <p:nvPicPr>
            <p:cNvPr id="81" name="Image 80"/>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8032431" y="4474664"/>
              <a:ext cx="182813" cy="180000"/>
            </a:xfrm>
            <a:prstGeom prst="rect">
              <a:avLst/>
            </a:prstGeom>
          </p:spPr>
        </p:pic>
        <p:pic>
          <p:nvPicPr>
            <p:cNvPr id="82" name="Image 81"/>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8184831" y="4627064"/>
              <a:ext cx="182813" cy="180000"/>
            </a:xfrm>
            <a:prstGeom prst="rect">
              <a:avLst/>
            </a:prstGeom>
          </p:spPr>
        </p:pic>
        <p:pic>
          <p:nvPicPr>
            <p:cNvPr id="83" name="Image 82"/>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8218784" y="4854328"/>
              <a:ext cx="182813" cy="180000"/>
            </a:xfrm>
            <a:prstGeom prst="rect">
              <a:avLst/>
            </a:prstGeom>
          </p:spPr>
        </p:pic>
        <p:pic>
          <p:nvPicPr>
            <p:cNvPr id="84" name="Image 83"/>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8489631" y="4931864"/>
              <a:ext cx="182813" cy="180000"/>
            </a:xfrm>
            <a:prstGeom prst="rect">
              <a:avLst/>
            </a:prstGeom>
          </p:spPr>
        </p:pic>
        <p:pic>
          <p:nvPicPr>
            <p:cNvPr id="85" name="Image 84"/>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9379438" y="4109298"/>
              <a:ext cx="182813" cy="180000"/>
            </a:xfrm>
            <a:prstGeom prst="rect">
              <a:avLst/>
            </a:prstGeom>
          </p:spPr>
        </p:pic>
        <p:pic>
          <p:nvPicPr>
            <p:cNvPr id="86" name="Image 85"/>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8792962" y="4941243"/>
              <a:ext cx="182813" cy="180000"/>
            </a:xfrm>
            <a:prstGeom prst="rect">
              <a:avLst/>
            </a:prstGeom>
          </p:spPr>
        </p:pic>
        <p:pic>
          <p:nvPicPr>
            <p:cNvPr id="87" name="Image 86"/>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8945362" y="5093643"/>
              <a:ext cx="182813" cy="180000"/>
            </a:xfrm>
            <a:prstGeom prst="rect">
              <a:avLst/>
            </a:prstGeom>
          </p:spPr>
        </p:pic>
        <p:pic>
          <p:nvPicPr>
            <p:cNvPr id="88" name="Image 87"/>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9097762" y="5246043"/>
              <a:ext cx="182813" cy="180000"/>
            </a:xfrm>
            <a:prstGeom prst="rect">
              <a:avLst/>
            </a:prstGeom>
          </p:spPr>
        </p:pic>
        <p:pic>
          <p:nvPicPr>
            <p:cNvPr id="89" name="Image 88"/>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9250162" y="5398443"/>
              <a:ext cx="182813" cy="180000"/>
            </a:xfrm>
            <a:prstGeom prst="rect">
              <a:avLst/>
            </a:prstGeom>
          </p:spPr>
        </p:pic>
        <p:pic>
          <p:nvPicPr>
            <p:cNvPr id="90" name="Image 89"/>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8430627" y="3751998"/>
              <a:ext cx="182813" cy="180000"/>
            </a:xfrm>
            <a:prstGeom prst="rect">
              <a:avLst/>
            </a:prstGeom>
          </p:spPr>
        </p:pic>
        <p:pic>
          <p:nvPicPr>
            <p:cNvPr id="91" name="Image 90"/>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8583027" y="3904398"/>
              <a:ext cx="182813" cy="180000"/>
            </a:xfrm>
            <a:prstGeom prst="rect">
              <a:avLst/>
            </a:prstGeom>
          </p:spPr>
        </p:pic>
        <p:pic>
          <p:nvPicPr>
            <p:cNvPr id="92" name="Image 91"/>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8735427" y="4056798"/>
              <a:ext cx="182813" cy="180000"/>
            </a:xfrm>
            <a:prstGeom prst="rect">
              <a:avLst/>
            </a:prstGeom>
          </p:spPr>
        </p:pic>
        <p:pic>
          <p:nvPicPr>
            <p:cNvPr id="93" name="Image 92"/>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8887827" y="4209198"/>
              <a:ext cx="182813" cy="180000"/>
            </a:xfrm>
            <a:prstGeom prst="rect">
              <a:avLst/>
            </a:prstGeom>
          </p:spPr>
        </p:pic>
        <p:pic>
          <p:nvPicPr>
            <p:cNvPr id="94" name="Image 93"/>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9038758" y="4066177"/>
              <a:ext cx="182813" cy="180000"/>
            </a:xfrm>
            <a:prstGeom prst="rect">
              <a:avLst/>
            </a:prstGeom>
          </p:spPr>
        </p:pic>
        <p:pic>
          <p:nvPicPr>
            <p:cNvPr id="95" name="Image 94"/>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9191158" y="4218577"/>
              <a:ext cx="182813" cy="180000"/>
            </a:xfrm>
            <a:prstGeom prst="rect">
              <a:avLst/>
            </a:prstGeom>
          </p:spPr>
        </p:pic>
        <p:pic>
          <p:nvPicPr>
            <p:cNvPr id="96" name="Image 95"/>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9343558" y="4370977"/>
              <a:ext cx="182813" cy="180000"/>
            </a:xfrm>
            <a:prstGeom prst="rect">
              <a:avLst/>
            </a:prstGeom>
          </p:spPr>
        </p:pic>
        <p:pic>
          <p:nvPicPr>
            <p:cNvPr id="97" name="Image 96"/>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9495958" y="4523377"/>
              <a:ext cx="182813" cy="180000"/>
            </a:xfrm>
            <a:prstGeom prst="rect">
              <a:avLst/>
            </a:prstGeom>
          </p:spPr>
        </p:pic>
        <p:pic>
          <p:nvPicPr>
            <p:cNvPr id="98" name="Image 97"/>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9648358" y="4675777"/>
              <a:ext cx="182813" cy="180000"/>
            </a:xfrm>
            <a:prstGeom prst="rect">
              <a:avLst/>
            </a:prstGeom>
          </p:spPr>
        </p:pic>
        <p:pic>
          <p:nvPicPr>
            <p:cNvPr id="99" name="Image 98"/>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8386383" y="4459916"/>
              <a:ext cx="182813" cy="180000"/>
            </a:xfrm>
            <a:prstGeom prst="rect">
              <a:avLst/>
            </a:prstGeom>
          </p:spPr>
        </p:pic>
        <p:pic>
          <p:nvPicPr>
            <p:cNvPr id="100" name="Image 99"/>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8538783" y="4612316"/>
              <a:ext cx="182813" cy="180000"/>
            </a:xfrm>
            <a:prstGeom prst="rect">
              <a:avLst/>
            </a:prstGeom>
          </p:spPr>
        </p:pic>
        <p:pic>
          <p:nvPicPr>
            <p:cNvPr id="101" name="Image 100"/>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8691183" y="4764716"/>
              <a:ext cx="182813" cy="180000"/>
            </a:xfrm>
            <a:prstGeom prst="rect">
              <a:avLst/>
            </a:prstGeom>
          </p:spPr>
        </p:pic>
        <p:pic>
          <p:nvPicPr>
            <p:cNvPr id="102" name="Image 101"/>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8843583" y="4917116"/>
              <a:ext cx="182813" cy="180000"/>
            </a:xfrm>
            <a:prstGeom prst="rect">
              <a:avLst/>
            </a:prstGeom>
          </p:spPr>
        </p:pic>
        <p:pic>
          <p:nvPicPr>
            <p:cNvPr id="103" name="Image 102"/>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9733390" y="4094550"/>
              <a:ext cx="182813" cy="180000"/>
            </a:xfrm>
            <a:prstGeom prst="rect">
              <a:avLst/>
            </a:prstGeom>
          </p:spPr>
        </p:pic>
        <p:pic>
          <p:nvPicPr>
            <p:cNvPr id="104" name="Image 103"/>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9146914" y="4926495"/>
              <a:ext cx="182813" cy="180000"/>
            </a:xfrm>
            <a:prstGeom prst="rect">
              <a:avLst/>
            </a:prstGeom>
          </p:spPr>
        </p:pic>
        <p:pic>
          <p:nvPicPr>
            <p:cNvPr id="105" name="Image 104"/>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9299314" y="5078895"/>
              <a:ext cx="182813" cy="180000"/>
            </a:xfrm>
            <a:prstGeom prst="rect">
              <a:avLst/>
            </a:prstGeom>
          </p:spPr>
        </p:pic>
        <p:pic>
          <p:nvPicPr>
            <p:cNvPr id="107" name="Image 106"/>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9451714" y="5231295"/>
              <a:ext cx="182813" cy="180000"/>
            </a:xfrm>
            <a:prstGeom prst="rect">
              <a:avLst/>
            </a:prstGeom>
          </p:spPr>
        </p:pic>
        <p:pic>
          <p:nvPicPr>
            <p:cNvPr id="108" name="Image 107"/>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9604114" y="5383695"/>
              <a:ext cx="182813" cy="180000"/>
            </a:xfrm>
            <a:prstGeom prst="rect">
              <a:avLst/>
            </a:prstGeom>
          </p:spPr>
        </p:pic>
        <p:pic>
          <p:nvPicPr>
            <p:cNvPr id="109" name="Image 108"/>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8538783" y="4245116"/>
              <a:ext cx="182813" cy="180000"/>
            </a:xfrm>
            <a:prstGeom prst="rect">
              <a:avLst/>
            </a:prstGeom>
          </p:spPr>
        </p:pic>
        <p:pic>
          <p:nvPicPr>
            <p:cNvPr id="110" name="Image 109"/>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8691183" y="4397516"/>
              <a:ext cx="182813" cy="180000"/>
            </a:xfrm>
            <a:prstGeom prst="rect">
              <a:avLst/>
            </a:prstGeom>
          </p:spPr>
        </p:pic>
        <p:pic>
          <p:nvPicPr>
            <p:cNvPr id="111" name="Image 110"/>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8843583" y="4549916"/>
              <a:ext cx="182813" cy="180000"/>
            </a:xfrm>
            <a:prstGeom prst="rect">
              <a:avLst/>
            </a:prstGeom>
          </p:spPr>
        </p:pic>
        <p:pic>
          <p:nvPicPr>
            <p:cNvPr id="112" name="Image 111"/>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8995983" y="4702316"/>
              <a:ext cx="182813" cy="180000"/>
            </a:xfrm>
            <a:prstGeom prst="rect">
              <a:avLst/>
            </a:prstGeom>
          </p:spPr>
        </p:pic>
        <p:pic>
          <p:nvPicPr>
            <p:cNvPr id="114" name="Image 113"/>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9146914" y="4559295"/>
              <a:ext cx="182813" cy="180000"/>
            </a:xfrm>
            <a:prstGeom prst="rect">
              <a:avLst/>
            </a:prstGeom>
          </p:spPr>
        </p:pic>
        <p:pic>
          <p:nvPicPr>
            <p:cNvPr id="115" name="Image 114"/>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9299314" y="4711695"/>
              <a:ext cx="182813" cy="180000"/>
            </a:xfrm>
            <a:prstGeom prst="rect">
              <a:avLst/>
            </a:prstGeom>
          </p:spPr>
        </p:pic>
        <p:pic>
          <p:nvPicPr>
            <p:cNvPr id="116" name="Image 115"/>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9451714" y="4864095"/>
              <a:ext cx="182813" cy="180000"/>
            </a:xfrm>
            <a:prstGeom prst="rect">
              <a:avLst/>
            </a:prstGeom>
          </p:spPr>
        </p:pic>
        <p:pic>
          <p:nvPicPr>
            <p:cNvPr id="117" name="Image 116"/>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9604114" y="5016495"/>
              <a:ext cx="182813" cy="180000"/>
            </a:xfrm>
            <a:prstGeom prst="rect">
              <a:avLst/>
            </a:prstGeom>
          </p:spPr>
        </p:pic>
        <p:pic>
          <p:nvPicPr>
            <p:cNvPr id="119" name="Image 118"/>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9756514" y="5168895"/>
              <a:ext cx="182813" cy="180000"/>
            </a:xfrm>
            <a:prstGeom prst="rect">
              <a:avLst/>
            </a:prstGeom>
          </p:spPr>
        </p:pic>
        <p:pic>
          <p:nvPicPr>
            <p:cNvPr id="120" name="Image 119"/>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8229532" y="4494419"/>
              <a:ext cx="182813" cy="180000"/>
            </a:xfrm>
            <a:prstGeom prst="rect">
              <a:avLst/>
            </a:prstGeom>
          </p:spPr>
        </p:pic>
        <p:pic>
          <p:nvPicPr>
            <p:cNvPr id="121" name="Image 120"/>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8543711" y="4720856"/>
              <a:ext cx="182813" cy="180000"/>
            </a:xfrm>
            <a:prstGeom prst="rect">
              <a:avLst/>
            </a:prstGeom>
          </p:spPr>
        </p:pic>
        <p:pic>
          <p:nvPicPr>
            <p:cNvPr id="122" name="Image 121"/>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8430627" y="5152182"/>
              <a:ext cx="182813" cy="180000"/>
            </a:xfrm>
            <a:prstGeom prst="rect">
              <a:avLst/>
            </a:prstGeom>
          </p:spPr>
        </p:pic>
        <p:pic>
          <p:nvPicPr>
            <p:cNvPr id="126" name="Image 125"/>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9379438" y="4109298"/>
              <a:ext cx="182813" cy="180000"/>
            </a:xfrm>
            <a:prstGeom prst="rect">
              <a:avLst/>
            </a:prstGeom>
          </p:spPr>
        </p:pic>
        <p:pic>
          <p:nvPicPr>
            <p:cNvPr id="127" name="Image 126"/>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8792962" y="4941243"/>
              <a:ext cx="182813" cy="180000"/>
            </a:xfrm>
            <a:prstGeom prst="rect">
              <a:avLst/>
            </a:prstGeom>
          </p:spPr>
        </p:pic>
        <p:pic>
          <p:nvPicPr>
            <p:cNvPr id="128" name="Image 127"/>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8945362" y="5093643"/>
              <a:ext cx="182813" cy="180000"/>
            </a:xfrm>
            <a:prstGeom prst="rect">
              <a:avLst/>
            </a:prstGeom>
          </p:spPr>
        </p:pic>
        <p:pic>
          <p:nvPicPr>
            <p:cNvPr id="137" name="Image 136"/>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9097762" y="5246043"/>
              <a:ext cx="182813" cy="180000"/>
            </a:xfrm>
            <a:prstGeom prst="rect">
              <a:avLst/>
            </a:prstGeom>
          </p:spPr>
        </p:pic>
        <p:pic>
          <p:nvPicPr>
            <p:cNvPr id="139" name="Image 138"/>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9250162" y="5398443"/>
              <a:ext cx="182813" cy="180000"/>
            </a:xfrm>
            <a:prstGeom prst="rect">
              <a:avLst/>
            </a:prstGeom>
          </p:spPr>
        </p:pic>
        <p:pic>
          <p:nvPicPr>
            <p:cNvPr id="145" name="Image 144"/>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8755090" y="5138551"/>
              <a:ext cx="182813" cy="180000"/>
            </a:xfrm>
            <a:prstGeom prst="rect">
              <a:avLst/>
            </a:prstGeom>
          </p:spPr>
        </p:pic>
        <p:pic>
          <p:nvPicPr>
            <p:cNvPr id="146" name="Image 145"/>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8583027" y="3904398"/>
              <a:ext cx="182813" cy="180000"/>
            </a:xfrm>
            <a:prstGeom prst="rect">
              <a:avLst/>
            </a:prstGeom>
          </p:spPr>
        </p:pic>
        <p:pic>
          <p:nvPicPr>
            <p:cNvPr id="147" name="Image 146"/>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8735427" y="4056798"/>
              <a:ext cx="182813" cy="180000"/>
            </a:xfrm>
            <a:prstGeom prst="rect">
              <a:avLst/>
            </a:prstGeom>
          </p:spPr>
        </p:pic>
        <p:pic>
          <p:nvPicPr>
            <p:cNvPr id="148" name="Image 147"/>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8887827" y="4209198"/>
              <a:ext cx="182813" cy="180000"/>
            </a:xfrm>
            <a:prstGeom prst="rect">
              <a:avLst/>
            </a:prstGeom>
          </p:spPr>
        </p:pic>
        <p:pic>
          <p:nvPicPr>
            <p:cNvPr id="149" name="Image 148"/>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9038758" y="4066177"/>
              <a:ext cx="182813" cy="180000"/>
            </a:xfrm>
            <a:prstGeom prst="rect">
              <a:avLst/>
            </a:prstGeom>
          </p:spPr>
        </p:pic>
        <p:pic>
          <p:nvPicPr>
            <p:cNvPr id="150" name="Image 149"/>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9191158" y="4218577"/>
              <a:ext cx="182813" cy="180000"/>
            </a:xfrm>
            <a:prstGeom prst="rect">
              <a:avLst/>
            </a:prstGeom>
          </p:spPr>
        </p:pic>
        <p:pic>
          <p:nvPicPr>
            <p:cNvPr id="151" name="Image 150"/>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9343558" y="4370977"/>
              <a:ext cx="182813" cy="180000"/>
            </a:xfrm>
            <a:prstGeom prst="rect">
              <a:avLst/>
            </a:prstGeom>
          </p:spPr>
        </p:pic>
        <p:pic>
          <p:nvPicPr>
            <p:cNvPr id="167" name="Image 166"/>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9495958" y="4523377"/>
              <a:ext cx="182813" cy="180000"/>
            </a:xfrm>
            <a:prstGeom prst="rect">
              <a:avLst/>
            </a:prstGeom>
          </p:spPr>
        </p:pic>
        <p:pic>
          <p:nvPicPr>
            <p:cNvPr id="178" name="Image 177"/>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9648358" y="4675777"/>
              <a:ext cx="182813" cy="180000"/>
            </a:xfrm>
            <a:prstGeom prst="rect">
              <a:avLst/>
            </a:prstGeom>
          </p:spPr>
        </p:pic>
        <p:pic>
          <p:nvPicPr>
            <p:cNvPr id="179" name="Image 178"/>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9800758" y="4828177"/>
              <a:ext cx="182813" cy="180000"/>
            </a:xfrm>
            <a:prstGeom prst="rect">
              <a:avLst/>
            </a:prstGeom>
          </p:spPr>
        </p:pic>
        <p:pic>
          <p:nvPicPr>
            <p:cNvPr id="180" name="Image 179"/>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8725055" y="4307128"/>
              <a:ext cx="182813" cy="180000"/>
            </a:xfrm>
            <a:prstGeom prst="rect">
              <a:avLst/>
            </a:prstGeom>
          </p:spPr>
        </p:pic>
        <p:pic>
          <p:nvPicPr>
            <p:cNvPr id="181" name="Image 180"/>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8877455" y="4459528"/>
              <a:ext cx="182813" cy="180000"/>
            </a:xfrm>
            <a:prstGeom prst="rect">
              <a:avLst/>
            </a:prstGeom>
          </p:spPr>
        </p:pic>
        <p:pic>
          <p:nvPicPr>
            <p:cNvPr id="182" name="Image 181"/>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9029855" y="4611928"/>
              <a:ext cx="182813" cy="180000"/>
            </a:xfrm>
            <a:prstGeom prst="rect">
              <a:avLst/>
            </a:prstGeom>
          </p:spPr>
        </p:pic>
        <p:pic>
          <p:nvPicPr>
            <p:cNvPr id="183" name="Image 182"/>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9182255" y="4764328"/>
              <a:ext cx="182813" cy="180000"/>
            </a:xfrm>
            <a:prstGeom prst="rect">
              <a:avLst/>
            </a:prstGeom>
          </p:spPr>
        </p:pic>
        <p:pic>
          <p:nvPicPr>
            <p:cNvPr id="184" name="Image 183"/>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9346477" y="4770087"/>
              <a:ext cx="182813" cy="180000"/>
            </a:xfrm>
            <a:prstGeom prst="rect">
              <a:avLst/>
            </a:prstGeom>
          </p:spPr>
        </p:pic>
        <p:pic>
          <p:nvPicPr>
            <p:cNvPr id="185" name="Image 184"/>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9498877" y="4922487"/>
              <a:ext cx="182813" cy="180000"/>
            </a:xfrm>
            <a:prstGeom prst="rect">
              <a:avLst/>
            </a:prstGeom>
          </p:spPr>
        </p:pic>
        <p:pic>
          <p:nvPicPr>
            <p:cNvPr id="186" name="Image 185"/>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9651277" y="5074887"/>
              <a:ext cx="182813" cy="180000"/>
            </a:xfrm>
            <a:prstGeom prst="rect">
              <a:avLst/>
            </a:prstGeom>
          </p:spPr>
        </p:pic>
        <p:pic>
          <p:nvPicPr>
            <p:cNvPr id="187" name="Image 186"/>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9803677" y="5227287"/>
              <a:ext cx="182813" cy="180000"/>
            </a:xfrm>
            <a:prstGeom prst="rect">
              <a:avLst/>
            </a:prstGeom>
          </p:spPr>
        </p:pic>
        <p:pic>
          <p:nvPicPr>
            <p:cNvPr id="188" name="Image 187"/>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9956077" y="5379687"/>
              <a:ext cx="182813" cy="180000"/>
            </a:xfrm>
            <a:prstGeom prst="rect">
              <a:avLst/>
            </a:prstGeom>
          </p:spPr>
        </p:pic>
        <p:pic>
          <p:nvPicPr>
            <p:cNvPr id="189" name="Image 188"/>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8889277" y="3945687"/>
              <a:ext cx="182813" cy="180000"/>
            </a:xfrm>
            <a:prstGeom prst="rect">
              <a:avLst/>
            </a:prstGeom>
          </p:spPr>
        </p:pic>
        <p:pic>
          <p:nvPicPr>
            <p:cNvPr id="190" name="Image 189"/>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9041677" y="4098087"/>
              <a:ext cx="182813" cy="180000"/>
            </a:xfrm>
            <a:prstGeom prst="rect">
              <a:avLst/>
            </a:prstGeom>
          </p:spPr>
        </p:pic>
        <p:pic>
          <p:nvPicPr>
            <p:cNvPr id="191" name="Image 190"/>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9182255" y="4397128"/>
              <a:ext cx="182813" cy="180000"/>
            </a:xfrm>
            <a:prstGeom prst="rect">
              <a:avLst/>
            </a:prstGeom>
          </p:spPr>
        </p:pic>
        <p:pic>
          <p:nvPicPr>
            <p:cNvPr id="192" name="Image 191"/>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9346477" y="4402887"/>
              <a:ext cx="182813" cy="180000"/>
            </a:xfrm>
            <a:prstGeom prst="rect">
              <a:avLst/>
            </a:prstGeom>
          </p:spPr>
        </p:pic>
        <p:pic>
          <p:nvPicPr>
            <p:cNvPr id="193" name="Image 192"/>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9498877" y="4555287"/>
              <a:ext cx="182813" cy="180000"/>
            </a:xfrm>
            <a:prstGeom prst="rect">
              <a:avLst/>
            </a:prstGeom>
          </p:spPr>
        </p:pic>
        <p:pic>
          <p:nvPicPr>
            <p:cNvPr id="194" name="Image 193"/>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9651277" y="4707687"/>
              <a:ext cx="182813" cy="180000"/>
            </a:xfrm>
            <a:prstGeom prst="rect">
              <a:avLst/>
            </a:prstGeom>
          </p:spPr>
        </p:pic>
        <p:pic>
          <p:nvPicPr>
            <p:cNvPr id="195" name="Image 194"/>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9803677" y="4860087"/>
              <a:ext cx="182813" cy="180000"/>
            </a:xfrm>
            <a:prstGeom prst="rect">
              <a:avLst/>
            </a:prstGeom>
          </p:spPr>
        </p:pic>
        <p:pic>
          <p:nvPicPr>
            <p:cNvPr id="196" name="Image 195"/>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9956077" y="5012487"/>
              <a:ext cx="182813" cy="180000"/>
            </a:xfrm>
            <a:prstGeom prst="rect">
              <a:avLst/>
            </a:prstGeom>
          </p:spPr>
        </p:pic>
        <p:pic>
          <p:nvPicPr>
            <p:cNvPr id="197" name="Image 196"/>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10108477" y="5164887"/>
              <a:ext cx="182813" cy="180000"/>
            </a:xfrm>
            <a:prstGeom prst="rect">
              <a:avLst/>
            </a:prstGeom>
          </p:spPr>
        </p:pic>
        <p:pic>
          <p:nvPicPr>
            <p:cNvPr id="198" name="Image 197"/>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8523503" y="4474276"/>
              <a:ext cx="182813" cy="180000"/>
            </a:xfrm>
            <a:prstGeom prst="rect">
              <a:avLst/>
            </a:prstGeom>
          </p:spPr>
        </p:pic>
        <p:pic>
          <p:nvPicPr>
            <p:cNvPr id="199" name="Image 198"/>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8675903" y="4626676"/>
              <a:ext cx="182813" cy="180000"/>
            </a:xfrm>
            <a:prstGeom prst="rect">
              <a:avLst/>
            </a:prstGeom>
          </p:spPr>
        </p:pic>
        <p:pic>
          <p:nvPicPr>
            <p:cNvPr id="200" name="Image 199"/>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8828303" y="4779076"/>
              <a:ext cx="182813" cy="180000"/>
            </a:xfrm>
            <a:prstGeom prst="rect">
              <a:avLst/>
            </a:prstGeom>
          </p:spPr>
        </p:pic>
        <p:pic>
          <p:nvPicPr>
            <p:cNvPr id="201" name="Image 200"/>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8980703" y="4931476"/>
              <a:ext cx="182813" cy="180000"/>
            </a:xfrm>
            <a:prstGeom prst="rect">
              <a:avLst/>
            </a:prstGeom>
          </p:spPr>
        </p:pic>
        <p:pic>
          <p:nvPicPr>
            <p:cNvPr id="202" name="Image 201"/>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9870510" y="4108910"/>
              <a:ext cx="182813" cy="180000"/>
            </a:xfrm>
            <a:prstGeom prst="rect">
              <a:avLst/>
            </a:prstGeom>
          </p:spPr>
        </p:pic>
        <p:pic>
          <p:nvPicPr>
            <p:cNvPr id="203" name="Image 202"/>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10034732" y="4114669"/>
              <a:ext cx="182813" cy="180000"/>
            </a:xfrm>
            <a:prstGeom prst="rect">
              <a:avLst/>
            </a:prstGeom>
          </p:spPr>
        </p:pic>
        <p:pic>
          <p:nvPicPr>
            <p:cNvPr id="204" name="Image 203"/>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9449725" y="5242035"/>
              <a:ext cx="182813" cy="180000"/>
            </a:xfrm>
            <a:prstGeom prst="rect">
              <a:avLst/>
            </a:prstGeom>
          </p:spPr>
        </p:pic>
        <p:pic>
          <p:nvPicPr>
            <p:cNvPr id="205" name="Image 204"/>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9602125" y="5394435"/>
              <a:ext cx="182813" cy="180000"/>
            </a:xfrm>
            <a:prstGeom prst="rect">
              <a:avLst/>
            </a:prstGeom>
          </p:spPr>
        </p:pic>
        <p:pic>
          <p:nvPicPr>
            <p:cNvPr id="206" name="Image 205"/>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9754525" y="5546835"/>
              <a:ext cx="182813" cy="180000"/>
            </a:xfrm>
            <a:prstGeom prst="rect">
              <a:avLst/>
            </a:prstGeom>
          </p:spPr>
        </p:pic>
        <p:pic>
          <p:nvPicPr>
            <p:cNvPr id="208" name="Image 207"/>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8933521" y="3604969"/>
              <a:ext cx="182813" cy="180000"/>
            </a:xfrm>
            <a:prstGeom prst="rect">
              <a:avLst/>
            </a:prstGeom>
          </p:spPr>
        </p:pic>
        <p:pic>
          <p:nvPicPr>
            <p:cNvPr id="209" name="Image 208"/>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9144913" y="3698377"/>
              <a:ext cx="182813" cy="180000"/>
            </a:xfrm>
            <a:prstGeom prst="rect">
              <a:avLst/>
            </a:prstGeom>
          </p:spPr>
        </p:pic>
        <p:pic>
          <p:nvPicPr>
            <p:cNvPr id="210" name="Image 209"/>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9223573" y="3909769"/>
              <a:ext cx="182813" cy="180000"/>
            </a:xfrm>
            <a:prstGeom prst="rect">
              <a:avLst/>
            </a:prstGeom>
          </p:spPr>
        </p:pic>
        <p:pic>
          <p:nvPicPr>
            <p:cNvPr id="211" name="Image 210"/>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9390721" y="4062169"/>
              <a:ext cx="182813" cy="180000"/>
            </a:xfrm>
            <a:prstGeom prst="rect">
              <a:avLst/>
            </a:prstGeom>
          </p:spPr>
        </p:pic>
        <p:pic>
          <p:nvPicPr>
            <p:cNvPr id="212" name="Image 211"/>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9543121" y="4214569"/>
              <a:ext cx="182813" cy="180000"/>
            </a:xfrm>
            <a:prstGeom prst="rect">
              <a:avLst/>
            </a:prstGeom>
          </p:spPr>
        </p:pic>
        <p:pic>
          <p:nvPicPr>
            <p:cNvPr id="213" name="Image 212"/>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9695521" y="4366969"/>
              <a:ext cx="182813" cy="180000"/>
            </a:xfrm>
            <a:prstGeom prst="rect">
              <a:avLst/>
            </a:prstGeom>
          </p:spPr>
        </p:pic>
        <p:pic>
          <p:nvPicPr>
            <p:cNvPr id="214" name="Image 213"/>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9847921" y="4519369"/>
              <a:ext cx="182813" cy="180000"/>
            </a:xfrm>
            <a:prstGeom prst="rect">
              <a:avLst/>
            </a:prstGeom>
          </p:spPr>
        </p:pic>
        <p:pic>
          <p:nvPicPr>
            <p:cNvPr id="216" name="Image 215"/>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10000321" y="4671769"/>
              <a:ext cx="182813" cy="180000"/>
            </a:xfrm>
            <a:prstGeom prst="rect">
              <a:avLst/>
            </a:prstGeom>
          </p:spPr>
        </p:pic>
        <p:pic>
          <p:nvPicPr>
            <p:cNvPr id="217" name="Image 216"/>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10152721" y="4824169"/>
              <a:ext cx="182813" cy="180000"/>
            </a:xfrm>
            <a:prstGeom prst="rect">
              <a:avLst/>
            </a:prstGeom>
          </p:spPr>
        </p:pic>
      </p:grpSp>
      <p:grpSp>
        <p:nvGrpSpPr>
          <p:cNvPr id="218" name="Groupe 217"/>
          <p:cNvGrpSpPr/>
          <p:nvPr/>
        </p:nvGrpSpPr>
        <p:grpSpPr>
          <a:xfrm>
            <a:off x="2301682" y="2044435"/>
            <a:ext cx="1291358" cy="1195698"/>
            <a:chOff x="2404355" y="1888089"/>
            <a:chExt cx="1291358" cy="1195698"/>
          </a:xfrm>
        </p:grpSpPr>
        <p:grpSp>
          <p:nvGrpSpPr>
            <p:cNvPr id="219" name="Groupe 218"/>
            <p:cNvGrpSpPr/>
            <p:nvPr/>
          </p:nvGrpSpPr>
          <p:grpSpPr>
            <a:xfrm>
              <a:off x="2404355" y="1888089"/>
              <a:ext cx="824547" cy="814298"/>
              <a:chOff x="2609747" y="1351356"/>
              <a:chExt cx="1490656" cy="1237370"/>
            </a:xfrm>
          </p:grpSpPr>
          <p:pic>
            <p:nvPicPr>
              <p:cNvPr id="248" name="Image 247"/>
              <p:cNvPicPr>
                <a:picLocks noChangeAspect="1"/>
              </p:cNvPicPr>
              <p:nvPr/>
            </p:nvPicPr>
            <p:blipFill rotWithShape="1">
              <a:blip r:embed="rId9" cstate="screen">
                <a:extLst>
                  <a:ext uri="{BEBA8EAE-BF5A-486C-A8C5-ECC9F3942E4B}">
                    <a14:imgProps xmlns:a14="http://schemas.microsoft.com/office/drawing/2010/main">
                      <a14:imgLayer r:embed="rId10">
                        <a14:imgEffect>
                          <a14:backgroundRemoval t="0" b="100000" l="0" r="100000"/>
                        </a14:imgEffect>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2738612" y="1404733"/>
                <a:ext cx="361935" cy="360000"/>
              </a:xfrm>
              <a:prstGeom prst="rect">
                <a:avLst/>
              </a:prstGeom>
            </p:spPr>
          </p:pic>
          <p:pic>
            <p:nvPicPr>
              <p:cNvPr id="249" name="Image 248"/>
              <p:cNvPicPr>
                <a:picLocks noChangeAspect="1"/>
              </p:cNvPicPr>
              <p:nvPr/>
            </p:nvPicPr>
            <p:blipFill rotWithShape="1">
              <a:blip r:embed="rId9" cstate="screen">
                <a:extLst>
                  <a:ext uri="{BEBA8EAE-BF5A-486C-A8C5-ECC9F3942E4B}">
                    <a14:imgProps xmlns:a14="http://schemas.microsoft.com/office/drawing/2010/main">
                      <a14:imgLayer r:embed="rId10">
                        <a14:imgEffect>
                          <a14:backgroundRemoval t="0" b="100000" l="0" r="100000"/>
                        </a14:imgEffect>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2934368" y="1487329"/>
                <a:ext cx="361935" cy="360000"/>
              </a:xfrm>
              <a:prstGeom prst="rect">
                <a:avLst/>
              </a:prstGeom>
            </p:spPr>
          </p:pic>
          <p:pic>
            <p:nvPicPr>
              <p:cNvPr id="250" name="Image 249"/>
              <p:cNvPicPr>
                <a:picLocks noChangeAspect="1"/>
              </p:cNvPicPr>
              <p:nvPr/>
            </p:nvPicPr>
            <p:blipFill rotWithShape="1">
              <a:blip r:embed="rId9" cstate="screen">
                <a:extLst>
                  <a:ext uri="{BEBA8EAE-BF5A-486C-A8C5-ECC9F3942E4B}">
                    <a14:imgProps xmlns:a14="http://schemas.microsoft.com/office/drawing/2010/main">
                      <a14:imgLayer r:embed="rId10">
                        <a14:imgEffect>
                          <a14:backgroundRemoval t="0" b="100000" l="0" r="100000"/>
                        </a14:imgEffect>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2981837" y="1785947"/>
                <a:ext cx="361935" cy="360000"/>
              </a:xfrm>
              <a:prstGeom prst="rect">
                <a:avLst/>
              </a:prstGeom>
            </p:spPr>
          </p:pic>
          <p:pic>
            <p:nvPicPr>
              <p:cNvPr id="251" name="Image 250"/>
              <p:cNvPicPr>
                <a:picLocks noChangeAspect="1"/>
              </p:cNvPicPr>
              <p:nvPr/>
            </p:nvPicPr>
            <p:blipFill rotWithShape="1">
              <a:blip r:embed="rId9" cstate="screen">
                <a:extLst>
                  <a:ext uri="{BEBA8EAE-BF5A-486C-A8C5-ECC9F3942E4B}">
                    <a14:imgProps xmlns:a14="http://schemas.microsoft.com/office/drawing/2010/main">
                      <a14:imgLayer r:embed="rId10">
                        <a14:imgEffect>
                          <a14:backgroundRemoval t="0" b="100000" l="0" r="100000"/>
                        </a14:imgEffect>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3195812" y="1861933"/>
                <a:ext cx="361935" cy="360000"/>
              </a:xfrm>
              <a:prstGeom prst="rect">
                <a:avLst/>
              </a:prstGeom>
            </p:spPr>
          </p:pic>
          <p:pic>
            <p:nvPicPr>
              <p:cNvPr id="252" name="Image 251"/>
              <p:cNvPicPr>
                <a:picLocks noChangeAspect="1"/>
              </p:cNvPicPr>
              <p:nvPr/>
            </p:nvPicPr>
            <p:blipFill rotWithShape="1">
              <a:blip r:embed="rId9" cstate="screen">
                <a:extLst>
                  <a:ext uri="{BEBA8EAE-BF5A-486C-A8C5-ECC9F3942E4B}">
                    <a14:imgProps xmlns:a14="http://schemas.microsoft.com/office/drawing/2010/main">
                      <a14:imgLayer r:embed="rId10">
                        <a14:imgEffect>
                          <a14:backgroundRemoval t="0" b="100000" l="0" r="100000"/>
                        </a14:imgEffect>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3330946" y="2057965"/>
                <a:ext cx="361935" cy="360000"/>
              </a:xfrm>
              <a:prstGeom prst="rect">
                <a:avLst/>
              </a:prstGeom>
            </p:spPr>
          </p:pic>
          <p:pic>
            <p:nvPicPr>
              <p:cNvPr id="253" name="Image 252"/>
              <p:cNvPicPr>
                <a:picLocks noChangeAspect="1"/>
              </p:cNvPicPr>
              <p:nvPr/>
            </p:nvPicPr>
            <p:blipFill rotWithShape="1">
              <a:blip r:embed="rId9" cstate="screen">
                <a:extLst>
                  <a:ext uri="{BEBA8EAE-BF5A-486C-A8C5-ECC9F3942E4B}">
                    <a14:imgProps xmlns:a14="http://schemas.microsoft.com/office/drawing/2010/main">
                      <a14:imgLayer r:embed="rId10">
                        <a14:imgEffect>
                          <a14:backgroundRemoval t="0" b="100000" l="0" r="100000"/>
                        </a14:imgEffect>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3059859" y="1524300"/>
                <a:ext cx="361935" cy="360000"/>
              </a:xfrm>
              <a:prstGeom prst="rect">
                <a:avLst/>
              </a:prstGeom>
            </p:spPr>
          </p:pic>
          <p:pic>
            <p:nvPicPr>
              <p:cNvPr id="254" name="Image 253"/>
              <p:cNvPicPr>
                <a:picLocks noChangeAspect="1"/>
              </p:cNvPicPr>
              <p:nvPr/>
            </p:nvPicPr>
            <p:blipFill rotWithShape="1">
              <a:blip r:embed="rId9" cstate="screen">
                <a:extLst>
                  <a:ext uri="{BEBA8EAE-BF5A-486C-A8C5-ECC9F3942E4B}">
                    <a14:imgProps xmlns:a14="http://schemas.microsoft.com/office/drawing/2010/main">
                      <a14:imgLayer r:embed="rId10">
                        <a14:imgEffect>
                          <a14:backgroundRemoval t="0" b="100000" l="0" r="100000"/>
                        </a14:imgEffect>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3228177" y="1563484"/>
                <a:ext cx="361935" cy="360000"/>
              </a:xfrm>
              <a:prstGeom prst="rect">
                <a:avLst/>
              </a:prstGeom>
            </p:spPr>
          </p:pic>
          <p:pic>
            <p:nvPicPr>
              <p:cNvPr id="255" name="Image 254"/>
              <p:cNvPicPr>
                <a:picLocks noChangeAspect="1"/>
              </p:cNvPicPr>
              <p:nvPr/>
            </p:nvPicPr>
            <p:blipFill rotWithShape="1">
              <a:blip r:embed="rId9" cstate="screen">
                <a:extLst>
                  <a:ext uri="{BEBA8EAE-BF5A-486C-A8C5-ECC9F3942E4B}">
                    <a14:imgProps xmlns:a14="http://schemas.microsoft.com/office/drawing/2010/main">
                      <a14:imgLayer r:embed="rId10">
                        <a14:imgEffect>
                          <a14:backgroundRemoval t="0" b="100000" l="0" r="100000"/>
                        </a14:imgEffect>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3725246" y="1861933"/>
                <a:ext cx="361935" cy="360000"/>
              </a:xfrm>
              <a:prstGeom prst="rect">
                <a:avLst/>
              </a:prstGeom>
            </p:spPr>
          </p:pic>
          <p:pic>
            <p:nvPicPr>
              <p:cNvPr id="256" name="Image 255"/>
              <p:cNvPicPr>
                <a:picLocks noChangeAspect="1"/>
              </p:cNvPicPr>
              <p:nvPr/>
            </p:nvPicPr>
            <p:blipFill rotWithShape="1">
              <a:blip r:embed="rId9" cstate="screen">
                <a:extLst>
                  <a:ext uri="{BEBA8EAE-BF5A-486C-A8C5-ECC9F3942E4B}">
                    <a14:imgProps xmlns:a14="http://schemas.microsoft.com/office/drawing/2010/main">
                      <a14:imgLayer r:embed="rId10">
                        <a14:imgEffect>
                          <a14:backgroundRemoval t="0" b="100000" l="0" r="100000"/>
                        </a14:imgEffect>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3498867" y="1869976"/>
                <a:ext cx="361935" cy="360000"/>
              </a:xfrm>
              <a:prstGeom prst="rect">
                <a:avLst/>
              </a:prstGeom>
            </p:spPr>
          </p:pic>
          <p:pic>
            <p:nvPicPr>
              <p:cNvPr id="257" name="Image 256"/>
              <p:cNvPicPr>
                <a:picLocks noChangeAspect="1"/>
              </p:cNvPicPr>
              <p:nvPr/>
            </p:nvPicPr>
            <p:blipFill rotWithShape="1">
              <a:blip r:embed="rId9" cstate="screen">
                <a:extLst>
                  <a:ext uri="{BEBA8EAE-BF5A-486C-A8C5-ECC9F3942E4B}">
                    <a14:imgProps xmlns:a14="http://schemas.microsoft.com/office/drawing/2010/main">
                      <a14:imgLayer r:embed="rId10">
                        <a14:imgEffect>
                          <a14:backgroundRemoval t="0" b="100000" l="0" r="100000"/>
                        </a14:imgEffect>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3634001" y="2066008"/>
                <a:ext cx="361935" cy="360000"/>
              </a:xfrm>
              <a:prstGeom prst="rect">
                <a:avLst/>
              </a:prstGeom>
            </p:spPr>
          </p:pic>
          <p:pic>
            <p:nvPicPr>
              <p:cNvPr id="258" name="Image 257"/>
              <p:cNvPicPr>
                <a:picLocks noChangeAspect="1"/>
              </p:cNvPicPr>
              <p:nvPr/>
            </p:nvPicPr>
            <p:blipFill rotWithShape="1">
              <a:blip r:embed="rId9" cstate="screen">
                <a:extLst>
                  <a:ext uri="{BEBA8EAE-BF5A-486C-A8C5-ECC9F3942E4B}">
                    <a14:imgProps xmlns:a14="http://schemas.microsoft.com/office/drawing/2010/main">
                      <a14:imgLayer r:embed="rId10">
                        <a14:imgEffect>
                          <a14:backgroundRemoval t="0" b="100000" l="0" r="100000"/>
                        </a14:imgEffect>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2627784" y="1557133"/>
                <a:ext cx="361935" cy="360000"/>
              </a:xfrm>
              <a:prstGeom prst="rect">
                <a:avLst/>
              </a:prstGeom>
            </p:spPr>
          </p:pic>
          <p:pic>
            <p:nvPicPr>
              <p:cNvPr id="259" name="Image 258"/>
              <p:cNvPicPr>
                <a:picLocks noChangeAspect="1"/>
              </p:cNvPicPr>
              <p:nvPr/>
            </p:nvPicPr>
            <p:blipFill rotWithShape="1">
              <a:blip r:embed="rId9" cstate="screen">
                <a:extLst>
                  <a:ext uri="{BEBA8EAE-BF5A-486C-A8C5-ECC9F3942E4B}">
                    <a14:imgProps xmlns:a14="http://schemas.microsoft.com/office/drawing/2010/main">
                      <a14:imgLayer r:embed="rId10">
                        <a14:imgEffect>
                          <a14:backgroundRemoval t="0" b="100000" l="0" r="100000"/>
                        </a14:imgEffect>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2823540" y="1639729"/>
                <a:ext cx="361935" cy="360000"/>
              </a:xfrm>
              <a:prstGeom prst="rect">
                <a:avLst/>
              </a:prstGeom>
            </p:spPr>
          </p:pic>
          <p:pic>
            <p:nvPicPr>
              <p:cNvPr id="260" name="Image 259"/>
              <p:cNvPicPr>
                <a:picLocks noChangeAspect="1"/>
              </p:cNvPicPr>
              <p:nvPr/>
            </p:nvPicPr>
            <p:blipFill rotWithShape="1">
              <a:blip r:embed="rId9" cstate="screen">
                <a:extLst>
                  <a:ext uri="{BEBA8EAE-BF5A-486C-A8C5-ECC9F3942E4B}">
                    <a14:imgProps xmlns:a14="http://schemas.microsoft.com/office/drawing/2010/main">
                      <a14:imgLayer r:embed="rId10">
                        <a14:imgEffect>
                          <a14:backgroundRemoval t="0" b="100000" l="0" r="100000"/>
                        </a14:imgEffect>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2871009" y="1938347"/>
                <a:ext cx="361935" cy="360000"/>
              </a:xfrm>
              <a:prstGeom prst="rect">
                <a:avLst/>
              </a:prstGeom>
            </p:spPr>
          </p:pic>
          <p:pic>
            <p:nvPicPr>
              <p:cNvPr id="261" name="Image 260"/>
              <p:cNvPicPr>
                <a:picLocks noChangeAspect="1"/>
              </p:cNvPicPr>
              <p:nvPr/>
            </p:nvPicPr>
            <p:blipFill rotWithShape="1">
              <a:blip r:embed="rId9" cstate="screen">
                <a:extLst>
                  <a:ext uri="{BEBA8EAE-BF5A-486C-A8C5-ECC9F3942E4B}">
                    <a14:imgProps xmlns:a14="http://schemas.microsoft.com/office/drawing/2010/main">
                      <a14:imgLayer r:embed="rId10">
                        <a14:imgEffect>
                          <a14:backgroundRemoval t="0" b="100000" l="0" r="100000"/>
                        </a14:imgEffect>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3084984" y="2014333"/>
                <a:ext cx="361935" cy="360000"/>
              </a:xfrm>
              <a:prstGeom prst="rect">
                <a:avLst/>
              </a:prstGeom>
            </p:spPr>
          </p:pic>
          <p:pic>
            <p:nvPicPr>
              <p:cNvPr id="262" name="Image 261"/>
              <p:cNvPicPr>
                <a:picLocks noChangeAspect="1"/>
              </p:cNvPicPr>
              <p:nvPr/>
            </p:nvPicPr>
            <p:blipFill rotWithShape="1">
              <a:blip r:embed="rId9" cstate="screen">
                <a:extLst>
                  <a:ext uri="{BEBA8EAE-BF5A-486C-A8C5-ECC9F3942E4B}">
                    <a14:imgProps xmlns:a14="http://schemas.microsoft.com/office/drawing/2010/main">
                      <a14:imgLayer r:embed="rId10">
                        <a14:imgEffect>
                          <a14:backgroundRemoval t="0" b="100000" l="0" r="100000"/>
                        </a14:imgEffect>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3220118" y="2210365"/>
                <a:ext cx="361935" cy="360000"/>
              </a:xfrm>
              <a:prstGeom prst="rect">
                <a:avLst/>
              </a:prstGeom>
            </p:spPr>
          </p:pic>
          <p:pic>
            <p:nvPicPr>
              <p:cNvPr id="263" name="Image 262"/>
              <p:cNvPicPr>
                <a:picLocks noChangeAspect="1"/>
              </p:cNvPicPr>
              <p:nvPr/>
            </p:nvPicPr>
            <p:blipFill rotWithShape="1">
              <a:blip r:embed="rId9" cstate="screen">
                <a:extLst>
                  <a:ext uri="{BEBA8EAE-BF5A-486C-A8C5-ECC9F3942E4B}">
                    <a14:imgProps xmlns:a14="http://schemas.microsoft.com/office/drawing/2010/main">
                      <a14:imgLayer r:embed="rId10">
                        <a14:imgEffect>
                          <a14:backgroundRemoval t="0" b="100000" l="0" r="100000"/>
                        </a14:imgEffect>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3237423" y="1351356"/>
                <a:ext cx="361935" cy="360000"/>
              </a:xfrm>
              <a:prstGeom prst="rect">
                <a:avLst/>
              </a:prstGeom>
            </p:spPr>
          </p:pic>
          <p:pic>
            <p:nvPicPr>
              <p:cNvPr id="264" name="Image 263"/>
              <p:cNvPicPr>
                <a:picLocks noChangeAspect="1"/>
              </p:cNvPicPr>
              <p:nvPr/>
            </p:nvPicPr>
            <p:blipFill rotWithShape="1">
              <a:blip r:embed="rId9" cstate="screen">
                <a:extLst>
                  <a:ext uri="{BEBA8EAE-BF5A-486C-A8C5-ECC9F3942E4B}">
                    <a14:imgProps xmlns:a14="http://schemas.microsoft.com/office/drawing/2010/main">
                      <a14:imgLayer r:embed="rId10">
                        <a14:imgEffect>
                          <a14:backgroundRemoval t="0" b="100000" l="0" r="100000"/>
                        </a14:imgEffect>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3439987" y="1511692"/>
                <a:ext cx="361935" cy="360000"/>
              </a:xfrm>
              <a:prstGeom prst="rect">
                <a:avLst/>
              </a:prstGeom>
            </p:spPr>
          </p:pic>
          <p:pic>
            <p:nvPicPr>
              <p:cNvPr id="265" name="Image 264"/>
              <p:cNvPicPr>
                <a:picLocks noChangeAspect="1"/>
              </p:cNvPicPr>
              <p:nvPr/>
            </p:nvPicPr>
            <p:blipFill rotWithShape="1">
              <a:blip r:embed="rId9" cstate="screen">
                <a:extLst>
                  <a:ext uri="{BEBA8EAE-BF5A-486C-A8C5-ECC9F3942E4B}">
                    <a14:imgProps xmlns:a14="http://schemas.microsoft.com/office/drawing/2010/main">
                      <a14:imgLayer r:embed="rId10">
                        <a14:imgEffect>
                          <a14:backgroundRemoval t="0" b="100000" l="0" r="100000"/>
                        </a14:imgEffect>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3420924" y="1709460"/>
                <a:ext cx="361935" cy="360000"/>
              </a:xfrm>
              <a:prstGeom prst="rect">
                <a:avLst/>
              </a:prstGeom>
            </p:spPr>
          </p:pic>
          <p:pic>
            <p:nvPicPr>
              <p:cNvPr id="266" name="Image 265"/>
              <p:cNvPicPr>
                <a:picLocks noChangeAspect="1"/>
              </p:cNvPicPr>
              <p:nvPr/>
            </p:nvPicPr>
            <p:blipFill rotWithShape="1">
              <a:blip r:embed="rId9" cstate="screen">
                <a:extLst>
                  <a:ext uri="{BEBA8EAE-BF5A-486C-A8C5-ECC9F3942E4B}">
                    <a14:imgProps xmlns:a14="http://schemas.microsoft.com/office/drawing/2010/main">
                      <a14:imgLayer r:embed="rId10">
                        <a14:imgEffect>
                          <a14:backgroundRemoval t="0" b="100000" l="0" r="100000"/>
                        </a14:imgEffect>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3738468" y="1663989"/>
                <a:ext cx="361935" cy="360000"/>
              </a:xfrm>
              <a:prstGeom prst="rect">
                <a:avLst/>
              </a:prstGeom>
            </p:spPr>
          </p:pic>
          <p:pic>
            <p:nvPicPr>
              <p:cNvPr id="267" name="Image 266"/>
              <p:cNvPicPr>
                <a:picLocks noChangeAspect="1"/>
              </p:cNvPicPr>
              <p:nvPr/>
            </p:nvPicPr>
            <p:blipFill rotWithShape="1">
              <a:blip r:embed="rId9" cstate="screen">
                <a:extLst>
                  <a:ext uri="{BEBA8EAE-BF5A-486C-A8C5-ECC9F3942E4B}">
                    <a14:imgProps xmlns:a14="http://schemas.microsoft.com/office/drawing/2010/main">
                      <a14:imgLayer r:embed="rId10">
                        <a14:imgEffect>
                          <a14:backgroundRemoval t="0" b="100000" l="0" r="100000"/>
                        </a14:imgEffect>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2609747" y="1779845"/>
                <a:ext cx="361935" cy="360000"/>
              </a:xfrm>
              <a:prstGeom prst="rect">
                <a:avLst/>
              </a:prstGeom>
            </p:spPr>
          </p:pic>
          <p:pic>
            <p:nvPicPr>
              <p:cNvPr id="268" name="Image 267"/>
              <p:cNvPicPr>
                <a:picLocks noChangeAspect="1"/>
              </p:cNvPicPr>
              <p:nvPr/>
            </p:nvPicPr>
            <p:blipFill rotWithShape="1">
              <a:blip r:embed="rId9" cstate="screen">
                <a:extLst>
                  <a:ext uri="{BEBA8EAE-BF5A-486C-A8C5-ECC9F3942E4B}">
                    <a14:imgProps xmlns:a14="http://schemas.microsoft.com/office/drawing/2010/main">
                      <a14:imgLayer r:embed="rId10">
                        <a14:imgEffect>
                          <a14:backgroundRemoval t="0" b="100000" l="0" r="100000"/>
                        </a14:imgEffect>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2728407" y="1949903"/>
                <a:ext cx="361935" cy="360000"/>
              </a:xfrm>
              <a:prstGeom prst="rect">
                <a:avLst/>
              </a:prstGeom>
            </p:spPr>
          </p:pic>
          <p:pic>
            <p:nvPicPr>
              <p:cNvPr id="269" name="Image 268"/>
              <p:cNvPicPr>
                <a:picLocks noChangeAspect="1"/>
              </p:cNvPicPr>
              <p:nvPr/>
            </p:nvPicPr>
            <p:blipFill rotWithShape="1">
              <a:blip r:embed="rId9" cstate="screen">
                <a:extLst>
                  <a:ext uri="{BEBA8EAE-BF5A-486C-A8C5-ECC9F3942E4B}">
                    <a14:imgProps xmlns:a14="http://schemas.microsoft.com/office/drawing/2010/main">
                      <a14:imgLayer r:embed="rId10">
                        <a14:imgEffect>
                          <a14:backgroundRemoval t="0" b="100000" l="0" r="100000"/>
                        </a14:imgEffect>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2871009" y="1938347"/>
                <a:ext cx="361935" cy="360000"/>
              </a:xfrm>
              <a:prstGeom prst="rect">
                <a:avLst/>
              </a:prstGeom>
            </p:spPr>
          </p:pic>
          <p:pic>
            <p:nvPicPr>
              <p:cNvPr id="270" name="Image 269"/>
              <p:cNvPicPr>
                <a:picLocks noChangeAspect="1"/>
              </p:cNvPicPr>
              <p:nvPr/>
            </p:nvPicPr>
            <p:blipFill rotWithShape="1">
              <a:blip r:embed="rId9" cstate="screen">
                <a:extLst>
                  <a:ext uri="{BEBA8EAE-BF5A-486C-A8C5-ECC9F3942E4B}">
                    <a14:imgProps xmlns:a14="http://schemas.microsoft.com/office/drawing/2010/main">
                      <a14:imgLayer r:embed="rId10">
                        <a14:imgEffect>
                          <a14:backgroundRemoval t="0" b="100000" l="0" r="100000"/>
                        </a14:imgEffect>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2887192" y="2151897"/>
                <a:ext cx="361935" cy="360000"/>
              </a:xfrm>
              <a:prstGeom prst="rect">
                <a:avLst/>
              </a:prstGeom>
            </p:spPr>
          </p:pic>
          <p:pic>
            <p:nvPicPr>
              <p:cNvPr id="271" name="Image 270"/>
              <p:cNvPicPr>
                <a:picLocks noChangeAspect="1"/>
              </p:cNvPicPr>
              <p:nvPr/>
            </p:nvPicPr>
            <p:blipFill rotWithShape="1">
              <a:blip r:embed="rId9" cstate="screen">
                <a:extLst>
                  <a:ext uri="{BEBA8EAE-BF5A-486C-A8C5-ECC9F3942E4B}">
                    <a14:imgProps xmlns:a14="http://schemas.microsoft.com/office/drawing/2010/main">
                      <a14:imgLayer r:embed="rId10">
                        <a14:imgEffect>
                          <a14:backgroundRemoval t="0" b="100000" l="0" r="100000"/>
                        </a14:imgEffect>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3488873" y="2228726"/>
                <a:ext cx="361935" cy="360000"/>
              </a:xfrm>
              <a:prstGeom prst="rect">
                <a:avLst/>
              </a:prstGeom>
            </p:spPr>
          </p:pic>
        </p:grpSp>
        <p:grpSp>
          <p:nvGrpSpPr>
            <p:cNvPr id="220" name="Groupe 219"/>
            <p:cNvGrpSpPr/>
            <p:nvPr/>
          </p:nvGrpSpPr>
          <p:grpSpPr>
            <a:xfrm>
              <a:off x="2871166" y="2269489"/>
              <a:ext cx="824547" cy="814298"/>
              <a:chOff x="2609747" y="1351356"/>
              <a:chExt cx="1490656" cy="1237370"/>
            </a:xfrm>
          </p:grpSpPr>
          <p:pic>
            <p:nvPicPr>
              <p:cNvPr id="221" name="Image 220"/>
              <p:cNvPicPr>
                <a:picLocks noChangeAspect="1"/>
              </p:cNvPicPr>
              <p:nvPr/>
            </p:nvPicPr>
            <p:blipFill rotWithShape="1">
              <a:blip r:embed="rId9" cstate="screen">
                <a:extLst>
                  <a:ext uri="{BEBA8EAE-BF5A-486C-A8C5-ECC9F3942E4B}">
                    <a14:imgProps xmlns:a14="http://schemas.microsoft.com/office/drawing/2010/main">
                      <a14:imgLayer r:embed="rId10">
                        <a14:imgEffect>
                          <a14:backgroundRemoval t="0" b="100000" l="0" r="100000"/>
                        </a14:imgEffect>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2738612" y="1404733"/>
                <a:ext cx="361935" cy="360000"/>
              </a:xfrm>
              <a:prstGeom prst="rect">
                <a:avLst/>
              </a:prstGeom>
            </p:spPr>
          </p:pic>
          <p:pic>
            <p:nvPicPr>
              <p:cNvPr id="222" name="Image 221"/>
              <p:cNvPicPr>
                <a:picLocks noChangeAspect="1"/>
              </p:cNvPicPr>
              <p:nvPr/>
            </p:nvPicPr>
            <p:blipFill rotWithShape="1">
              <a:blip r:embed="rId9" cstate="screen">
                <a:extLst>
                  <a:ext uri="{BEBA8EAE-BF5A-486C-A8C5-ECC9F3942E4B}">
                    <a14:imgProps xmlns:a14="http://schemas.microsoft.com/office/drawing/2010/main">
                      <a14:imgLayer r:embed="rId10">
                        <a14:imgEffect>
                          <a14:backgroundRemoval t="0" b="100000" l="0" r="100000"/>
                        </a14:imgEffect>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2934368" y="1487329"/>
                <a:ext cx="361935" cy="360000"/>
              </a:xfrm>
              <a:prstGeom prst="rect">
                <a:avLst/>
              </a:prstGeom>
            </p:spPr>
          </p:pic>
          <p:pic>
            <p:nvPicPr>
              <p:cNvPr id="223" name="Image 222"/>
              <p:cNvPicPr>
                <a:picLocks noChangeAspect="1"/>
              </p:cNvPicPr>
              <p:nvPr/>
            </p:nvPicPr>
            <p:blipFill rotWithShape="1">
              <a:blip r:embed="rId9" cstate="screen">
                <a:extLst>
                  <a:ext uri="{BEBA8EAE-BF5A-486C-A8C5-ECC9F3942E4B}">
                    <a14:imgProps xmlns:a14="http://schemas.microsoft.com/office/drawing/2010/main">
                      <a14:imgLayer r:embed="rId10">
                        <a14:imgEffect>
                          <a14:backgroundRemoval t="0" b="100000" l="0" r="100000"/>
                        </a14:imgEffect>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2981837" y="1785947"/>
                <a:ext cx="361935" cy="360000"/>
              </a:xfrm>
              <a:prstGeom prst="rect">
                <a:avLst/>
              </a:prstGeom>
            </p:spPr>
          </p:pic>
          <p:pic>
            <p:nvPicPr>
              <p:cNvPr id="224" name="Image 223"/>
              <p:cNvPicPr>
                <a:picLocks noChangeAspect="1"/>
              </p:cNvPicPr>
              <p:nvPr/>
            </p:nvPicPr>
            <p:blipFill rotWithShape="1">
              <a:blip r:embed="rId9" cstate="screen">
                <a:extLst>
                  <a:ext uri="{BEBA8EAE-BF5A-486C-A8C5-ECC9F3942E4B}">
                    <a14:imgProps xmlns:a14="http://schemas.microsoft.com/office/drawing/2010/main">
                      <a14:imgLayer r:embed="rId10">
                        <a14:imgEffect>
                          <a14:backgroundRemoval t="0" b="100000" l="0" r="100000"/>
                        </a14:imgEffect>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3195812" y="1861933"/>
                <a:ext cx="361935" cy="360000"/>
              </a:xfrm>
              <a:prstGeom prst="rect">
                <a:avLst/>
              </a:prstGeom>
            </p:spPr>
          </p:pic>
          <p:pic>
            <p:nvPicPr>
              <p:cNvPr id="225" name="Image 224"/>
              <p:cNvPicPr>
                <a:picLocks noChangeAspect="1"/>
              </p:cNvPicPr>
              <p:nvPr/>
            </p:nvPicPr>
            <p:blipFill rotWithShape="1">
              <a:blip r:embed="rId9" cstate="screen">
                <a:extLst>
                  <a:ext uri="{BEBA8EAE-BF5A-486C-A8C5-ECC9F3942E4B}">
                    <a14:imgProps xmlns:a14="http://schemas.microsoft.com/office/drawing/2010/main">
                      <a14:imgLayer r:embed="rId10">
                        <a14:imgEffect>
                          <a14:backgroundRemoval t="0" b="100000" l="0" r="100000"/>
                        </a14:imgEffect>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3330946" y="2057965"/>
                <a:ext cx="361935" cy="360000"/>
              </a:xfrm>
              <a:prstGeom prst="rect">
                <a:avLst/>
              </a:prstGeom>
            </p:spPr>
          </p:pic>
          <p:pic>
            <p:nvPicPr>
              <p:cNvPr id="226" name="Image 225"/>
              <p:cNvPicPr>
                <a:picLocks noChangeAspect="1"/>
              </p:cNvPicPr>
              <p:nvPr/>
            </p:nvPicPr>
            <p:blipFill rotWithShape="1">
              <a:blip r:embed="rId9" cstate="screen">
                <a:extLst>
                  <a:ext uri="{BEBA8EAE-BF5A-486C-A8C5-ECC9F3942E4B}">
                    <a14:imgProps xmlns:a14="http://schemas.microsoft.com/office/drawing/2010/main">
                      <a14:imgLayer r:embed="rId10">
                        <a14:imgEffect>
                          <a14:backgroundRemoval t="0" b="100000" l="0" r="100000"/>
                        </a14:imgEffect>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3059859" y="1524300"/>
                <a:ext cx="361935" cy="360000"/>
              </a:xfrm>
              <a:prstGeom prst="rect">
                <a:avLst/>
              </a:prstGeom>
            </p:spPr>
          </p:pic>
          <p:pic>
            <p:nvPicPr>
              <p:cNvPr id="227" name="Image 226"/>
              <p:cNvPicPr>
                <a:picLocks noChangeAspect="1"/>
              </p:cNvPicPr>
              <p:nvPr/>
            </p:nvPicPr>
            <p:blipFill rotWithShape="1">
              <a:blip r:embed="rId9" cstate="screen">
                <a:extLst>
                  <a:ext uri="{BEBA8EAE-BF5A-486C-A8C5-ECC9F3942E4B}">
                    <a14:imgProps xmlns:a14="http://schemas.microsoft.com/office/drawing/2010/main">
                      <a14:imgLayer r:embed="rId10">
                        <a14:imgEffect>
                          <a14:backgroundRemoval t="0" b="100000" l="0" r="100000"/>
                        </a14:imgEffect>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3228177" y="1563484"/>
                <a:ext cx="361935" cy="360000"/>
              </a:xfrm>
              <a:prstGeom prst="rect">
                <a:avLst/>
              </a:prstGeom>
            </p:spPr>
          </p:pic>
          <p:pic>
            <p:nvPicPr>
              <p:cNvPr id="228" name="Image 227"/>
              <p:cNvPicPr>
                <a:picLocks noChangeAspect="1"/>
              </p:cNvPicPr>
              <p:nvPr/>
            </p:nvPicPr>
            <p:blipFill rotWithShape="1">
              <a:blip r:embed="rId9" cstate="screen">
                <a:extLst>
                  <a:ext uri="{BEBA8EAE-BF5A-486C-A8C5-ECC9F3942E4B}">
                    <a14:imgProps xmlns:a14="http://schemas.microsoft.com/office/drawing/2010/main">
                      <a14:imgLayer r:embed="rId10">
                        <a14:imgEffect>
                          <a14:backgroundRemoval t="0" b="100000" l="0" r="100000"/>
                        </a14:imgEffect>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3725246" y="1861933"/>
                <a:ext cx="361935" cy="360000"/>
              </a:xfrm>
              <a:prstGeom prst="rect">
                <a:avLst/>
              </a:prstGeom>
            </p:spPr>
          </p:pic>
          <p:pic>
            <p:nvPicPr>
              <p:cNvPr id="229" name="Image 228"/>
              <p:cNvPicPr>
                <a:picLocks noChangeAspect="1"/>
              </p:cNvPicPr>
              <p:nvPr/>
            </p:nvPicPr>
            <p:blipFill rotWithShape="1">
              <a:blip r:embed="rId9" cstate="screen">
                <a:extLst>
                  <a:ext uri="{BEBA8EAE-BF5A-486C-A8C5-ECC9F3942E4B}">
                    <a14:imgProps xmlns:a14="http://schemas.microsoft.com/office/drawing/2010/main">
                      <a14:imgLayer r:embed="rId10">
                        <a14:imgEffect>
                          <a14:backgroundRemoval t="0" b="100000" l="0" r="100000"/>
                        </a14:imgEffect>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3498867" y="1869976"/>
                <a:ext cx="361935" cy="360000"/>
              </a:xfrm>
              <a:prstGeom prst="rect">
                <a:avLst/>
              </a:prstGeom>
            </p:spPr>
          </p:pic>
          <p:pic>
            <p:nvPicPr>
              <p:cNvPr id="230" name="Image 229"/>
              <p:cNvPicPr>
                <a:picLocks noChangeAspect="1"/>
              </p:cNvPicPr>
              <p:nvPr/>
            </p:nvPicPr>
            <p:blipFill rotWithShape="1">
              <a:blip r:embed="rId9" cstate="screen">
                <a:extLst>
                  <a:ext uri="{BEBA8EAE-BF5A-486C-A8C5-ECC9F3942E4B}">
                    <a14:imgProps xmlns:a14="http://schemas.microsoft.com/office/drawing/2010/main">
                      <a14:imgLayer r:embed="rId10">
                        <a14:imgEffect>
                          <a14:backgroundRemoval t="0" b="100000" l="0" r="100000"/>
                        </a14:imgEffect>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3634001" y="2066008"/>
                <a:ext cx="361935" cy="360000"/>
              </a:xfrm>
              <a:prstGeom prst="rect">
                <a:avLst/>
              </a:prstGeom>
            </p:spPr>
          </p:pic>
          <p:pic>
            <p:nvPicPr>
              <p:cNvPr id="231" name="Image 230"/>
              <p:cNvPicPr>
                <a:picLocks noChangeAspect="1"/>
              </p:cNvPicPr>
              <p:nvPr/>
            </p:nvPicPr>
            <p:blipFill rotWithShape="1">
              <a:blip r:embed="rId9" cstate="screen">
                <a:extLst>
                  <a:ext uri="{BEBA8EAE-BF5A-486C-A8C5-ECC9F3942E4B}">
                    <a14:imgProps xmlns:a14="http://schemas.microsoft.com/office/drawing/2010/main">
                      <a14:imgLayer r:embed="rId10">
                        <a14:imgEffect>
                          <a14:backgroundRemoval t="0" b="100000" l="0" r="100000"/>
                        </a14:imgEffect>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2627784" y="1557133"/>
                <a:ext cx="361935" cy="360000"/>
              </a:xfrm>
              <a:prstGeom prst="rect">
                <a:avLst/>
              </a:prstGeom>
            </p:spPr>
          </p:pic>
          <p:pic>
            <p:nvPicPr>
              <p:cNvPr id="232" name="Image 231"/>
              <p:cNvPicPr>
                <a:picLocks noChangeAspect="1"/>
              </p:cNvPicPr>
              <p:nvPr/>
            </p:nvPicPr>
            <p:blipFill rotWithShape="1">
              <a:blip r:embed="rId9" cstate="screen">
                <a:extLst>
                  <a:ext uri="{BEBA8EAE-BF5A-486C-A8C5-ECC9F3942E4B}">
                    <a14:imgProps xmlns:a14="http://schemas.microsoft.com/office/drawing/2010/main">
                      <a14:imgLayer r:embed="rId10">
                        <a14:imgEffect>
                          <a14:backgroundRemoval t="0" b="100000" l="0" r="100000"/>
                        </a14:imgEffect>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2823540" y="1639729"/>
                <a:ext cx="361935" cy="360000"/>
              </a:xfrm>
              <a:prstGeom prst="rect">
                <a:avLst/>
              </a:prstGeom>
            </p:spPr>
          </p:pic>
          <p:pic>
            <p:nvPicPr>
              <p:cNvPr id="234" name="Image 233"/>
              <p:cNvPicPr>
                <a:picLocks noChangeAspect="1"/>
              </p:cNvPicPr>
              <p:nvPr/>
            </p:nvPicPr>
            <p:blipFill rotWithShape="1">
              <a:blip r:embed="rId9" cstate="screen">
                <a:extLst>
                  <a:ext uri="{BEBA8EAE-BF5A-486C-A8C5-ECC9F3942E4B}">
                    <a14:imgProps xmlns:a14="http://schemas.microsoft.com/office/drawing/2010/main">
                      <a14:imgLayer r:embed="rId10">
                        <a14:imgEffect>
                          <a14:backgroundRemoval t="0" b="100000" l="0" r="100000"/>
                        </a14:imgEffect>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2871009" y="1938347"/>
                <a:ext cx="361935" cy="360000"/>
              </a:xfrm>
              <a:prstGeom prst="rect">
                <a:avLst/>
              </a:prstGeom>
            </p:spPr>
          </p:pic>
          <p:pic>
            <p:nvPicPr>
              <p:cNvPr id="236" name="Image 235"/>
              <p:cNvPicPr>
                <a:picLocks noChangeAspect="1"/>
              </p:cNvPicPr>
              <p:nvPr/>
            </p:nvPicPr>
            <p:blipFill rotWithShape="1">
              <a:blip r:embed="rId9" cstate="screen">
                <a:extLst>
                  <a:ext uri="{BEBA8EAE-BF5A-486C-A8C5-ECC9F3942E4B}">
                    <a14:imgProps xmlns:a14="http://schemas.microsoft.com/office/drawing/2010/main">
                      <a14:imgLayer r:embed="rId10">
                        <a14:imgEffect>
                          <a14:backgroundRemoval t="0" b="100000" l="0" r="100000"/>
                        </a14:imgEffect>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3084984" y="2014333"/>
                <a:ext cx="361935" cy="360000"/>
              </a:xfrm>
              <a:prstGeom prst="rect">
                <a:avLst/>
              </a:prstGeom>
            </p:spPr>
          </p:pic>
          <p:pic>
            <p:nvPicPr>
              <p:cNvPr id="238" name="Image 237"/>
              <p:cNvPicPr>
                <a:picLocks noChangeAspect="1"/>
              </p:cNvPicPr>
              <p:nvPr/>
            </p:nvPicPr>
            <p:blipFill rotWithShape="1">
              <a:blip r:embed="rId9" cstate="screen">
                <a:extLst>
                  <a:ext uri="{BEBA8EAE-BF5A-486C-A8C5-ECC9F3942E4B}">
                    <a14:imgProps xmlns:a14="http://schemas.microsoft.com/office/drawing/2010/main">
                      <a14:imgLayer r:embed="rId10">
                        <a14:imgEffect>
                          <a14:backgroundRemoval t="0" b="100000" l="0" r="100000"/>
                        </a14:imgEffect>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3220118" y="2210365"/>
                <a:ext cx="361935" cy="360000"/>
              </a:xfrm>
              <a:prstGeom prst="rect">
                <a:avLst/>
              </a:prstGeom>
            </p:spPr>
          </p:pic>
          <p:pic>
            <p:nvPicPr>
              <p:cNvPr id="239" name="Image 238"/>
              <p:cNvPicPr>
                <a:picLocks noChangeAspect="1"/>
              </p:cNvPicPr>
              <p:nvPr/>
            </p:nvPicPr>
            <p:blipFill rotWithShape="1">
              <a:blip r:embed="rId9" cstate="screen">
                <a:extLst>
                  <a:ext uri="{BEBA8EAE-BF5A-486C-A8C5-ECC9F3942E4B}">
                    <a14:imgProps xmlns:a14="http://schemas.microsoft.com/office/drawing/2010/main">
                      <a14:imgLayer r:embed="rId10">
                        <a14:imgEffect>
                          <a14:backgroundRemoval t="0" b="100000" l="0" r="100000"/>
                        </a14:imgEffect>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3237423" y="1351356"/>
                <a:ext cx="361935" cy="360000"/>
              </a:xfrm>
              <a:prstGeom prst="rect">
                <a:avLst/>
              </a:prstGeom>
            </p:spPr>
          </p:pic>
          <p:pic>
            <p:nvPicPr>
              <p:cNvPr id="240" name="Image 239"/>
              <p:cNvPicPr>
                <a:picLocks noChangeAspect="1"/>
              </p:cNvPicPr>
              <p:nvPr/>
            </p:nvPicPr>
            <p:blipFill rotWithShape="1">
              <a:blip r:embed="rId9" cstate="screen">
                <a:extLst>
                  <a:ext uri="{BEBA8EAE-BF5A-486C-A8C5-ECC9F3942E4B}">
                    <a14:imgProps xmlns:a14="http://schemas.microsoft.com/office/drawing/2010/main">
                      <a14:imgLayer r:embed="rId10">
                        <a14:imgEffect>
                          <a14:backgroundRemoval t="0" b="100000" l="0" r="100000"/>
                        </a14:imgEffect>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3439987" y="1511692"/>
                <a:ext cx="361935" cy="360000"/>
              </a:xfrm>
              <a:prstGeom prst="rect">
                <a:avLst/>
              </a:prstGeom>
            </p:spPr>
          </p:pic>
          <p:pic>
            <p:nvPicPr>
              <p:cNvPr id="241" name="Image 240"/>
              <p:cNvPicPr>
                <a:picLocks noChangeAspect="1"/>
              </p:cNvPicPr>
              <p:nvPr/>
            </p:nvPicPr>
            <p:blipFill rotWithShape="1">
              <a:blip r:embed="rId9" cstate="screen">
                <a:extLst>
                  <a:ext uri="{BEBA8EAE-BF5A-486C-A8C5-ECC9F3942E4B}">
                    <a14:imgProps xmlns:a14="http://schemas.microsoft.com/office/drawing/2010/main">
                      <a14:imgLayer r:embed="rId10">
                        <a14:imgEffect>
                          <a14:backgroundRemoval t="0" b="100000" l="0" r="100000"/>
                        </a14:imgEffect>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3420924" y="1709460"/>
                <a:ext cx="361935" cy="360000"/>
              </a:xfrm>
              <a:prstGeom prst="rect">
                <a:avLst/>
              </a:prstGeom>
            </p:spPr>
          </p:pic>
          <p:pic>
            <p:nvPicPr>
              <p:cNvPr id="242" name="Image 241"/>
              <p:cNvPicPr>
                <a:picLocks noChangeAspect="1"/>
              </p:cNvPicPr>
              <p:nvPr/>
            </p:nvPicPr>
            <p:blipFill rotWithShape="1">
              <a:blip r:embed="rId9" cstate="screen">
                <a:extLst>
                  <a:ext uri="{BEBA8EAE-BF5A-486C-A8C5-ECC9F3942E4B}">
                    <a14:imgProps xmlns:a14="http://schemas.microsoft.com/office/drawing/2010/main">
                      <a14:imgLayer r:embed="rId10">
                        <a14:imgEffect>
                          <a14:backgroundRemoval t="0" b="100000" l="0" r="100000"/>
                        </a14:imgEffect>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3738468" y="1663989"/>
                <a:ext cx="361935" cy="360000"/>
              </a:xfrm>
              <a:prstGeom prst="rect">
                <a:avLst/>
              </a:prstGeom>
            </p:spPr>
          </p:pic>
          <p:pic>
            <p:nvPicPr>
              <p:cNvPr id="243" name="Image 242"/>
              <p:cNvPicPr>
                <a:picLocks noChangeAspect="1"/>
              </p:cNvPicPr>
              <p:nvPr/>
            </p:nvPicPr>
            <p:blipFill rotWithShape="1">
              <a:blip r:embed="rId9" cstate="screen">
                <a:extLst>
                  <a:ext uri="{BEBA8EAE-BF5A-486C-A8C5-ECC9F3942E4B}">
                    <a14:imgProps xmlns:a14="http://schemas.microsoft.com/office/drawing/2010/main">
                      <a14:imgLayer r:embed="rId10">
                        <a14:imgEffect>
                          <a14:backgroundRemoval t="0" b="100000" l="0" r="100000"/>
                        </a14:imgEffect>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2609747" y="1779845"/>
                <a:ext cx="361935" cy="360000"/>
              </a:xfrm>
              <a:prstGeom prst="rect">
                <a:avLst/>
              </a:prstGeom>
            </p:spPr>
          </p:pic>
          <p:pic>
            <p:nvPicPr>
              <p:cNvPr id="244" name="Image 243"/>
              <p:cNvPicPr>
                <a:picLocks noChangeAspect="1"/>
              </p:cNvPicPr>
              <p:nvPr/>
            </p:nvPicPr>
            <p:blipFill rotWithShape="1">
              <a:blip r:embed="rId9" cstate="screen">
                <a:extLst>
                  <a:ext uri="{BEBA8EAE-BF5A-486C-A8C5-ECC9F3942E4B}">
                    <a14:imgProps xmlns:a14="http://schemas.microsoft.com/office/drawing/2010/main">
                      <a14:imgLayer r:embed="rId10">
                        <a14:imgEffect>
                          <a14:backgroundRemoval t="0" b="100000" l="0" r="100000"/>
                        </a14:imgEffect>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2728407" y="1949903"/>
                <a:ext cx="361935" cy="360000"/>
              </a:xfrm>
              <a:prstGeom prst="rect">
                <a:avLst/>
              </a:prstGeom>
            </p:spPr>
          </p:pic>
          <p:pic>
            <p:nvPicPr>
              <p:cNvPr id="245" name="Image 244"/>
              <p:cNvPicPr>
                <a:picLocks noChangeAspect="1"/>
              </p:cNvPicPr>
              <p:nvPr/>
            </p:nvPicPr>
            <p:blipFill rotWithShape="1">
              <a:blip r:embed="rId9" cstate="screen">
                <a:extLst>
                  <a:ext uri="{BEBA8EAE-BF5A-486C-A8C5-ECC9F3942E4B}">
                    <a14:imgProps xmlns:a14="http://schemas.microsoft.com/office/drawing/2010/main">
                      <a14:imgLayer r:embed="rId10">
                        <a14:imgEffect>
                          <a14:backgroundRemoval t="0" b="100000" l="0" r="100000"/>
                        </a14:imgEffect>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2871009" y="1938347"/>
                <a:ext cx="361935" cy="360000"/>
              </a:xfrm>
              <a:prstGeom prst="rect">
                <a:avLst/>
              </a:prstGeom>
            </p:spPr>
          </p:pic>
          <p:pic>
            <p:nvPicPr>
              <p:cNvPr id="246" name="Image 245"/>
              <p:cNvPicPr>
                <a:picLocks noChangeAspect="1"/>
              </p:cNvPicPr>
              <p:nvPr/>
            </p:nvPicPr>
            <p:blipFill rotWithShape="1">
              <a:blip r:embed="rId9" cstate="screen">
                <a:extLst>
                  <a:ext uri="{BEBA8EAE-BF5A-486C-A8C5-ECC9F3942E4B}">
                    <a14:imgProps xmlns:a14="http://schemas.microsoft.com/office/drawing/2010/main">
                      <a14:imgLayer r:embed="rId10">
                        <a14:imgEffect>
                          <a14:backgroundRemoval t="0" b="100000" l="0" r="100000"/>
                        </a14:imgEffect>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2887192" y="2151897"/>
                <a:ext cx="361935" cy="360000"/>
              </a:xfrm>
              <a:prstGeom prst="rect">
                <a:avLst/>
              </a:prstGeom>
            </p:spPr>
          </p:pic>
          <p:pic>
            <p:nvPicPr>
              <p:cNvPr id="247" name="Image 246"/>
              <p:cNvPicPr>
                <a:picLocks noChangeAspect="1"/>
              </p:cNvPicPr>
              <p:nvPr/>
            </p:nvPicPr>
            <p:blipFill rotWithShape="1">
              <a:blip r:embed="rId9" cstate="screen">
                <a:extLst>
                  <a:ext uri="{BEBA8EAE-BF5A-486C-A8C5-ECC9F3942E4B}">
                    <a14:imgProps xmlns:a14="http://schemas.microsoft.com/office/drawing/2010/main">
                      <a14:imgLayer r:embed="rId10">
                        <a14:imgEffect>
                          <a14:backgroundRemoval t="0" b="100000" l="0" r="100000"/>
                        </a14:imgEffect>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3488873" y="2228726"/>
                <a:ext cx="361935" cy="360000"/>
              </a:xfrm>
              <a:prstGeom prst="rect">
                <a:avLst/>
              </a:prstGeom>
            </p:spPr>
          </p:pic>
        </p:grpSp>
      </p:grpSp>
      <p:pic>
        <p:nvPicPr>
          <p:cNvPr id="143" name="Picture 3" descr="C:\Users\mubertin\Desktop\thermometer.jp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074225" y="3113165"/>
            <a:ext cx="953417" cy="127122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72" name="ZoneTexte 271"/>
          <p:cNvSpPr txBox="1"/>
          <p:nvPr/>
        </p:nvSpPr>
        <p:spPr>
          <a:xfrm>
            <a:off x="396006" y="4365104"/>
            <a:ext cx="2073986" cy="707886"/>
          </a:xfrm>
          <a:prstGeom prst="rect">
            <a:avLst/>
          </a:prstGeom>
          <a:noFill/>
        </p:spPr>
        <p:txBody>
          <a:bodyPr wrap="square" rtlCol="0">
            <a:spAutoFit/>
          </a:bodyPr>
          <a:lstStyle/>
          <a:p>
            <a:r>
              <a:rPr lang="en-US" sz="2000" dirty="0"/>
              <a:t>Spawning event &amp; gametes release</a:t>
            </a:r>
          </a:p>
        </p:txBody>
      </p:sp>
      <p:pic>
        <p:nvPicPr>
          <p:cNvPr id="2" name="Picture 2" descr="À consommer avec modération, le sel contribue à rendre vos plats plus gourmands."/>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524628" y="2550475"/>
            <a:ext cx="1139410" cy="1372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7951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3"/>
                                        </p:tgtEl>
                                        <p:attrNameLst>
                                          <p:attrName>style.visibility</p:attrName>
                                        </p:attrNameLst>
                                      </p:cBhvr>
                                      <p:to>
                                        <p:strVal val="visible"/>
                                      </p:to>
                                    </p:set>
                                    <p:animEffect transition="in" filter="fade">
                                      <p:cBhvr>
                                        <p:cTn id="12" dur="500"/>
                                        <p:tgtEl>
                                          <p:spTgt spid="14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quarter" idx="10"/>
          </p:nvPr>
        </p:nvSpPr>
        <p:spPr>
          <a:xfrm>
            <a:off x="457200" y="6415340"/>
            <a:ext cx="2133600" cy="365125"/>
          </a:xfrm>
        </p:spPr>
        <p:txBody>
          <a:bodyPr/>
          <a:lstStyle/>
          <a:p>
            <a:pPr>
              <a:defRPr/>
            </a:pPr>
            <a:fld id="{B99E696A-3895-444B-8F45-26D012C827A5}" type="datetime1">
              <a:rPr lang="fr-FR" smtClean="0"/>
              <a:pPr>
                <a:defRPr/>
              </a:pPr>
              <a:t>17/10/2023</a:t>
            </a:fld>
            <a:endParaRPr lang="fr-FR"/>
          </a:p>
        </p:txBody>
      </p:sp>
      <p:sp>
        <p:nvSpPr>
          <p:cNvPr id="14339" name="Espace réservé du numéro de diapositive 2"/>
          <p:cNvSpPr>
            <a:spLocks noGrp="1"/>
          </p:cNvSpPr>
          <p:nvPr>
            <p:ph type="sldNum" sz="quarter" idx="12"/>
          </p:nvPr>
        </p:nvSpPr>
        <p:spPr bwMode="auto">
          <a:xfrm>
            <a:off x="6553200" y="641534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06FFAF12-9618-405A-A314-AC6AD0C7BAB9}" type="slidenum">
              <a:rPr lang="fr-FR" altLang="fr-FR" sz="1200" smtClean="0">
                <a:solidFill>
                  <a:srgbClr val="898989"/>
                </a:solidFill>
              </a:rPr>
              <a:pPr>
                <a:spcBef>
                  <a:spcPct val="0"/>
                </a:spcBef>
                <a:buFontTx/>
                <a:buNone/>
              </a:pPr>
              <a:t>6</a:t>
            </a:fld>
            <a:endParaRPr lang="fr-FR" altLang="fr-FR" sz="1200">
              <a:solidFill>
                <a:srgbClr val="898989"/>
              </a:solidFill>
            </a:endParaRPr>
          </a:p>
        </p:txBody>
      </p:sp>
      <p:sp>
        <p:nvSpPr>
          <p:cNvPr id="275" name="Ellipse 274"/>
          <p:cNvSpPr/>
          <p:nvPr/>
        </p:nvSpPr>
        <p:spPr>
          <a:xfrm rot="20760817">
            <a:off x="-22225" y="814466"/>
            <a:ext cx="9117013" cy="5903912"/>
          </a:xfrm>
          <a:prstGeom prst="ellipse">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76" name="Arc plein 19"/>
          <p:cNvSpPr/>
          <p:nvPr/>
        </p:nvSpPr>
        <p:spPr>
          <a:xfrm rot="9010762">
            <a:off x="930275" y="3397250"/>
            <a:ext cx="7653338" cy="2451100"/>
          </a:xfrm>
          <a:custGeom>
            <a:avLst/>
            <a:gdLst>
              <a:gd name="connsiteX0" fmla="*/ 0 w 7448400"/>
              <a:gd name="connsiteY0" fmla="*/ 1184400 h 2368800"/>
              <a:gd name="connsiteX1" fmla="*/ 3724200 w 7448400"/>
              <a:gd name="connsiteY1" fmla="*/ 0 h 2368800"/>
              <a:gd name="connsiteX2" fmla="*/ 7448400 w 7448400"/>
              <a:gd name="connsiteY2" fmla="*/ 1184400 h 2368800"/>
              <a:gd name="connsiteX3" fmla="*/ 6856200 w 7448400"/>
              <a:gd name="connsiteY3" fmla="*/ 1184400 h 2368800"/>
              <a:gd name="connsiteX4" fmla="*/ 3724200 w 7448400"/>
              <a:gd name="connsiteY4" fmla="*/ 592200 h 2368800"/>
              <a:gd name="connsiteX5" fmla="*/ 592200 w 7448400"/>
              <a:gd name="connsiteY5" fmla="*/ 1184400 h 2368800"/>
              <a:gd name="connsiteX6" fmla="*/ 0 w 7448400"/>
              <a:gd name="connsiteY6" fmla="*/ 1184400 h 2368800"/>
              <a:gd name="connsiteX0" fmla="*/ 0 w 7448400"/>
              <a:gd name="connsiteY0" fmla="*/ 1184400 h 1184400"/>
              <a:gd name="connsiteX1" fmla="*/ 3724200 w 7448400"/>
              <a:gd name="connsiteY1" fmla="*/ 0 h 1184400"/>
              <a:gd name="connsiteX2" fmla="*/ 7448400 w 7448400"/>
              <a:gd name="connsiteY2" fmla="*/ 1184400 h 1184400"/>
              <a:gd name="connsiteX3" fmla="*/ 6856200 w 7448400"/>
              <a:gd name="connsiteY3" fmla="*/ 1184400 h 1184400"/>
              <a:gd name="connsiteX4" fmla="*/ 3712770 w 7448400"/>
              <a:gd name="connsiteY4" fmla="*/ 775080 h 1184400"/>
              <a:gd name="connsiteX5" fmla="*/ 592200 w 7448400"/>
              <a:gd name="connsiteY5" fmla="*/ 1184400 h 1184400"/>
              <a:gd name="connsiteX6" fmla="*/ 0 w 7448400"/>
              <a:gd name="connsiteY6" fmla="*/ 1184400 h 1184400"/>
              <a:gd name="connsiteX0" fmla="*/ 0 w 7448400"/>
              <a:gd name="connsiteY0" fmla="*/ 1184400 h 1201486"/>
              <a:gd name="connsiteX1" fmla="*/ 3724200 w 7448400"/>
              <a:gd name="connsiteY1" fmla="*/ 0 h 1201486"/>
              <a:gd name="connsiteX2" fmla="*/ 7448400 w 7448400"/>
              <a:gd name="connsiteY2" fmla="*/ 1184400 h 1201486"/>
              <a:gd name="connsiteX3" fmla="*/ 6010380 w 7448400"/>
              <a:gd name="connsiteY3" fmla="*/ 1201486 h 1201486"/>
              <a:gd name="connsiteX4" fmla="*/ 3712770 w 7448400"/>
              <a:gd name="connsiteY4" fmla="*/ 775080 h 1201486"/>
              <a:gd name="connsiteX5" fmla="*/ 592200 w 7448400"/>
              <a:gd name="connsiteY5" fmla="*/ 1184400 h 1201486"/>
              <a:gd name="connsiteX6" fmla="*/ 0 w 7448400"/>
              <a:gd name="connsiteY6" fmla="*/ 1184400 h 1201486"/>
              <a:gd name="connsiteX0" fmla="*/ 0 w 7448400"/>
              <a:gd name="connsiteY0" fmla="*/ 1184400 h 1212284"/>
              <a:gd name="connsiteX1" fmla="*/ 3724200 w 7448400"/>
              <a:gd name="connsiteY1" fmla="*/ 0 h 1212284"/>
              <a:gd name="connsiteX2" fmla="*/ 7448400 w 7448400"/>
              <a:gd name="connsiteY2" fmla="*/ 1184400 h 1212284"/>
              <a:gd name="connsiteX3" fmla="*/ 6010380 w 7448400"/>
              <a:gd name="connsiteY3" fmla="*/ 1201486 h 1212284"/>
              <a:gd name="connsiteX4" fmla="*/ 3712770 w 7448400"/>
              <a:gd name="connsiteY4" fmla="*/ 775080 h 1212284"/>
              <a:gd name="connsiteX5" fmla="*/ 1211816 w 7448400"/>
              <a:gd name="connsiteY5" fmla="*/ 1212284 h 1212284"/>
              <a:gd name="connsiteX6" fmla="*/ 0 w 7448400"/>
              <a:gd name="connsiteY6" fmla="*/ 1184400 h 1212284"/>
              <a:gd name="connsiteX0" fmla="*/ 0 w 7448400"/>
              <a:gd name="connsiteY0" fmla="*/ 1184400 h 1207533"/>
              <a:gd name="connsiteX1" fmla="*/ 3724200 w 7448400"/>
              <a:gd name="connsiteY1" fmla="*/ 0 h 1207533"/>
              <a:gd name="connsiteX2" fmla="*/ 7448400 w 7448400"/>
              <a:gd name="connsiteY2" fmla="*/ 1184400 h 1207533"/>
              <a:gd name="connsiteX3" fmla="*/ 6010380 w 7448400"/>
              <a:gd name="connsiteY3" fmla="*/ 1201486 h 1207533"/>
              <a:gd name="connsiteX4" fmla="*/ 3712770 w 7448400"/>
              <a:gd name="connsiteY4" fmla="*/ 775080 h 1207533"/>
              <a:gd name="connsiteX5" fmla="*/ 1519430 w 7448400"/>
              <a:gd name="connsiteY5" fmla="*/ 1207533 h 1207533"/>
              <a:gd name="connsiteX6" fmla="*/ 0 w 7448400"/>
              <a:gd name="connsiteY6" fmla="*/ 1184400 h 1207533"/>
              <a:gd name="connsiteX0" fmla="*/ 0 w 7448400"/>
              <a:gd name="connsiteY0" fmla="*/ 1184400 h 1207533"/>
              <a:gd name="connsiteX1" fmla="*/ 3724200 w 7448400"/>
              <a:gd name="connsiteY1" fmla="*/ 0 h 1207533"/>
              <a:gd name="connsiteX2" fmla="*/ 7448400 w 7448400"/>
              <a:gd name="connsiteY2" fmla="*/ 1184400 h 1207533"/>
              <a:gd name="connsiteX3" fmla="*/ 6505531 w 7448400"/>
              <a:gd name="connsiteY3" fmla="*/ 1202046 h 1207533"/>
              <a:gd name="connsiteX4" fmla="*/ 3712770 w 7448400"/>
              <a:gd name="connsiteY4" fmla="*/ 775080 h 1207533"/>
              <a:gd name="connsiteX5" fmla="*/ 1519430 w 7448400"/>
              <a:gd name="connsiteY5" fmla="*/ 1207533 h 1207533"/>
              <a:gd name="connsiteX6" fmla="*/ 0 w 7448400"/>
              <a:gd name="connsiteY6" fmla="*/ 1184400 h 1207533"/>
              <a:gd name="connsiteX0" fmla="*/ 0 w 7652985"/>
              <a:gd name="connsiteY0" fmla="*/ 1198405 h 1207540"/>
              <a:gd name="connsiteX1" fmla="*/ 3928785 w 7652985"/>
              <a:gd name="connsiteY1" fmla="*/ 7 h 1207540"/>
              <a:gd name="connsiteX2" fmla="*/ 7652985 w 7652985"/>
              <a:gd name="connsiteY2" fmla="*/ 1184407 h 1207540"/>
              <a:gd name="connsiteX3" fmla="*/ 6710116 w 7652985"/>
              <a:gd name="connsiteY3" fmla="*/ 1202053 h 1207540"/>
              <a:gd name="connsiteX4" fmla="*/ 3917355 w 7652985"/>
              <a:gd name="connsiteY4" fmla="*/ 775087 h 1207540"/>
              <a:gd name="connsiteX5" fmla="*/ 1724015 w 7652985"/>
              <a:gd name="connsiteY5" fmla="*/ 1207540 h 1207540"/>
              <a:gd name="connsiteX6" fmla="*/ 0 w 7652985"/>
              <a:gd name="connsiteY6" fmla="*/ 1198405 h 1207540"/>
              <a:gd name="connsiteX0" fmla="*/ 0 w 7652985"/>
              <a:gd name="connsiteY0" fmla="*/ 1221193 h 1230328"/>
              <a:gd name="connsiteX1" fmla="*/ 3408544 w 7652985"/>
              <a:gd name="connsiteY1" fmla="*/ 7 h 1230328"/>
              <a:gd name="connsiteX2" fmla="*/ 7652985 w 7652985"/>
              <a:gd name="connsiteY2" fmla="*/ 1207195 h 1230328"/>
              <a:gd name="connsiteX3" fmla="*/ 6710116 w 7652985"/>
              <a:gd name="connsiteY3" fmla="*/ 1224841 h 1230328"/>
              <a:gd name="connsiteX4" fmla="*/ 3917355 w 7652985"/>
              <a:gd name="connsiteY4" fmla="*/ 797875 h 1230328"/>
              <a:gd name="connsiteX5" fmla="*/ 1724015 w 7652985"/>
              <a:gd name="connsiteY5" fmla="*/ 1230328 h 1230328"/>
              <a:gd name="connsiteX6" fmla="*/ 0 w 7652985"/>
              <a:gd name="connsiteY6" fmla="*/ 1221193 h 1230328"/>
              <a:gd name="connsiteX0" fmla="*/ 0 w 7652985"/>
              <a:gd name="connsiteY0" fmla="*/ 1221193 h 1224841"/>
              <a:gd name="connsiteX1" fmla="*/ 3408544 w 7652985"/>
              <a:gd name="connsiteY1" fmla="*/ 7 h 1224841"/>
              <a:gd name="connsiteX2" fmla="*/ 7652985 w 7652985"/>
              <a:gd name="connsiteY2" fmla="*/ 1207195 h 1224841"/>
              <a:gd name="connsiteX3" fmla="*/ 6710116 w 7652985"/>
              <a:gd name="connsiteY3" fmla="*/ 1224841 h 1224841"/>
              <a:gd name="connsiteX4" fmla="*/ 3917355 w 7652985"/>
              <a:gd name="connsiteY4" fmla="*/ 797875 h 1224841"/>
              <a:gd name="connsiteX5" fmla="*/ 1489997 w 7652985"/>
              <a:gd name="connsiteY5" fmla="*/ 1216589 h 1224841"/>
              <a:gd name="connsiteX6" fmla="*/ 0 w 7652985"/>
              <a:gd name="connsiteY6" fmla="*/ 1221193 h 1224841"/>
              <a:gd name="connsiteX0" fmla="*/ 0 w 7652985"/>
              <a:gd name="connsiteY0" fmla="*/ 1221193 h 1221193"/>
              <a:gd name="connsiteX1" fmla="*/ 3408544 w 7652985"/>
              <a:gd name="connsiteY1" fmla="*/ 7 h 1221193"/>
              <a:gd name="connsiteX2" fmla="*/ 7652985 w 7652985"/>
              <a:gd name="connsiteY2" fmla="*/ 1207195 h 1221193"/>
              <a:gd name="connsiteX3" fmla="*/ 6220864 w 7652985"/>
              <a:gd name="connsiteY3" fmla="*/ 1204464 h 1221193"/>
              <a:gd name="connsiteX4" fmla="*/ 3917355 w 7652985"/>
              <a:gd name="connsiteY4" fmla="*/ 797875 h 1221193"/>
              <a:gd name="connsiteX5" fmla="*/ 1489997 w 7652985"/>
              <a:gd name="connsiteY5" fmla="*/ 1216589 h 1221193"/>
              <a:gd name="connsiteX6" fmla="*/ 0 w 7652985"/>
              <a:gd name="connsiteY6" fmla="*/ 1221193 h 1221193"/>
              <a:gd name="connsiteX0" fmla="*/ 0 w 7652985"/>
              <a:gd name="connsiteY0" fmla="*/ 1221193 h 1221193"/>
              <a:gd name="connsiteX1" fmla="*/ 3408544 w 7652985"/>
              <a:gd name="connsiteY1" fmla="*/ 7 h 1221193"/>
              <a:gd name="connsiteX2" fmla="*/ 7652985 w 7652985"/>
              <a:gd name="connsiteY2" fmla="*/ 1207195 h 1221193"/>
              <a:gd name="connsiteX3" fmla="*/ 6503347 w 7652985"/>
              <a:gd name="connsiteY3" fmla="*/ 1200918 h 1221193"/>
              <a:gd name="connsiteX4" fmla="*/ 3917355 w 7652985"/>
              <a:gd name="connsiteY4" fmla="*/ 797875 h 1221193"/>
              <a:gd name="connsiteX5" fmla="*/ 1489997 w 7652985"/>
              <a:gd name="connsiteY5" fmla="*/ 1216589 h 1221193"/>
              <a:gd name="connsiteX6" fmla="*/ 0 w 7652985"/>
              <a:gd name="connsiteY6" fmla="*/ 1221193 h 1221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52985" h="1221193">
                <a:moveTo>
                  <a:pt x="0" y="1221193"/>
                </a:moveTo>
                <a:cubicBezTo>
                  <a:pt x="0" y="567067"/>
                  <a:pt x="2133047" y="2340"/>
                  <a:pt x="3408544" y="7"/>
                </a:cubicBezTo>
                <a:cubicBezTo>
                  <a:pt x="4684042" y="-2326"/>
                  <a:pt x="7652985" y="553069"/>
                  <a:pt x="7652985" y="1207195"/>
                </a:cubicBezTo>
                <a:lnTo>
                  <a:pt x="6503347" y="1200918"/>
                </a:lnTo>
                <a:cubicBezTo>
                  <a:pt x="6503347" y="873855"/>
                  <a:pt x="5647111" y="797875"/>
                  <a:pt x="3917355" y="797875"/>
                </a:cubicBezTo>
                <a:cubicBezTo>
                  <a:pt x="2187599" y="797875"/>
                  <a:pt x="1489997" y="889526"/>
                  <a:pt x="1489997" y="1216589"/>
                </a:cubicBezTo>
                <a:lnTo>
                  <a:pt x="0" y="1221193"/>
                </a:lnTo>
                <a:close/>
              </a:path>
            </a:pathLst>
          </a:custGeom>
          <a:solidFill>
            <a:schemeClr val="accent3">
              <a:lumMod val="40000"/>
              <a:lumOff val="6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solidFill>
                <a:schemeClr val="tx1"/>
              </a:solidFill>
            </a:endParaRPr>
          </a:p>
        </p:txBody>
      </p:sp>
      <p:sp>
        <p:nvSpPr>
          <p:cNvPr id="277" name="Arc plein 13"/>
          <p:cNvSpPr/>
          <p:nvPr/>
        </p:nvSpPr>
        <p:spPr>
          <a:xfrm rot="19805317">
            <a:off x="-331788" y="1377950"/>
            <a:ext cx="7720013" cy="2390775"/>
          </a:xfrm>
          <a:custGeom>
            <a:avLst/>
            <a:gdLst>
              <a:gd name="connsiteX0" fmla="*/ 0 w 4032448"/>
              <a:gd name="connsiteY0" fmla="*/ 1828800 h 3657600"/>
              <a:gd name="connsiteX1" fmla="*/ 2016224 w 4032448"/>
              <a:gd name="connsiteY1" fmla="*/ 0 h 3657600"/>
              <a:gd name="connsiteX2" fmla="*/ 4032448 w 4032448"/>
              <a:gd name="connsiteY2" fmla="*/ 1828800 h 3657600"/>
              <a:gd name="connsiteX3" fmla="*/ 3118048 w 4032448"/>
              <a:gd name="connsiteY3" fmla="*/ 1828800 h 3657600"/>
              <a:gd name="connsiteX4" fmla="*/ 2016224 w 4032448"/>
              <a:gd name="connsiteY4" fmla="*/ 914400 h 3657600"/>
              <a:gd name="connsiteX5" fmla="*/ 914400 w 4032448"/>
              <a:gd name="connsiteY5" fmla="*/ 1828800 h 3657600"/>
              <a:gd name="connsiteX6" fmla="*/ 0 w 4032448"/>
              <a:gd name="connsiteY6" fmla="*/ 1828800 h 3657600"/>
              <a:gd name="connsiteX0" fmla="*/ 0 w 4032448"/>
              <a:gd name="connsiteY0" fmla="*/ 1828800 h 1828800"/>
              <a:gd name="connsiteX1" fmla="*/ 2016224 w 4032448"/>
              <a:gd name="connsiteY1" fmla="*/ 0 h 1828800"/>
              <a:gd name="connsiteX2" fmla="*/ 4032448 w 4032448"/>
              <a:gd name="connsiteY2" fmla="*/ 1828800 h 1828800"/>
              <a:gd name="connsiteX3" fmla="*/ 3118048 w 4032448"/>
              <a:gd name="connsiteY3" fmla="*/ 1828800 h 1828800"/>
              <a:gd name="connsiteX4" fmla="*/ 2016224 w 4032448"/>
              <a:gd name="connsiteY4" fmla="*/ 914400 h 1828800"/>
              <a:gd name="connsiteX5" fmla="*/ 571500 w 4032448"/>
              <a:gd name="connsiteY5" fmla="*/ 1828800 h 1828800"/>
              <a:gd name="connsiteX6" fmla="*/ 0 w 4032448"/>
              <a:gd name="connsiteY6" fmla="*/ 1828800 h 1828800"/>
              <a:gd name="connsiteX0" fmla="*/ 0 w 4032448"/>
              <a:gd name="connsiteY0" fmla="*/ 1828800 h 1828800"/>
              <a:gd name="connsiteX1" fmla="*/ 2016224 w 4032448"/>
              <a:gd name="connsiteY1" fmla="*/ 0 h 1828800"/>
              <a:gd name="connsiteX2" fmla="*/ 4032448 w 4032448"/>
              <a:gd name="connsiteY2" fmla="*/ 1828800 h 1828800"/>
              <a:gd name="connsiteX3" fmla="*/ 3118048 w 4032448"/>
              <a:gd name="connsiteY3" fmla="*/ 1828800 h 1828800"/>
              <a:gd name="connsiteX4" fmla="*/ 2119002 w 4032448"/>
              <a:gd name="connsiteY4" fmla="*/ 1514680 h 1828800"/>
              <a:gd name="connsiteX5" fmla="*/ 571500 w 4032448"/>
              <a:gd name="connsiteY5" fmla="*/ 1828800 h 1828800"/>
              <a:gd name="connsiteX6" fmla="*/ 0 w 4032448"/>
              <a:gd name="connsiteY6" fmla="*/ 1828800 h 1828800"/>
              <a:gd name="connsiteX0" fmla="*/ 0 w 4032448"/>
              <a:gd name="connsiteY0" fmla="*/ 1828800 h 1828800"/>
              <a:gd name="connsiteX1" fmla="*/ 2016224 w 4032448"/>
              <a:gd name="connsiteY1" fmla="*/ 0 h 1828800"/>
              <a:gd name="connsiteX2" fmla="*/ 4032448 w 4032448"/>
              <a:gd name="connsiteY2" fmla="*/ 1828800 h 1828800"/>
              <a:gd name="connsiteX3" fmla="*/ 3118048 w 4032448"/>
              <a:gd name="connsiteY3" fmla="*/ 1828800 h 1828800"/>
              <a:gd name="connsiteX4" fmla="*/ 2059916 w 4032448"/>
              <a:gd name="connsiteY4" fmla="*/ 1372157 h 1828800"/>
              <a:gd name="connsiteX5" fmla="*/ 571500 w 4032448"/>
              <a:gd name="connsiteY5" fmla="*/ 1828800 h 1828800"/>
              <a:gd name="connsiteX6" fmla="*/ 0 w 4032448"/>
              <a:gd name="connsiteY6" fmla="*/ 1828800 h 1828800"/>
              <a:gd name="connsiteX0" fmla="*/ 0 w 4032448"/>
              <a:gd name="connsiteY0" fmla="*/ 1828800 h 1828800"/>
              <a:gd name="connsiteX1" fmla="*/ 2016224 w 4032448"/>
              <a:gd name="connsiteY1" fmla="*/ 0 h 1828800"/>
              <a:gd name="connsiteX2" fmla="*/ 4032448 w 4032448"/>
              <a:gd name="connsiteY2" fmla="*/ 1828800 h 1828800"/>
              <a:gd name="connsiteX3" fmla="*/ 3262326 w 4032448"/>
              <a:gd name="connsiteY3" fmla="*/ 1825019 h 1828800"/>
              <a:gd name="connsiteX4" fmla="*/ 2059916 w 4032448"/>
              <a:gd name="connsiteY4" fmla="*/ 1372157 h 1828800"/>
              <a:gd name="connsiteX5" fmla="*/ 571500 w 4032448"/>
              <a:gd name="connsiteY5" fmla="*/ 1828800 h 1828800"/>
              <a:gd name="connsiteX6" fmla="*/ 0 w 4032448"/>
              <a:gd name="connsiteY6" fmla="*/ 1828800 h 1828800"/>
              <a:gd name="connsiteX0" fmla="*/ 0 w 4032448"/>
              <a:gd name="connsiteY0" fmla="*/ 1828800 h 1839581"/>
              <a:gd name="connsiteX1" fmla="*/ 2016224 w 4032448"/>
              <a:gd name="connsiteY1" fmla="*/ 0 h 1839581"/>
              <a:gd name="connsiteX2" fmla="*/ 4032448 w 4032448"/>
              <a:gd name="connsiteY2" fmla="*/ 1828800 h 1839581"/>
              <a:gd name="connsiteX3" fmla="*/ 3342105 w 4032448"/>
              <a:gd name="connsiteY3" fmla="*/ 1839581 h 1839581"/>
              <a:gd name="connsiteX4" fmla="*/ 2059916 w 4032448"/>
              <a:gd name="connsiteY4" fmla="*/ 1372157 h 1839581"/>
              <a:gd name="connsiteX5" fmla="*/ 571500 w 4032448"/>
              <a:gd name="connsiteY5" fmla="*/ 1828800 h 1839581"/>
              <a:gd name="connsiteX6" fmla="*/ 0 w 4032448"/>
              <a:gd name="connsiteY6" fmla="*/ 1828800 h 1839581"/>
              <a:gd name="connsiteX0" fmla="*/ 0 w 4032448"/>
              <a:gd name="connsiteY0" fmla="*/ 1828800 h 1845874"/>
              <a:gd name="connsiteX1" fmla="*/ 2016224 w 4032448"/>
              <a:gd name="connsiteY1" fmla="*/ 0 h 1845874"/>
              <a:gd name="connsiteX2" fmla="*/ 4032448 w 4032448"/>
              <a:gd name="connsiteY2" fmla="*/ 1828800 h 1845874"/>
              <a:gd name="connsiteX3" fmla="*/ 3342105 w 4032448"/>
              <a:gd name="connsiteY3" fmla="*/ 1839581 h 1845874"/>
              <a:gd name="connsiteX4" fmla="*/ 2059916 w 4032448"/>
              <a:gd name="connsiteY4" fmla="*/ 1372157 h 1845874"/>
              <a:gd name="connsiteX5" fmla="*/ 728781 w 4032448"/>
              <a:gd name="connsiteY5" fmla="*/ 1845874 h 1845874"/>
              <a:gd name="connsiteX6" fmla="*/ 0 w 4032448"/>
              <a:gd name="connsiteY6" fmla="*/ 1828800 h 1845874"/>
              <a:gd name="connsiteX0" fmla="*/ 0 w 4179003"/>
              <a:gd name="connsiteY0" fmla="*/ 1820531 h 1845875"/>
              <a:gd name="connsiteX1" fmla="*/ 2162779 w 4179003"/>
              <a:gd name="connsiteY1" fmla="*/ 1 h 1845875"/>
              <a:gd name="connsiteX2" fmla="*/ 4179003 w 4179003"/>
              <a:gd name="connsiteY2" fmla="*/ 1828801 h 1845875"/>
              <a:gd name="connsiteX3" fmla="*/ 3488660 w 4179003"/>
              <a:gd name="connsiteY3" fmla="*/ 1839582 h 1845875"/>
              <a:gd name="connsiteX4" fmla="*/ 2206471 w 4179003"/>
              <a:gd name="connsiteY4" fmla="*/ 1372158 h 1845875"/>
              <a:gd name="connsiteX5" fmla="*/ 875336 w 4179003"/>
              <a:gd name="connsiteY5" fmla="*/ 1845875 h 1845875"/>
              <a:gd name="connsiteX6" fmla="*/ 0 w 4179003"/>
              <a:gd name="connsiteY6" fmla="*/ 1820531 h 1845875"/>
              <a:gd name="connsiteX0" fmla="*/ 0 w 4179003"/>
              <a:gd name="connsiteY0" fmla="*/ 1820531 h 1845875"/>
              <a:gd name="connsiteX1" fmla="*/ 2162779 w 4179003"/>
              <a:gd name="connsiteY1" fmla="*/ 1 h 1845875"/>
              <a:gd name="connsiteX2" fmla="*/ 4179003 w 4179003"/>
              <a:gd name="connsiteY2" fmla="*/ 1828801 h 1845875"/>
              <a:gd name="connsiteX3" fmla="*/ 3488660 w 4179003"/>
              <a:gd name="connsiteY3" fmla="*/ 1839582 h 1845875"/>
              <a:gd name="connsiteX4" fmla="*/ 2148432 w 4179003"/>
              <a:gd name="connsiteY4" fmla="*/ 1232885 h 1845875"/>
              <a:gd name="connsiteX5" fmla="*/ 875336 w 4179003"/>
              <a:gd name="connsiteY5" fmla="*/ 1845875 h 1845875"/>
              <a:gd name="connsiteX6" fmla="*/ 0 w 4179003"/>
              <a:gd name="connsiteY6" fmla="*/ 1820531 h 1845875"/>
              <a:gd name="connsiteX0" fmla="*/ 0 w 4179003"/>
              <a:gd name="connsiteY0" fmla="*/ 1820531 h 1845875"/>
              <a:gd name="connsiteX1" fmla="*/ 2162779 w 4179003"/>
              <a:gd name="connsiteY1" fmla="*/ 1 h 1845875"/>
              <a:gd name="connsiteX2" fmla="*/ 4179003 w 4179003"/>
              <a:gd name="connsiteY2" fmla="*/ 1828801 h 1845875"/>
              <a:gd name="connsiteX3" fmla="*/ 3488660 w 4179003"/>
              <a:gd name="connsiteY3" fmla="*/ 1839582 h 1845875"/>
              <a:gd name="connsiteX4" fmla="*/ 2101637 w 4179003"/>
              <a:gd name="connsiteY4" fmla="*/ 1225027 h 1845875"/>
              <a:gd name="connsiteX5" fmla="*/ 875336 w 4179003"/>
              <a:gd name="connsiteY5" fmla="*/ 1845875 h 1845875"/>
              <a:gd name="connsiteX6" fmla="*/ 0 w 4179003"/>
              <a:gd name="connsiteY6" fmla="*/ 1820531 h 1845875"/>
              <a:gd name="connsiteX0" fmla="*/ 0 w 4179003"/>
              <a:gd name="connsiteY0" fmla="*/ 1820531 h 1846693"/>
              <a:gd name="connsiteX1" fmla="*/ 2162779 w 4179003"/>
              <a:gd name="connsiteY1" fmla="*/ 1 h 1846693"/>
              <a:gd name="connsiteX2" fmla="*/ 4179003 w 4179003"/>
              <a:gd name="connsiteY2" fmla="*/ 1828801 h 1846693"/>
              <a:gd name="connsiteX3" fmla="*/ 3609691 w 4179003"/>
              <a:gd name="connsiteY3" fmla="*/ 1846693 h 1846693"/>
              <a:gd name="connsiteX4" fmla="*/ 2101637 w 4179003"/>
              <a:gd name="connsiteY4" fmla="*/ 1225027 h 1846693"/>
              <a:gd name="connsiteX5" fmla="*/ 875336 w 4179003"/>
              <a:gd name="connsiteY5" fmla="*/ 1845875 h 1846693"/>
              <a:gd name="connsiteX6" fmla="*/ 0 w 4179003"/>
              <a:gd name="connsiteY6" fmla="*/ 1820531 h 1846693"/>
              <a:gd name="connsiteX0" fmla="*/ 0 w 4179003"/>
              <a:gd name="connsiteY0" fmla="*/ 1820531 h 1845875"/>
              <a:gd name="connsiteX1" fmla="*/ 2162779 w 4179003"/>
              <a:gd name="connsiteY1" fmla="*/ 1 h 1845875"/>
              <a:gd name="connsiteX2" fmla="*/ 4179003 w 4179003"/>
              <a:gd name="connsiteY2" fmla="*/ 1828801 h 1845875"/>
              <a:gd name="connsiteX3" fmla="*/ 3285963 w 4179003"/>
              <a:gd name="connsiteY3" fmla="*/ 1834609 h 1845875"/>
              <a:gd name="connsiteX4" fmla="*/ 2101637 w 4179003"/>
              <a:gd name="connsiteY4" fmla="*/ 1225027 h 1845875"/>
              <a:gd name="connsiteX5" fmla="*/ 875336 w 4179003"/>
              <a:gd name="connsiteY5" fmla="*/ 1845875 h 1845875"/>
              <a:gd name="connsiteX6" fmla="*/ 0 w 4179003"/>
              <a:gd name="connsiteY6" fmla="*/ 1820531 h 184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79003" h="1845875">
                <a:moveTo>
                  <a:pt x="0" y="1820531"/>
                </a:moveTo>
                <a:cubicBezTo>
                  <a:pt x="0" y="810513"/>
                  <a:pt x="1466279" y="-1377"/>
                  <a:pt x="2162779" y="1"/>
                </a:cubicBezTo>
                <a:cubicBezTo>
                  <a:pt x="2859279" y="1379"/>
                  <a:pt x="4179003" y="818783"/>
                  <a:pt x="4179003" y="1828801"/>
                </a:cubicBezTo>
                <a:lnTo>
                  <a:pt x="3285963" y="1834609"/>
                </a:lnTo>
                <a:cubicBezTo>
                  <a:pt x="3285963" y="1329600"/>
                  <a:pt x="2710158" y="1225027"/>
                  <a:pt x="2101637" y="1225027"/>
                </a:cubicBezTo>
                <a:cubicBezTo>
                  <a:pt x="1493116" y="1225027"/>
                  <a:pt x="875336" y="1340866"/>
                  <a:pt x="875336" y="1845875"/>
                </a:cubicBezTo>
                <a:lnTo>
                  <a:pt x="0" y="1820531"/>
                </a:lnTo>
                <a:close/>
              </a:path>
            </a:pathLst>
          </a:cu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tx1"/>
              </a:solidFill>
            </a:endParaRPr>
          </a:p>
        </p:txBody>
      </p:sp>
      <p:grpSp>
        <p:nvGrpSpPr>
          <p:cNvPr id="14343" name="Groupe 277"/>
          <p:cNvGrpSpPr>
            <a:grpSpLocks/>
          </p:cNvGrpSpPr>
          <p:nvPr/>
        </p:nvGrpSpPr>
        <p:grpSpPr bwMode="auto">
          <a:xfrm>
            <a:off x="5859463" y="3019678"/>
            <a:ext cx="1320800" cy="1030287"/>
            <a:chOff x="5868020" y="1722700"/>
            <a:chExt cx="1063750" cy="1029584"/>
          </a:xfrm>
        </p:grpSpPr>
        <p:pic>
          <p:nvPicPr>
            <p:cNvPr id="279" name="Image 278"/>
            <p:cNvPicPr>
              <a:picLocks noChangeAspect="1"/>
            </p:cNvPicPr>
            <p:nvPr/>
          </p:nvPicPr>
          <p:blipFill>
            <a:blip r:embed="rId3"/>
            <a:srcRect l="34242" t="14316" r="20612" b="26924"/>
            <a:stretch>
              <a:fillRect/>
            </a:stretch>
          </p:blipFill>
          <p:spPr>
            <a:xfrm rot="19458227">
              <a:off x="6087930" y="1722700"/>
              <a:ext cx="467948" cy="466407"/>
            </a:xfrm>
            <a:prstGeom prst="rect">
              <a:avLst/>
            </a:prstGeom>
            <a:effectLst>
              <a:outerShdw blurRad="50800" dist="88900" dir="5400000" algn="ctr" rotWithShape="0">
                <a:srgbClr val="000000">
                  <a:alpha val="84000"/>
                </a:srgbClr>
              </a:outerShdw>
            </a:effectLst>
          </p:spPr>
        </p:pic>
        <p:pic>
          <p:nvPicPr>
            <p:cNvPr id="280" name="Image 279"/>
            <p:cNvPicPr>
              <a:picLocks noChangeAspect="1"/>
            </p:cNvPicPr>
            <p:nvPr/>
          </p:nvPicPr>
          <p:blipFill>
            <a:blip r:embed="rId3"/>
            <a:srcRect l="34242" t="14316" r="20612" b="26924"/>
            <a:stretch>
              <a:fillRect/>
            </a:stretch>
          </p:blipFill>
          <p:spPr>
            <a:xfrm rot="19458227">
              <a:off x="6084094" y="2133581"/>
              <a:ext cx="469227" cy="466407"/>
            </a:xfrm>
            <a:prstGeom prst="rect">
              <a:avLst/>
            </a:prstGeom>
            <a:effectLst>
              <a:outerShdw blurRad="50800" dist="88900" dir="5400000" algn="ctr" rotWithShape="0">
                <a:srgbClr val="000000">
                  <a:alpha val="84000"/>
                </a:srgbClr>
              </a:outerShdw>
            </a:effectLst>
          </p:spPr>
        </p:pic>
        <p:pic>
          <p:nvPicPr>
            <p:cNvPr id="281" name="Image 280"/>
            <p:cNvPicPr>
              <a:picLocks noChangeAspect="1"/>
            </p:cNvPicPr>
            <p:nvPr/>
          </p:nvPicPr>
          <p:blipFill>
            <a:blip r:embed="rId3"/>
            <a:srcRect l="34242" t="14316" r="20612" b="26924"/>
            <a:stretch>
              <a:fillRect/>
            </a:stretch>
          </p:blipFill>
          <p:spPr>
            <a:xfrm rot="19458227">
              <a:off x="6435694" y="1911483"/>
              <a:ext cx="467948" cy="393431"/>
            </a:xfrm>
            <a:prstGeom prst="rect">
              <a:avLst/>
            </a:prstGeom>
            <a:effectLst>
              <a:outerShdw blurRad="50800" dist="88900" dir="5400000" algn="ctr" rotWithShape="0">
                <a:srgbClr val="000000">
                  <a:alpha val="84000"/>
                </a:srgbClr>
              </a:outerShdw>
            </a:effectLst>
          </p:spPr>
        </p:pic>
        <p:pic>
          <p:nvPicPr>
            <p:cNvPr id="282" name="Image 281"/>
            <p:cNvPicPr>
              <a:picLocks noChangeAspect="1"/>
            </p:cNvPicPr>
            <p:nvPr/>
          </p:nvPicPr>
          <p:blipFill>
            <a:blip r:embed="rId3"/>
            <a:srcRect l="34242" t="14316" r="20612" b="26924"/>
            <a:stretch>
              <a:fillRect/>
            </a:stretch>
          </p:blipFill>
          <p:spPr>
            <a:xfrm rot="19458227">
              <a:off x="5868020" y="2011428"/>
              <a:ext cx="467948" cy="466407"/>
            </a:xfrm>
            <a:prstGeom prst="rect">
              <a:avLst/>
            </a:prstGeom>
            <a:effectLst>
              <a:outerShdw blurRad="50800" dist="88900" dir="5400000" algn="ctr" rotWithShape="0">
                <a:srgbClr val="000000">
                  <a:alpha val="84000"/>
                </a:srgbClr>
              </a:outerShdw>
            </a:effectLst>
          </p:spPr>
        </p:pic>
        <p:pic>
          <p:nvPicPr>
            <p:cNvPr id="283" name="Image 282"/>
            <p:cNvPicPr>
              <a:picLocks noChangeAspect="1"/>
            </p:cNvPicPr>
            <p:nvPr/>
          </p:nvPicPr>
          <p:blipFill>
            <a:blip r:embed="rId3"/>
            <a:srcRect l="34242" t="14316" r="20612" b="26924"/>
            <a:stretch>
              <a:fillRect/>
            </a:stretch>
          </p:blipFill>
          <p:spPr>
            <a:xfrm rot="19458227">
              <a:off x="5915326" y="2285877"/>
              <a:ext cx="467948" cy="466407"/>
            </a:xfrm>
            <a:prstGeom prst="rect">
              <a:avLst/>
            </a:prstGeom>
            <a:effectLst>
              <a:outerShdw blurRad="50800" dist="88900" dir="5400000" algn="ctr" rotWithShape="0">
                <a:srgbClr val="000000">
                  <a:alpha val="84000"/>
                </a:srgbClr>
              </a:outerShdw>
            </a:effectLst>
          </p:spPr>
        </p:pic>
        <p:pic>
          <p:nvPicPr>
            <p:cNvPr id="284" name="Image 283"/>
            <p:cNvPicPr>
              <a:picLocks noChangeAspect="1"/>
            </p:cNvPicPr>
            <p:nvPr/>
          </p:nvPicPr>
          <p:blipFill>
            <a:blip r:embed="rId3"/>
            <a:srcRect l="34242" t="14316" r="20612" b="26924"/>
            <a:stretch>
              <a:fillRect/>
            </a:stretch>
          </p:blipFill>
          <p:spPr>
            <a:xfrm rot="19458227">
              <a:off x="6463822" y="2246218"/>
              <a:ext cx="467948" cy="393431"/>
            </a:xfrm>
            <a:prstGeom prst="rect">
              <a:avLst/>
            </a:prstGeom>
            <a:effectLst>
              <a:outerShdw blurRad="50800" dist="88900" dir="5400000" algn="ctr" rotWithShape="0">
                <a:srgbClr val="000000">
                  <a:alpha val="84000"/>
                </a:srgbClr>
              </a:outerShdw>
            </a:effectLst>
          </p:spPr>
        </p:pic>
      </p:grpSp>
      <p:grpSp>
        <p:nvGrpSpPr>
          <p:cNvPr id="14344" name="Groupe 284"/>
          <p:cNvGrpSpPr>
            <a:grpSpLocks/>
          </p:cNvGrpSpPr>
          <p:nvPr/>
        </p:nvGrpSpPr>
        <p:grpSpPr bwMode="auto">
          <a:xfrm>
            <a:off x="4481513" y="3919790"/>
            <a:ext cx="2127250" cy="1860550"/>
            <a:chOff x="6698034" y="3223645"/>
            <a:chExt cx="2645836" cy="2419274"/>
          </a:xfrm>
        </p:grpSpPr>
        <p:pic>
          <p:nvPicPr>
            <p:cNvPr id="14592" name="Image 28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4353768">
              <a:off x="6976567" y="3514849"/>
              <a:ext cx="1419211" cy="1064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593" name="Groupe 286"/>
            <p:cNvGrpSpPr>
              <a:grpSpLocks/>
            </p:cNvGrpSpPr>
            <p:nvPr/>
          </p:nvGrpSpPr>
          <p:grpSpPr bwMode="auto">
            <a:xfrm>
              <a:off x="6698034" y="3223645"/>
              <a:ext cx="2645836" cy="2419274"/>
              <a:chOff x="6979847" y="2270520"/>
              <a:chExt cx="2645836" cy="2419274"/>
            </a:xfrm>
          </p:grpSpPr>
          <p:pic>
            <p:nvPicPr>
              <p:cNvPr id="14594" name="Image 28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4353768">
                <a:off x="8384058" y="2906013"/>
                <a:ext cx="1419211" cy="1064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95" name="Image 28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4353768">
                <a:off x="7533688" y="3448169"/>
                <a:ext cx="1419211" cy="1064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96" name="Image 28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4353768">
                <a:off x="6802261" y="2861144"/>
                <a:ext cx="1419211" cy="1064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97" name="Image 29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4353768">
                <a:off x="7959545" y="2448106"/>
                <a:ext cx="1419211" cy="1064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98" name="Image 29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4353768">
                <a:off x="7485673" y="2961895"/>
                <a:ext cx="1419211" cy="1064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4346" name="ZoneTexte 293"/>
          <p:cNvSpPr txBox="1">
            <a:spLocks noChangeArrowheads="1"/>
          </p:cNvSpPr>
          <p:nvPr/>
        </p:nvSpPr>
        <p:spPr bwMode="auto">
          <a:xfrm>
            <a:off x="3040063" y="6104190"/>
            <a:ext cx="2460959"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fr-FR" sz="2800" dirty="0"/>
              <a:t>Breeding stock</a:t>
            </a:r>
          </a:p>
        </p:txBody>
      </p:sp>
      <p:sp>
        <p:nvSpPr>
          <p:cNvPr id="14347" name="ZoneTexte 294"/>
          <p:cNvSpPr txBox="1">
            <a:spLocks noChangeArrowheads="1"/>
          </p:cNvSpPr>
          <p:nvPr/>
        </p:nvSpPr>
        <p:spPr bwMode="auto">
          <a:xfrm>
            <a:off x="4549775" y="5445378"/>
            <a:ext cx="14684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fr-FR" sz="2000" dirty="0"/>
              <a:t>growth</a:t>
            </a:r>
          </a:p>
        </p:txBody>
      </p:sp>
      <p:sp>
        <p:nvSpPr>
          <p:cNvPr id="14348" name="ZoneTexte 295"/>
          <p:cNvSpPr txBox="1">
            <a:spLocks noChangeArrowheads="1"/>
          </p:cNvSpPr>
          <p:nvPr/>
        </p:nvSpPr>
        <p:spPr bwMode="auto">
          <a:xfrm rot="-1842717">
            <a:off x="538163" y="4916740"/>
            <a:ext cx="1346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fr-FR" sz="2000" b="1" dirty="0">
                <a:solidFill>
                  <a:srgbClr val="61B6CD"/>
                </a:solidFill>
              </a:rPr>
              <a:t>Pelagic</a:t>
            </a:r>
          </a:p>
        </p:txBody>
      </p:sp>
      <p:sp>
        <p:nvSpPr>
          <p:cNvPr id="297" name="ZoneTexte 296"/>
          <p:cNvSpPr txBox="1"/>
          <p:nvPr/>
        </p:nvSpPr>
        <p:spPr>
          <a:xfrm rot="19869920">
            <a:off x="846138" y="5172328"/>
            <a:ext cx="1336675" cy="400050"/>
          </a:xfrm>
          <a:prstGeom prst="rect">
            <a:avLst/>
          </a:prstGeom>
          <a:noFill/>
        </p:spPr>
        <p:txBody>
          <a:bodyPr>
            <a:spAutoFit/>
          </a:bodyPr>
          <a:lstStyle/>
          <a:p>
            <a:pPr>
              <a:defRPr/>
            </a:pPr>
            <a:r>
              <a:rPr lang="en-US" sz="2000" b="1" dirty="0">
                <a:solidFill>
                  <a:schemeClr val="accent3">
                    <a:lumMod val="75000"/>
                  </a:schemeClr>
                </a:solidFill>
              </a:rPr>
              <a:t>Benthic</a:t>
            </a:r>
          </a:p>
        </p:txBody>
      </p:sp>
      <p:sp>
        <p:nvSpPr>
          <p:cNvPr id="14350" name="Espace réservé du numéro de diapositive 9"/>
          <p:cNvSpPr txBox="1">
            <a:spLocks/>
          </p:cNvSpPr>
          <p:nvPr/>
        </p:nvSpPr>
        <p:spPr bwMode="auto">
          <a:xfrm>
            <a:off x="6553200" y="641534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C49C8ADD-4190-466D-BDCB-CB44A9F5D05A}" type="slidenum">
              <a:rPr lang="fr-FR" altLang="fr-FR" sz="1200">
                <a:solidFill>
                  <a:srgbClr val="898989"/>
                </a:solidFill>
              </a:rPr>
              <a:pPr algn="r" eaLnBrk="1" hangingPunct="1">
                <a:spcBef>
                  <a:spcPct val="0"/>
                </a:spcBef>
                <a:buFontTx/>
                <a:buNone/>
              </a:pPr>
              <a:t>6</a:t>
            </a:fld>
            <a:endParaRPr lang="fr-FR" altLang="fr-FR" sz="1200">
              <a:solidFill>
                <a:srgbClr val="898989"/>
              </a:solidFill>
            </a:endParaRPr>
          </a:p>
        </p:txBody>
      </p:sp>
      <p:cxnSp>
        <p:nvCxnSpPr>
          <p:cNvPr id="299" name="Connecteur droit avec flèche 298"/>
          <p:cNvCxnSpPr/>
          <p:nvPr/>
        </p:nvCxnSpPr>
        <p:spPr>
          <a:xfrm flipH="1">
            <a:off x="6157913" y="4051553"/>
            <a:ext cx="320675" cy="427037"/>
          </a:xfrm>
          <a:prstGeom prst="straightConnector1">
            <a:avLst/>
          </a:prstGeom>
          <a:ln w="5080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0" name="Connecteur droit avec flèche 299"/>
          <p:cNvCxnSpPr/>
          <p:nvPr/>
        </p:nvCxnSpPr>
        <p:spPr>
          <a:xfrm flipH="1">
            <a:off x="4332288" y="5208840"/>
            <a:ext cx="782637" cy="447675"/>
          </a:xfrm>
          <a:prstGeom prst="straightConnector1">
            <a:avLst/>
          </a:prstGeom>
          <a:ln w="5080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1" name="Connecteur droit avec flèche 300"/>
          <p:cNvCxnSpPr/>
          <p:nvPr/>
        </p:nvCxnSpPr>
        <p:spPr>
          <a:xfrm flipV="1">
            <a:off x="1755775" y="2645028"/>
            <a:ext cx="727075" cy="931862"/>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grpSp>
        <p:nvGrpSpPr>
          <p:cNvPr id="14354" name="Groupe 301"/>
          <p:cNvGrpSpPr>
            <a:grpSpLocks/>
          </p:cNvGrpSpPr>
          <p:nvPr/>
        </p:nvGrpSpPr>
        <p:grpSpPr bwMode="auto">
          <a:xfrm>
            <a:off x="4914900" y="1140078"/>
            <a:ext cx="1265238" cy="885825"/>
            <a:chOff x="5155123" y="1070105"/>
            <a:chExt cx="1266577" cy="885094"/>
          </a:xfrm>
        </p:grpSpPr>
        <p:grpSp>
          <p:nvGrpSpPr>
            <p:cNvPr id="14556" name="Groupe 302"/>
            <p:cNvGrpSpPr>
              <a:grpSpLocks/>
            </p:cNvGrpSpPr>
            <p:nvPr/>
          </p:nvGrpSpPr>
          <p:grpSpPr bwMode="auto">
            <a:xfrm>
              <a:off x="5155123" y="1070105"/>
              <a:ext cx="612068" cy="557865"/>
              <a:chOff x="4609556" y="1812982"/>
              <a:chExt cx="612068" cy="557865"/>
            </a:xfrm>
          </p:grpSpPr>
          <p:pic>
            <p:nvPicPr>
              <p:cNvPr id="14584" name="Image 33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3165279">
                <a:off x="4606132" y="2130015"/>
                <a:ext cx="186868" cy="18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85" name="Image 33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3165279">
                <a:off x="5038179" y="1955678"/>
                <a:ext cx="186869" cy="180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86" name="Image 33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3165279">
                <a:off x="4966171" y="2187402"/>
                <a:ext cx="186869" cy="180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87" name="Image 33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3165279">
                <a:off x="4837460" y="1960794"/>
                <a:ext cx="186868" cy="18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88" name="Image 33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3165279">
                <a:off x="4621436" y="1912356"/>
                <a:ext cx="186868" cy="18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89" name="Image 33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3165279">
                <a:off x="4780564" y="2185948"/>
                <a:ext cx="186869" cy="18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90" name="Image 33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3165279">
                <a:off x="4909467" y="1816406"/>
                <a:ext cx="186868" cy="18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91" name="Image 33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3165279">
                <a:off x="4822155" y="2032431"/>
                <a:ext cx="186869" cy="18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557" name="Groupe 303"/>
            <p:cNvGrpSpPr>
              <a:grpSpLocks/>
            </p:cNvGrpSpPr>
            <p:nvPr/>
          </p:nvGrpSpPr>
          <p:grpSpPr bwMode="auto">
            <a:xfrm>
              <a:off x="5307523" y="1222505"/>
              <a:ext cx="612068" cy="557865"/>
              <a:chOff x="4609556" y="1812982"/>
              <a:chExt cx="612068" cy="557865"/>
            </a:xfrm>
          </p:grpSpPr>
          <p:pic>
            <p:nvPicPr>
              <p:cNvPr id="14576" name="Image 32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3165279">
                <a:off x="4606132" y="2130015"/>
                <a:ext cx="186868" cy="18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77" name="Image 32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3165279">
                <a:off x="5038179" y="1955678"/>
                <a:ext cx="186869" cy="180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78" name="Image 32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3165279">
                <a:off x="4966171" y="2187402"/>
                <a:ext cx="186869" cy="180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79" name="Image 32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3165279">
                <a:off x="4837460" y="1960794"/>
                <a:ext cx="186868" cy="18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80" name="Image 32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3165279">
                <a:off x="4621436" y="1912356"/>
                <a:ext cx="186868" cy="18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81" name="Image 32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3165279">
                <a:off x="4780564" y="2185948"/>
                <a:ext cx="186869" cy="18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82" name="Image 32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3165279">
                <a:off x="4909467" y="1816406"/>
                <a:ext cx="186868" cy="18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83" name="Image 32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3165279">
                <a:off x="4822155" y="2032431"/>
                <a:ext cx="186869" cy="18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558" name="Groupe 304"/>
            <p:cNvGrpSpPr>
              <a:grpSpLocks/>
            </p:cNvGrpSpPr>
            <p:nvPr/>
          </p:nvGrpSpPr>
          <p:grpSpPr bwMode="auto">
            <a:xfrm>
              <a:off x="5459923" y="1374905"/>
              <a:ext cx="612068" cy="557865"/>
              <a:chOff x="4609556" y="1812982"/>
              <a:chExt cx="612068" cy="557865"/>
            </a:xfrm>
          </p:grpSpPr>
          <p:pic>
            <p:nvPicPr>
              <p:cNvPr id="14568" name="Image 31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3165279">
                <a:off x="4606132" y="2130015"/>
                <a:ext cx="186868" cy="18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69" name="Image 31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3165279">
                <a:off x="5038179" y="1955678"/>
                <a:ext cx="186869" cy="180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70" name="Image 3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3165279">
                <a:off x="4966171" y="2187402"/>
                <a:ext cx="186869" cy="180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71" name="Image 31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3165279">
                <a:off x="4837460" y="1960794"/>
                <a:ext cx="186868" cy="18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72" name="Image 31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3165279">
                <a:off x="4621436" y="1912356"/>
                <a:ext cx="186868" cy="18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73" name="Image 31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3165279">
                <a:off x="4780564" y="2185948"/>
                <a:ext cx="186869" cy="18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74" name="Image 32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3165279">
                <a:off x="4909467" y="1816406"/>
                <a:ext cx="186868" cy="18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75" name="Image 32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3165279">
                <a:off x="4822155" y="2032431"/>
                <a:ext cx="186869" cy="18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559" name="Groupe 305"/>
            <p:cNvGrpSpPr>
              <a:grpSpLocks/>
            </p:cNvGrpSpPr>
            <p:nvPr/>
          </p:nvGrpSpPr>
          <p:grpSpPr bwMode="auto">
            <a:xfrm>
              <a:off x="5809632" y="1397334"/>
              <a:ext cx="612068" cy="557865"/>
              <a:chOff x="4609556" y="1812982"/>
              <a:chExt cx="612068" cy="557865"/>
            </a:xfrm>
          </p:grpSpPr>
          <p:pic>
            <p:nvPicPr>
              <p:cNvPr id="14560" name="Image 30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3165279">
                <a:off x="4606132" y="2130015"/>
                <a:ext cx="186868" cy="18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61" name="Image 30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3165279">
                <a:off x="5038179" y="1955678"/>
                <a:ext cx="186869" cy="180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62" name="Image 30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3165279">
                <a:off x="4966171" y="2187402"/>
                <a:ext cx="186869" cy="180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63" name="Image 30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3165279">
                <a:off x="4837460" y="1960794"/>
                <a:ext cx="186868" cy="18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64" name="Image 3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3165279">
                <a:off x="4621436" y="1912356"/>
                <a:ext cx="186868" cy="18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65" name="Image 3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3165279">
                <a:off x="4780564" y="2185948"/>
                <a:ext cx="186869" cy="18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66" name="Image 3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3165279">
                <a:off x="4909467" y="1816406"/>
                <a:ext cx="186868" cy="18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67" name="Image 31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3165279">
                <a:off x="4822155" y="2032431"/>
                <a:ext cx="186869" cy="18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cxnSp>
        <p:nvCxnSpPr>
          <p:cNvPr id="339" name="Connecteur droit avec flèche 338"/>
          <p:cNvCxnSpPr/>
          <p:nvPr/>
        </p:nvCxnSpPr>
        <p:spPr>
          <a:xfrm flipV="1">
            <a:off x="3522663" y="1665540"/>
            <a:ext cx="1176337" cy="346075"/>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340" name="Connecteur droit avec flèche 339"/>
          <p:cNvCxnSpPr/>
          <p:nvPr/>
        </p:nvCxnSpPr>
        <p:spPr>
          <a:xfrm>
            <a:off x="6383338" y="1668715"/>
            <a:ext cx="393700" cy="369888"/>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341" name="Connecteur droit avec flèche 340"/>
          <p:cNvCxnSpPr/>
          <p:nvPr/>
        </p:nvCxnSpPr>
        <p:spPr>
          <a:xfrm flipH="1" flipV="1">
            <a:off x="1874876" y="5431986"/>
            <a:ext cx="774662" cy="365817"/>
          </a:xfrm>
          <a:prstGeom prst="straightConnector1">
            <a:avLst/>
          </a:prstGeom>
          <a:ln w="5080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358" name="Rectangle 341"/>
          <p:cNvSpPr>
            <a:spLocks noChangeArrowheads="1"/>
          </p:cNvSpPr>
          <p:nvPr/>
        </p:nvSpPr>
        <p:spPr bwMode="auto">
          <a:xfrm>
            <a:off x="925513" y="5659690"/>
            <a:ext cx="17913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fr-FR" sz="2000" dirty="0"/>
              <a:t>Gametogenesis</a:t>
            </a:r>
          </a:p>
        </p:txBody>
      </p:sp>
      <p:cxnSp>
        <p:nvCxnSpPr>
          <p:cNvPr id="343" name="Connecteur droit avec flèche 342"/>
          <p:cNvCxnSpPr/>
          <p:nvPr/>
        </p:nvCxnSpPr>
        <p:spPr>
          <a:xfrm flipH="1">
            <a:off x="6696075" y="2718053"/>
            <a:ext cx="123825" cy="420687"/>
          </a:xfrm>
          <a:prstGeom prst="straightConnector1">
            <a:avLst/>
          </a:prstGeom>
          <a:ln w="5080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360" name="ZoneTexte 343"/>
          <p:cNvSpPr txBox="1">
            <a:spLocks noChangeArrowheads="1"/>
          </p:cNvSpPr>
          <p:nvPr/>
        </p:nvSpPr>
        <p:spPr bwMode="auto">
          <a:xfrm rot="-1484566">
            <a:off x="757238" y="1300415"/>
            <a:ext cx="39925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fr-FR" sz="2800" dirty="0"/>
              <a:t>Mediterranean lagoon</a:t>
            </a:r>
          </a:p>
        </p:txBody>
      </p:sp>
      <p:sp>
        <p:nvSpPr>
          <p:cNvPr id="14361" name="ZoneTexte 344"/>
          <p:cNvSpPr txBox="1">
            <a:spLocks noChangeArrowheads="1"/>
          </p:cNvSpPr>
          <p:nvPr/>
        </p:nvSpPr>
        <p:spPr bwMode="auto">
          <a:xfrm>
            <a:off x="839788" y="4542090"/>
            <a:ext cx="1978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fr-FR" sz="2000" dirty="0"/>
              <a:t>spawning</a:t>
            </a:r>
          </a:p>
        </p:txBody>
      </p:sp>
      <p:cxnSp>
        <p:nvCxnSpPr>
          <p:cNvPr id="346" name="Connecteur droit avec flèche 345"/>
          <p:cNvCxnSpPr/>
          <p:nvPr/>
        </p:nvCxnSpPr>
        <p:spPr>
          <a:xfrm flipV="1">
            <a:off x="1544638" y="3978528"/>
            <a:ext cx="63500" cy="500062"/>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4363" name="ZoneTexte 346"/>
          <p:cNvSpPr txBox="1">
            <a:spLocks noChangeArrowheads="1"/>
          </p:cNvSpPr>
          <p:nvPr/>
        </p:nvSpPr>
        <p:spPr bwMode="auto">
          <a:xfrm>
            <a:off x="6945313" y="1452815"/>
            <a:ext cx="23764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fr-FR" sz="2000" dirty="0"/>
              <a:t>settlement</a:t>
            </a:r>
          </a:p>
        </p:txBody>
      </p:sp>
      <p:pic>
        <p:nvPicPr>
          <p:cNvPr id="14364" name="Image 347"/>
          <p:cNvPicPr>
            <a:picLocks noChangeAspect="1"/>
          </p:cNvPicPr>
          <p:nvPr/>
        </p:nvPicPr>
        <p:blipFill>
          <a:blip r:embed="rId6">
            <a:extLst>
              <a:ext uri="{28A0092B-C50C-407E-A947-70E740481C1C}">
                <a14:useLocalDpi xmlns:a14="http://schemas.microsoft.com/office/drawing/2010/main" val="0"/>
              </a:ext>
            </a:extLst>
          </a:blip>
          <a:srcRect l="2457" t="20448" b="26659"/>
          <a:stretch>
            <a:fillRect/>
          </a:stretch>
        </p:blipFill>
        <p:spPr bwMode="auto">
          <a:xfrm>
            <a:off x="2749550" y="4991353"/>
            <a:ext cx="1649413"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65" name="ZoneTexte 348"/>
          <p:cNvSpPr txBox="1">
            <a:spLocks noChangeArrowheads="1"/>
          </p:cNvSpPr>
          <p:nvPr/>
        </p:nvSpPr>
        <p:spPr bwMode="auto">
          <a:xfrm rot="-1842717">
            <a:off x="5775325" y="1930653"/>
            <a:ext cx="15128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fr-FR" sz="2000" b="1" dirty="0" err="1">
                <a:solidFill>
                  <a:srgbClr val="61B6CD"/>
                </a:solidFill>
              </a:rPr>
              <a:t>Pélagic</a:t>
            </a:r>
            <a:endParaRPr lang="en-US" altLang="fr-FR" sz="2000" b="1" dirty="0">
              <a:solidFill>
                <a:srgbClr val="61B6CD"/>
              </a:solidFill>
            </a:endParaRPr>
          </a:p>
        </p:txBody>
      </p:sp>
      <p:sp>
        <p:nvSpPr>
          <p:cNvPr id="350" name="ZoneTexte 349"/>
          <p:cNvSpPr txBox="1"/>
          <p:nvPr/>
        </p:nvSpPr>
        <p:spPr>
          <a:xfrm rot="19869920">
            <a:off x="6102350" y="2127503"/>
            <a:ext cx="1366838" cy="400050"/>
          </a:xfrm>
          <a:prstGeom prst="rect">
            <a:avLst/>
          </a:prstGeom>
          <a:noFill/>
        </p:spPr>
        <p:txBody>
          <a:bodyPr>
            <a:spAutoFit/>
          </a:bodyPr>
          <a:lstStyle/>
          <a:p>
            <a:pPr>
              <a:defRPr/>
            </a:pPr>
            <a:r>
              <a:rPr lang="en-US" sz="2000" b="1" dirty="0">
                <a:solidFill>
                  <a:schemeClr val="accent3">
                    <a:lumMod val="75000"/>
                  </a:schemeClr>
                </a:solidFill>
              </a:rPr>
              <a:t>Benthic</a:t>
            </a:r>
          </a:p>
        </p:txBody>
      </p:sp>
      <p:grpSp>
        <p:nvGrpSpPr>
          <p:cNvPr id="14367" name="Groupe 350"/>
          <p:cNvGrpSpPr>
            <a:grpSpLocks/>
          </p:cNvGrpSpPr>
          <p:nvPr/>
        </p:nvGrpSpPr>
        <p:grpSpPr bwMode="auto">
          <a:xfrm>
            <a:off x="6686550" y="1946528"/>
            <a:ext cx="857250" cy="1031875"/>
            <a:chOff x="5307523" y="921942"/>
            <a:chExt cx="856562" cy="1031802"/>
          </a:xfrm>
        </p:grpSpPr>
        <p:grpSp>
          <p:nvGrpSpPr>
            <p:cNvPr id="14535" name="Groupe 351"/>
            <p:cNvGrpSpPr>
              <a:grpSpLocks/>
            </p:cNvGrpSpPr>
            <p:nvPr/>
          </p:nvGrpSpPr>
          <p:grpSpPr bwMode="auto">
            <a:xfrm>
              <a:off x="5329556" y="1439646"/>
              <a:ext cx="365627" cy="188324"/>
              <a:chOff x="4783989" y="2182523"/>
              <a:chExt cx="365627" cy="188324"/>
            </a:xfrm>
          </p:grpSpPr>
          <p:pic>
            <p:nvPicPr>
              <p:cNvPr id="14554" name="Image 37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3165279">
                <a:off x="4966171" y="2187402"/>
                <a:ext cx="186869" cy="180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55" name="Image 37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3165279">
                <a:off x="4780564" y="2185948"/>
                <a:ext cx="186869" cy="18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536" name="Groupe 352"/>
            <p:cNvGrpSpPr>
              <a:grpSpLocks/>
            </p:cNvGrpSpPr>
            <p:nvPr/>
          </p:nvGrpSpPr>
          <p:grpSpPr bwMode="auto">
            <a:xfrm>
              <a:off x="5307523" y="1361777"/>
              <a:ext cx="612068" cy="418593"/>
              <a:chOff x="4609556" y="1952254"/>
              <a:chExt cx="612068" cy="418593"/>
            </a:xfrm>
          </p:grpSpPr>
          <p:pic>
            <p:nvPicPr>
              <p:cNvPr id="14548" name="Image 36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3165279">
                <a:off x="4606132" y="2130015"/>
                <a:ext cx="186868" cy="18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9" name="Image 36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3165279">
                <a:off x="5038179" y="1955678"/>
                <a:ext cx="186869" cy="180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50" name="Image 36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3165279">
                <a:off x="4966171" y="2187402"/>
                <a:ext cx="186869" cy="180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51" name="Image 36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3165279">
                <a:off x="4837460" y="1960794"/>
                <a:ext cx="186868" cy="18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52" name="Image 36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3165279">
                <a:off x="4780564" y="2185948"/>
                <a:ext cx="186869" cy="18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53" name="Image 36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3165279">
                <a:off x="4822155" y="2032431"/>
                <a:ext cx="186869" cy="18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537" name="Groupe 353"/>
            <p:cNvGrpSpPr>
              <a:grpSpLocks/>
            </p:cNvGrpSpPr>
            <p:nvPr/>
          </p:nvGrpSpPr>
          <p:grpSpPr bwMode="auto">
            <a:xfrm>
              <a:off x="5691251" y="1087944"/>
              <a:ext cx="380740" cy="844826"/>
              <a:chOff x="4840884" y="1526021"/>
              <a:chExt cx="380740" cy="844826"/>
            </a:xfrm>
          </p:grpSpPr>
          <p:pic>
            <p:nvPicPr>
              <p:cNvPr id="14544" name="Image 36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3165279">
                <a:off x="5038179" y="1955678"/>
                <a:ext cx="186869" cy="180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5" name="Image 36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3165279">
                <a:off x="4966171" y="2187402"/>
                <a:ext cx="186869" cy="180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6" name="Image 36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3165279">
                <a:off x="4837460" y="1960794"/>
                <a:ext cx="186868" cy="18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7" name="Image 36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3165279">
                <a:off x="4909467" y="1529445"/>
                <a:ext cx="186868" cy="18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538" name="Groupe 354"/>
            <p:cNvGrpSpPr>
              <a:grpSpLocks/>
            </p:cNvGrpSpPr>
            <p:nvPr/>
          </p:nvGrpSpPr>
          <p:grpSpPr bwMode="auto">
            <a:xfrm>
              <a:off x="5809632" y="921942"/>
              <a:ext cx="354453" cy="1031802"/>
              <a:chOff x="4609556" y="1337590"/>
              <a:chExt cx="354453" cy="1031802"/>
            </a:xfrm>
          </p:grpSpPr>
          <p:pic>
            <p:nvPicPr>
              <p:cNvPr id="14539" name="Image 35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3165279">
                <a:off x="4606132" y="2130015"/>
                <a:ext cx="186868" cy="18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0" name="Image 35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3165279">
                <a:off x="4664273" y="1341014"/>
                <a:ext cx="186868" cy="18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 name="Image 35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3165279">
                <a:off x="4621436" y="1912356"/>
                <a:ext cx="186868" cy="18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2" name="Image 35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3165279">
                <a:off x="4780564" y="2185948"/>
                <a:ext cx="186869" cy="18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3" name="Image 35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3165279">
                <a:off x="4763830" y="1651032"/>
                <a:ext cx="186868" cy="18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4368" name="ZoneTexte 372"/>
          <p:cNvSpPr txBox="1">
            <a:spLocks noChangeArrowheads="1"/>
          </p:cNvSpPr>
          <p:nvPr/>
        </p:nvSpPr>
        <p:spPr bwMode="auto">
          <a:xfrm>
            <a:off x="6488113" y="4176965"/>
            <a:ext cx="23764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fr-FR" sz="2800" dirty="0"/>
              <a:t>Recruitment</a:t>
            </a:r>
          </a:p>
        </p:txBody>
      </p:sp>
      <p:sp>
        <p:nvSpPr>
          <p:cNvPr id="14369" name="Rectangle 373"/>
          <p:cNvSpPr>
            <a:spLocks noChangeArrowheads="1"/>
          </p:cNvSpPr>
          <p:nvPr/>
        </p:nvSpPr>
        <p:spPr bwMode="auto">
          <a:xfrm>
            <a:off x="7121525" y="2968878"/>
            <a:ext cx="183287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fr-FR" sz="2000" dirty="0"/>
              <a:t>Metamorphosis</a:t>
            </a:r>
            <a:endParaRPr lang="fr-FR" altLang="fr-FR" sz="2000" dirty="0"/>
          </a:p>
        </p:txBody>
      </p:sp>
      <p:grpSp>
        <p:nvGrpSpPr>
          <p:cNvPr id="14370" name="Groupe 374"/>
          <p:cNvGrpSpPr>
            <a:grpSpLocks/>
          </p:cNvGrpSpPr>
          <p:nvPr/>
        </p:nvGrpSpPr>
        <p:grpSpPr bwMode="auto">
          <a:xfrm>
            <a:off x="1168400" y="3062540"/>
            <a:ext cx="1122363" cy="1095375"/>
            <a:chOff x="8032431" y="3604969"/>
            <a:chExt cx="2303103" cy="2121866"/>
          </a:xfrm>
        </p:grpSpPr>
        <p:pic>
          <p:nvPicPr>
            <p:cNvPr id="14427" name="Image 37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130747" y="4204279"/>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28" name="Image 37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386383" y="4459916"/>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29" name="Image 37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538783" y="4612316"/>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0" name="Image 37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691183" y="4764716"/>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1" name="Image 37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843583" y="4917116"/>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2" name="Image 38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733390" y="4094550"/>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3" name="Image 38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146914" y="4926495"/>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4" name="Image 38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299314" y="5078895"/>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5" name="Image 38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451714" y="5231295"/>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6" name="Image 38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386383" y="4018976"/>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7" name="Image 38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538783" y="4245116"/>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8" name="Image 38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691183" y="4397516"/>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 name="Image 38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843583" y="4549916"/>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0" name="Image 38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995983" y="4702316"/>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1" name="Image 38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146914" y="4559295"/>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2" name="Image 39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299314" y="4711695"/>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3" name="Image 39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451714" y="4864095"/>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4" name="Image 39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604114" y="5016495"/>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5" name="Image 39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032431" y="4474664"/>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6" name="Image 39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184831" y="4627064"/>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7" name="Image 39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218784" y="4854328"/>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8" name="Image 39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489631" y="4931864"/>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9" name="Image 39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379438" y="4109298"/>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50" name="Image 39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792962" y="4941243"/>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51" name="Image 39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945362" y="5093643"/>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52" name="Image 40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097762" y="5246043"/>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53" name="Image 40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250162" y="5398443"/>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54" name="Image 40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430627" y="3751998"/>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55" name="Image 40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583027" y="3904398"/>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56" name="Image 40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735427" y="4056798"/>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57" name="Image 40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887827" y="4209198"/>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58" name="Image 40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038758" y="4066177"/>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59" name="Image 40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191158" y="4218577"/>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60" name="Image 40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343558" y="4370977"/>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61" name="Image 40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495958" y="4523377"/>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62" name="Image 4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648358" y="4675777"/>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63" name="Image 41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386383" y="4459916"/>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64" name="Image 41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538783" y="4612316"/>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65" name="Image 41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691183" y="4764716"/>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66" name="Image 41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843583" y="4917116"/>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67" name="Image 41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733390" y="4094550"/>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68" name="Image 41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146914" y="4926495"/>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69" name="Image 41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299314" y="5078895"/>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70" name="Image 41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451714" y="5231295"/>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71" name="Image 41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604114" y="5383695"/>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72" name="Image 42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538783" y="4245116"/>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73" name="Image 42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691183" y="4397516"/>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74" name="Image 42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843583" y="4549916"/>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75" name="Image 42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995983" y="4702316"/>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76" name="Image 42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146914" y="4559295"/>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77" name="Image 42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299314" y="4711695"/>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78" name="Image 42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451714" y="4864095"/>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79" name="Image 42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604114" y="5016495"/>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80" name="Image 42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756514" y="5168895"/>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81" name="Image 42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229532" y="4494419"/>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82" name="Image 43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543711" y="4720856"/>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83" name="Image 43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430627" y="5152182"/>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84" name="Image 43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379438" y="4109298"/>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85" name="Image 43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792962" y="4941243"/>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86" name="Image 43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945362" y="5093643"/>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87" name="Image 43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097762" y="5246043"/>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88" name="Image 43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250162" y="5398443"/>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89" name="Image 43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755090" y="5138551"/>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90" name="Image 43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583027" y="3904398"/>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91" name="Image 43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735427" y="4056798"/>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92" name="Image 44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887827" y="4209198"/>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93" name="Image 44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038758" y="4066177"/>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94" name="Image 44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191158" y="4218577"/>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95" name="Image 44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343558" y="4370977"/>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96" name="Image 44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495958" y="4523377"/>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97" name="Image 44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648358" y="4675777"/>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98" name="Image 44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800758" y="4828177"/>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99" name="Image 44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725055" y="4307128"/>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00" name="Image 44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877455" y="4459528"/>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01" name="Image 44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029855" y="4611928"/>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02" name="Image 45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182255" y="4764328"/>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03" name="Image 45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346477" y="4770087"/>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04" name="Image 45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498877" y="4922487"/>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05" name="Image 45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651277" y="5074887"/>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06" name="Image 45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803677" y="5227287"/>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07" name="Image 45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956077" y="5379687"/>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08" name="Image 45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889277" y="3945687"/>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09" name="Image 45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041677" y="4098087"/>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10" name="Image 45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182255" y="4397128"/>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11" name="Image 45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346477" y="4402887"/>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12" name="Image 46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498877" y="4555287"/>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13" name="Image 46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651277" y="4707687"/>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14" name="Image 46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803677" y="4860087"/>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15" name="Image 46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956077" y="5012487"/>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16" name="Image 46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108477" y="5164887"/>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17" name="Image 46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523503" y="4474276"/>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18" name="Image 46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675903" y="4626676"/>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19" name="Image 46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828303" y="4779076"/>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20" name="Image 46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980703" y="4931476"/>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21" name="Image 46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870510" y="4108910"/>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22" name="Image 47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034732" y="4114669"/>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23" name="Image 47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449725" y="5242035"/>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24" name="Image 47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602125" y="5394435"/>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25" name="Image 47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754525" y="5546835"/>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26" name="Image 47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933521" y="3604969"/>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27" name="Image 47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144913" y="3698377"/>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28" name="Image 47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223573" y="3909769"/>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29" name="Image 47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390721" y="4062169"/>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30" name="Image 47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543121" y="4214569"/>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31" name="Image 47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695521" y="4366969"/>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32" name="Image 48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847921" y="4519369"/>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33" name="Image 48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000321" y="4671769"/>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34" name="Image 48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152721" y="4824169"/>
              <a:ext cx="182813"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371" name="Groupe 483"/>
          <p:cNvGrpSpPr>
            <a:grpSpLocks/>
          </p:cNvGrpSpPr>
          <p:nvPr/>
        </p:nvGrpSpPr>
        <p:grpSpPr bwMode="auto">
          <a:xfrm>
            <a:off x="2405063" y="1976690"/>
            <a:ext cx="1290637" cy="1195388"/>
            <a:chOff x="2404355" y="1888089"/>
            <a:chExt cx="1291358" cy="1195698"/>
          </a:xfrm>
        </p:grpSpPr>
        <p:grpSp>
          <p:nvGrpSpPr>
            <p:cNvPr id="14377" name="Groupe 484"/>
            <p:cNvGrpSpPr>
              <a:grpSpLocks/>
            </p:cNvGrpSpPr>
            <p:nvPr/>
          </p:nvGrpSpPr>
          <p:grpSpPr bwMode="auto">
            <a:xfrm>
              <a:off x="2404355" y="1888089"/>
              <a:ext cx="824547" cy="814298"/>
              <a:chOff x="2609747" y="1351356"/>
              <a:chExt cx="1490656" cy="1237370"/>
            </a:xfrm>
          </p:grpSpPr>
          <p:pic>
            <p:nvPicPr>
              <p:cNvPr id="14403" name="Image 51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738612" y="1404733"/>
                <a:ext cx="361935"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4" name="Image 51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934368" y="1487329"/>
                <a:ext cx="361935"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5" name="Image 51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981837" y="1785947"/>
                <a:ext cx="361935"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6" name="Image 51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195812" y="1861933"/>
                <a:ext cx="361935"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7" name="Image 51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330946" y="2057965"/>
                <a:ext cx="361935"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8" name="Image 51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59859" y="1524300"/>
                <a:ext cx="361935"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9" name="Image 51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228177" y="1563484"/>
                <a:ext cx="361935"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10" name="Image 51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725246" y="1861933"/>
                <a:ext cx="361935"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11" name="Image 51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498867" y="1869976"/>
                <a:ext cx="361935"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12" name="Image 51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634001" y="2066008"/>
                <a:ext cx="361935"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13" name="Image 52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627784" y="1557133"/>
                <a:ext cx="361935"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14" name="Image 52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23540" y="1639729"/>
                <a:ext cx="361935"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15" name="Image 52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71009" y="1938347"/>
                <a:ext cx="361935"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16" name="Image 52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84984" y="2014333"/>
                <a:ext cx="361935"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17" name="Image 52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220118" y="2210365"/>
                <a:ext cx="361935"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18" name="Image 52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237423" y="1351356"/>
                <a:ext cx="361935"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19" name="Image 52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439987" y="1511692"/>
                <a:ext cx="361935"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20" name="Image 52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420924" y="1709460"/>
                <a:ext cx="361935"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21" name="Image 52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738468" y="1663989"/>
                <a:ext cx="361935"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22" name="Image 52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609747" y="1779845"/>
                <a:ext cx="361935"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23" name="Image 53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728407" y="1949903"/>
                <a:ext cx="361935"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24" name="Image 53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71009" y="1938347"/>
                <a:ext cx="361935"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25" name="Image 53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87192" y="2151897"/>
                <a:ext cx="361935"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26" name="Image 53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488873" y="2228726"/>
                <a:ext cx="361935"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378" name="Groupe 485"/>
            <p:cNvGrpSpPr>
              <a:grpSpLocks/>
            </p:cNvGrpSpPr>
            <p:nvPr/>
          </p:nvGrpSpPr>
          <p:grpSpPr bwMode="auto">
            <a:xfrm>
              <a:off x="2871166" y="2269489"/>
              <a:ext cx="824547" cy="814298"/>
              <a:chOff x="2609747" y="1351356"/>
              <a:chExt cx="1490656" cy="1237370"/>
            </a:xfrm>
          </p:grpSpPr>
          <p:pic>
            <p:nvPicPr>
              <p:cNvPr id="14379" name="Image 48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738612" y="1404733"/>
                <a:ext cx="361935"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80" name="Image 48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934368" y="1487329"/>
                <a:ext cx="361935"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81" name="Image 48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981837" y="1785947"/>
                <a:ext cx="361935"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82" name="Image 48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195812" y="1861933"/>
                <a:ext cx="361935"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83" name="Image 49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330946" y="2057965"/>
                <a:ext cx="361935"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84" name="Image 49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59859" y="1524300"/>
                <a:ext cx="361935"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85" name="Image 49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228177" y="1563484"/>
                <a:ext cx="361935"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86" name="Image 49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725246" y="1861933"/>
                <a:ext cx="361935"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87" name="Image 49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498867" y="1869976"/>
                <a:ext cx="361935"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88" name="Image 49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634001" y="2066008"/>
                <a:ext cx="361935"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89" name="Image 49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627784" y="1557133"/>
                <a:ext cx="361935"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0" name="Image 49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23540" y="1639729"/>
                <a:ext cx="361935"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1" name="Image 49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71009" y="1938347"/>
                <a:ext cx="361935"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2" name="Image 49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84984" y="2014333"/>
                <a:ext cx="361935"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3" name="Image 50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220118" y="2210365"/>
                <a:ext cx="361935"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4" name="Image 50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237423" y="1351356"/>
                <a:ext cx="361935"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5" name="Image 50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439987" y="1511692"/>
                <a:ext cx="361935"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6" name="Image 50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420924" y="1709460"/>
                <a:ext cx="361935"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7" name="Image 50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738468" y="1663989"/>
                <a:ext cx="361935"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8" name="Image 50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609747" y="1779845"/>
                <a:ext cx="361935"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9" name="Image 50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728407" y="1949903"/>
                <a:ext cx="361935"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0" name="Image 50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71009" y="1938347"/>
                <a:ext cx="361935"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1" name="Image 50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87192" y="2151897"/>
                <a:ext cx="361935"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2" name="Image 50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488873" y="2228726"/>
                <a:ext cx="361935"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269" name="Groupe 268"/>
          <p:cNvGrpSpPr>
            <a:grpSpLocks/>
          </p:cNvGrpSpPr>
          <p:nvPr/>
        </p:nvGrpSpPr>
        <p:grpSpPr bwMode="auto">
          <a:xfrm>
            <a:off x="2674938" y="2351398"/>
            <a:ext cx="3521075" cy="2020888"/>
            <a:chOff x="2675547" y="2168557"/>
            <a:chExt cx="3520511" cy="2021367"/>
          </a:xfrm>
        </p:grpSpPr>
        <p:grpSp>
          <p:nvGrpSpPr>
            <p:cNvPr id="270" name="Groupe 541"/>
            <p:cNvGrpSpPr>
              <a:grpSpLocks/>
            </p:cNvGrpSpPr>
            <p:nvPr/>
          </p:nvGrpSpPr>
          <p:grpSpPr bwMode="auto">
            <a:xfrm>
              <a:off x="2675547" y="3013307"/>
              <a:ext cx="3125286" cy="1176617"/>
              <a:chOff x="2675547" y="3013307"/>
              <a:chExt cx="3125286" cy="1176617"/>
            </a:xfrm>
          </p:grpSpPr>
          <p:sp>
            <p:nvSpPr>
              <p:cNvPr id="278" name="ZoneTexte 546"/>
              <p:cNvSpPr txBox="1">
                <a:spLocks noChangeArrowheads="1"/>
              </p:cNvSpPr>
              <p:nvPr/>
            </p:nvSpPr>
            <p:spPr bwMode="auto">
              <a:xfrm rot="19750259">
                <a:off x="3046501" y="3025800"/>
                <a:ext cx="2657567" cy="95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fr-FR" sz="2800" dirty="0"/>
                  <a:t>Environmental variables</a:t>
                </a:r>
              </a:p>
            </p:txBody>
          </p:sp>
          <p:sp>
            <p:nvSpPr>
              <p:cNvPr id="285" name="Ellipse 284"/>
              <p:cNvSpPr/>
              <p:nvPr/>
            </p:nvSpPr>
            <p:spPr>
              <a:xfrm rot="19717947">
                <a:off x="2675547" y="3013307"/>
                <a:ext cx="3125286" cy="1176617"/>
              </a:xfrm>
              <a:prstGeom prst="ellipse">
                <a:avLst/>
              </a:prstGeom>
              <a:noFill/>
              <a:ln w="793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cxnSp>
          <p:nvCxnSpPr>
            <p:cNvPr id="271" name="Connecteur droit avec flèche 270"/>
            <p:cNvCxnSpPr/>
            <p:nvPr/>
          </p:nvCxnSpPr>
          <p:spPr>
            <a:xfrm flipH="1" flipV="1">
              <a:off x="4416755" y="2303527"/>
              <a:ext cx="176185" cy="466836"/>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72" name="Connecteur droit avec flèche 271"/>
            <p:cNvCxnSpPr/>
            <p:nvPr/>
          </p:nvCxnSpPr>
          <p:spPr>
            <a:xfrm flipV="1">
              <a:off x="5431006" y="2168557"/>
              <a:ext cx="609502" cy="552581"/>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73" name="Connecteur droit avec flèche 272"/>
            <p:cNvCxnSpPr/>
            <p:nvPr/>
          </p:nvCxnSpPr>
          <p:spPr>
            <a:xfrm flipV="1">
              <a:off x="5583381" y="2770363"/>
              <a:ext cx="612677" cy="107976"/>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74" name="Connecteur droit avec flèche 273"/>
            <p:cNvCxnSpPr/>
            <p:nvPr/>
          </p:nvCxnSpPr>
          <p:spPr>
            <a:xfrm>
              <a:off x="5286566" y="3529367"/>
              <a:ext cx="333322" cy="395381"/>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sp>
        <p:nvSpPr>
          <p:cNvPr id="286" name="Rectangle 15"/>
          <p:cNvSpPr>
            <a:spLocks noChangeArrowheads="1"/>
          </p:cNvSpPr>
          <p:nvPr/>
        </p:nvSpPr>
        <p:spPr bwMode="auto">
          <a:xfrm>
            <a:off x="-6350" y="4763"/>
            <a:ext cx="895508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fr-FR" sz="2300" b="1" dirty="0">
                <a:solidFill>
                  <a:srgbClr val="006451"/>
                </a:solidFill>
                <a:effectLst>
                  <a:outerShdw blurRad="50800" dist="38100" dir="2700000" algn="tl" rotWithShape="0">
                    <a:prstClr val="black">
                      <a:alpha val="40000"/>
                    </a:prstClr>
                  </a:outerShdw>
                </a:effectLst>
                <a:latin typeface="Arial" panose="020B0604020202020204" pitchFamily="34" charset="0"/>
                <a:ea typeface="Roboto Lt" pitchFamily="2" charset="0"/>
                <a:cs typeface="Arial" panose="020B0604020202020204" pitchFamily="34" charset="0"/>
              </a:rPr>
              <a:t>Starting in 2012, we focused on biological descriptors to study settlement and metamorphosis.</a:t>
            </a:r>
            <a:endParaRPr lang="fr-FR" altLang="fr-FR" sz="2400" b="1" dirty="0"/>
          </a:p>
        </p:txBody>
      </p:sp>
    </p:spTree>
    <p:extLst>
      <p:ext uri="{BB962C8B-B14F-4D97-AF65-F5344CB8AC3E}">
        <p14:creationId xmlns:p14="http://schemas.microsoft.com/office/powerpoint/2010/main" val="3911950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9"/>
                                        </p:tgtEl>
                                        <p:attrNameLst>
                                          <p:attrName>style.visibility</p:attrName>
                                        </p:attrNameLst>
                                      </p:cBhvr>
                                      <p:to>
                                        <p:strVal val="visible"/>
                                      </p:to>
                                    </p:set>
                                    <p:animEffect transition="in" filter="fade">
                                      <p:cBhvr>
                                        <p:cTn id="7" dur="500"/>
                                        <p:tgtEl>
                                          <p:spTgt spid="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Espace réservé du numéro de diapositive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608E4DA-6688-4203-8358-564659F04DEF}" type="slidenum">
              <a:rPr lang="fr-FR" altLang="fr-FR" sz="1200" smtClean="0">
                <a:solidFill>
                  <a:srgbClr val="898989"/>
                </a:solidFill>
              </a:rPr>
              <a:pPr>
                <a:spcBef>
                  <a:spcPct val="0"/>
                </a:spcBef>
                <a:buFontTx/>
                <a:buNone/>
              </a:pPr>
              <a:t>7</a:t>
            </a:fld>
            <a:endParaRPr lang="fr-FR" altLang="fr-FR" sz="1200">
              <a:solidFill>
                <a:srgbClr val="898989"/>
              </a:solidFill>
            </a:endParaRPr>
          </a:p>
        </p:txBody>
      </p:sp>
      <p:sp>
        <p:nvSpPr>
          <p:cNvPr id="16388" name="Rectangle 3"/>
          <p:cNvSpPr>
            <a:spLocks noChangeArrowheads="1"/>
          </p:cNvSpPr>
          <p:nvPr/>
        </p:nvSpPr>
        <p:spPr bwMode="auto">
          <a:xfrm>
            <a:off x="0" y="6350"/>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fr-FR" sz="2400" b="1" dirty="0"/>
              <a:t>The </a:t>
            </a:r>
            <a:r>
              <a:rPr lang="en-US" altLang="fr-FR" sz="2400" b="1" dirty="0">
                <a:solidFill>
                  <a:srgbClr val="00B050"/>
                </a:solidFill>
              </a:rPr>
              <a:t>fecundity</a:t>
            </a:r>
            <a:r>
              <a:rPr lang="en-US" altLang="fr-FR" sz="2400" b="1" dirty="0"/>
              <a:t> of oysters in the Thau lagoon ensures </a:t>
            </a:r>
            <a:r>
              <a:rPr lang="en-US" altLang="fr-FR" sz="2400" b="1" dirty="0">
                <a:solidFill>
                  <a:srgbClr val="00B050"/>
                </a:solidFill>
              </a:rPr>
              <a:t>a supply of larvae</a:t>
            </a:r>
            <a:r>
              <a:rPr lang="en-US" altLang="fr-FR" sz="2400" b="1" dirty="0"/>
              <a:t>.</a:t>
            </a:r>
          </a:p>
        </p:txBody>
      </p:sp>
      <p:pic>
        <p:nvPicPr>
          <p:cNvPr id="5" name="Image 4"/>
          <p:cNvPicPr>
            <a:picLocks noChangeAspect="1"/>
          </p:cNvPicPr>
          <p:nvPr/>
        </p:nvPicPr>
        <p:blipFill rotWithShape="1">
          <a:blip r:embed="rId3">
            <a:extLst>
              <a:ext uri="{28A0092B-C50C-407E-A947-70E740481C1C}">
                <a14:useLocalDpi xmlns:a14="http://schemas.microsoft.com/office/drawing/2010/main" val="0"/>
              </a:ext>
            </a:extLst>
          </a:blip>
          <a:srcRect l="4768" t="7618" r="3094" b="38269"/>
          <a:stretch/>
        </p:blipFill>
        <p:spPr bwMode="auto">
          <a:xfrm>
            <a:off x="185737" y="939069"/>
            <a:ext cx="5629714" cy="233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Rectangle 9"/>
          <p:cNvSpPr txBox="1">
            <a:spLocks noChangeArrowheads="1"/>
          </p:cNvSpPr>
          <p:nvPr/>
        </p:nvSpPr>
        <p:spPr bwMode="auto">
          <a:xfrm>
            <a:off x="-50800" y="5455666"/>
            <a:ext cx="9194800" cy="701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indent="-342900">
              <a:lnSpc>
                <a:spcPct val="90000"/>
              </a:lnSpc>
              <a:buFont typeface="Wingdings" panose="05000000000000000000" pitchFamily="2" charset="2"/>
              <a:buChar char="ü"/>
            </a:pPr>
            <a:r>
              <a:rPr lang="en-US" altLang="fr-FR" sz="2000" b="1" dirty="0"/>
              <a:t>Spawning triggers are </a:t>
            </a:r>
            <a:r>
              <a:rPr lang="en-US" altLang="fr-FR" sz="2000" b="1" dirty="0">
                <a:solidFill>
                  <a:srgbClr val="FF0000"/>
                </a:solidFill>
              </a:rPr>
              <a:t>different</a:t>
            </a:r>
            <a:r>
              <a:rPr lang="en-US" altLang="fr-FR" sz="2000" b="1" dirty="0"/>
              <a:t> between Mediterranean and Atlantic lagoon basins.</a:t>
            </a:r>
          </a:p>
        </p:txBody>
      </p:sp>
      <p:sp>
        <p:nvSpPr>
          <p:cNvPr id="16391" name="ZoneTexte 6"/>
          <p:cNvSpPr txBox="1">
            <a:spLocks noChangeArrowheads="1"/>
          </p:cNvSpPr>
          <p:nvPr/>
        </p:nvSpPr>
        <p:spPr bwMode="auto">
          <a:xfrm>
            <a:off x="-50800" y="4714258"/>
            <a:ext cx="9245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indent="-342900">
              <a:spcBef>
                <a:spcPct val="0"/>
              </a:spcBef>
              <a:buFont typeface="Wingdings" panose="05000000000000000000" pitchFamily="2" charset="2"/>
              <a:buChar char="ü"/>
            </a:pPr>
            <a:r>
              <a:rPr lang="en-US" altLang="fr-FR" sz="2000" b="1" dirty="0">
                <a:solidFill>
                  <a:srgbClr val="00B050"/>
                </a:solidFill>
              </a:rPr>
              <a:t>Phytoplankton</a:t>
            </a:r>
            <a:r>
              <a:rPr lang="en-US" altLang="fr-FR" sz="2000" b="1" dirty="0"/>
              <a:t> concentrations and </a:t>
            </a:r>
            <a:r>
              <a:rPr lang="en-US" altLang="fr-FR" sz="2000" b="1" dirty="0">
                <a:solidFill>
                  <a:srgbClr val="00B050"/>
                </a:solidFill>
              </a:rPr>
              <a:t>assemblages influence gametogenesis</a:t>
            </a:r>
            <a:r>
              <a:rPr lang="en-US" altLang="fr-FR" sz="2000" b="1" dirty="0"/>
              <a:t>, high abundances of autotrophic diatoms have a </a:t>
            </a:r>
            <a:r>
              <a:rPr lang="en-US" altLang="fr-FR" sz="2000" b="1" dirty="0">
                <a:solidFill>
                  <a:srgbClr val="00B050"/>
                </a:solidFill>
              </a:rPr>
              <a:t>positive</a:t>
            </a:r>
            <a:r>
              <a:rPr lang="en-US" altLang="fr-FR" sz="2000" b="1" dirty="0"/>
              <a:t> effect.</a:t>
            </a:r>
            <a:endParaRPr lang="fr-FR" altLang="fr-FR" sz="2000" b="1" dirty="0"/>
          </a:p>
        </p:txBody>
      </p:sp>
      <p:sp>
        <p:nvSpPr>
          <p:cNvPr id="16393" name="ZoneTexte 17"/>
          <p:cNvSpPr txBox="1">
            <a:spLocks noChangeArrowheads="1"/>
          </p:cNvSpPr>
          <p:nvPr/>
        </p:nvSpPr>
        <p:spPr bwMode="auto">
          <a:xfrm>
            <a:off x="0" y="1093788"/>
            <a:ext cx="3714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800"/>
              <a:t>1.</a:t>
            </a:r>
          </a:p>
        </p:txBody>
      </p:sp>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3568" y="3324313"/>
            <a:ext cx="1077916" cy="1024128"/>
          </a:xfrm>
          <a:prstGeom prst="rect">
            <a:avLst/>
          </a:prstGeom>
        </p:spPr>
      </p:pic>
      <p:pic>
        <p:nvPicPr>
          <p:cNvPr id="4" name="Imag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8387" y="3227832"/>
            <a:ext cx="2724042" cy="1299493"/>
          </a:xfrm>
          <a:prstGeom prst="rect">
            <a:avLst/>
          </a:prstGeom>
        </p:spPr>
      </p:pic>
      <p:sp>
        <p:nvSpPr>
          <p:cNvPr id="7" name="Rectangle 6"/>
          <p:cNvSpPr/>
          <p:nvPr/>
        </p:nvSpPr>
        <p:spPr>
          <a:xfrm>
            <a:off x="3193869" y="4337855"/>
            <a:ext cx="1159292" cy="215444"/>
          </a:xfrm>
          <a:prstGeom prst="rect">
            <a:avLst/>
          </a:prstGeom>
        </p:spPr>
        <p:txBody>
          <a:bodyPr wrap="none">
            <a:spAutoFit/>
          </a:bodyPr>
          <a:lstStyle/>
          <a:p>
            <a:r>
              <a:rPr lang="fr-FR" sz="800" dirty="0"/>
              <a:t>https://ian.umces.edu/</a:t>
            </a:r>
          </a:p>
        </p:txBody>
      </p:sp>
      <p:sp>
        <p:nvSpPr>
          <p:cNvPr id="14" name="Rectangle 9"/>
          <p:cNvSpPr txBox="1">
            <a:spLocks noChangeArrowheads="1"/>
          </p:cNvSpPr>
          <p:nvPr/>
        </p:nvSpPr>
        <p:spPr bwMode="auto">
          <a:xfrm>
            <a:off x="-50800" y="6156833"/>
            <a:ext cx="9194800" cy="701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indent="-342900">
              <a:lnSpc>
                <a:spcPct val="90000"/>
              </a:lnSpc>
              <a:buFont typeface="Wingdings" panose="05000000000000000000" pitchFamily="2" charset="2"/>
              <a:buChar char="ü"/>
            </a:pPr>
            <a:r>
              <a:rPr lang="en-US" altLang="fr-FR" sz="2000" b="1" dirty="0"/>
              <a:t>The </a:t>
            </a:r>
            <a:r>
              <a:rPr lang="en-US" altLang="fr-FR" sz="2000" b="1" dirty="0">
                <a:solidFill>
                  <a:srgbClr val="00B050"/>
                </a:solidFill>
              </a:rPr>
              <a:t>quantities</a:t>
            </a:r>
            <a:r>
              <a:rPr lang="en-US" altLang="fr-FR" sz="2000" b="1" dirty="0"/>
              <a:t> of </a:t>
            </a:r>
            <a:r>
              <a:rPr lang="en-US" altLang="fr-FR" sz="2000" b="1" dirty="0">
                <a:solidFill>
                  <a:srgbClr val="00B050"/>
                </a:solidFill>
              </a:rPr>
              <a:t>pelagic</a:t>
            </a:r>
            <a:r>
              <a:rPr lang="en-US" altLang="fr-FR" sz="2000" b="1" dirty="0"/>
              <a:t> </a:t>
            </a:r>
            <a:r>
              <a:rPr lang="en-US" altLang="fr-FR" sz="2000" b="1" dirty="0">
                <a:solidFill>
                  <a:srgbClr val="00B050"/>
                </a:solidFill>
              </a:rPr>
              <a:t>larvae</a:t>
            </a:r>
            <a:r>
              <a:rPr lang="en-US" altLang="fr-FR" sz="2000" b="1" dirty="0"/>
              <a:t> in the Thau lagoon are </a:t>
            </a:r>
            <a:r>
              <a:rPr lang="en-US" altLang="fr-FR" sz="2000" b="1" dirty="0">
                <a:solidFill>
                  <a:srgbClr val="00B050"/>
                </a:solidFill>
              </a:rPr>
              <a:t>very high </a:t>
            </a:r>
            <a:r>
              <a:rPr lang="en-US" altLang="fr-FR" sz="2000" b="1" dirty="0"/>
              <a:t>compared to other French oyster basins.</a:t>
            </a:r>
          </a:p>
        </p:txBody>
      </p:sp>
      <p:grpSp>
        <p:nvGrpSpPr>
          <p:cNvPr id="2" name="Groupe 1"/>
          <p:cNvGrpSpPr/>
          <p:nvPr/>
        </p:nvGrpSpPr>
        <p:grpSpPr>
          <a:xfrm>
            <a:off x="6047022" y="975308"/>
            <a:ext cx="2771825" cy="3695364"/>
            <a:chOff x="6047022" y="975308"/>
            <a:chExt cx="2771825" cy="3695364"/>
          </a:xfrm>
        </p:grpSpPr>
        <p:pic>
          <p:nvPicPr>
            <p:cNvPr id="13" name="Imag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47022" y="975308"/>
              <a:ext cx="2771825" cy="3695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ZoneTexte 16"/>
            <p:cNvSpPr txBox="1">
              <a:spLocks noChangeArrowheads="1"/>
            </p:cNvSpPr>
            <p:nvPr/>
          </p:nvSpPr>
          <p:spPr bwMode="auto">
            <a:xfrm>
              <a:off x="7680960" y="4403418"/>
              <a:ext cx="111452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fr-FR" sz="1000" dirty="0">
                  <a:solidFill>
                    <a:schemeClr val="bg1"/>
                  </a:solidFill>
                </a:rPr>
                <a:t>Photo:  F. Lagarde</a:t>
              </a:r>
            </a:p>
          </p:txBody>
        </p:sp>
      </p:grpSp>
      <p:pic>
        <p:nvPicPr>
          <p:cNvPr id="17" name="Image 3"/>
          <p:cNvPicPr>
            <a:picLocks noChangeAspect="1"/>
          </p:cNvPicPr>
          <p:nvPr/>
        </p:nvPicPr>
        <p:blipFill>
          <a:blip r:embed="rId7">
            <a:extLst>
              <a:ext uri="{28A0092B-C50C-407E-A947-70E740481C1C}">
                <a14:useLocalDpi xmlns:a14="http://schemas.microsoft.com/office/drawing/2010/main" val="0"/>
              </a:ext>
            </a:extLst>
          </a:blip>
          <a:srcRect l="21730" t="32593" r="25185" b="14537"/>
          <a:stretch>
            <a:fillRect/>
          </a:stretch>
        </p:blipFill>
        <p:spPr bwMode="auto">
          <a:xfrm>
            <a:off x="4462636" y="3067842"/>
            <a:ext cx="1183033" cy="1571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57454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quarter" idx="10"/>
          </p:nvPr>
        </p:nvSpPr>
        <p:spPr/>
        <p:txBody>
          <a:bodyPr/>
          <a:lstStyle/>
          <a:p>
            <a:pPr>
              <a:defRPr/>
            </a:pPr>
            <a:fld id="{532E047B-15B9-4747-BADA-A95807FDF318}" type="datetime1">
              <a:rPr lang="fr-FR" smtClean="0"/>
              <a:pPr>
                <a:defRPr/>
              </a:pPr>
              <a:t>17/10/2023</a:t>
            </a:fld>
            <a:endParaRPr lang="fr-FR"/>
          </a:p>
        </p:txBody>
      </p:sp>
      <p:sp>
        <p:nvSpPr>
          <p:cNvPr id="17411" name="Espace réservé du numéro de diapositive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281155C-8643-4C29-9DF0-39EB6DC581A6}" type="slidenum">
              <a:rPr lang="fr-FR" altLang="fr-FR" sz="1200" smtClean="0">
                <a:solidFill>
                  <a:srgbClr val="898989"/>
                </a:solidFill>
              </a:rPr>
              <a:pPr>
                <a:spcBef>
                  <a:spcPct val="0"/>
                </a:spcBef>
                <a:buFontTx/>
                <a:buNone/>
              </a:pPr>
              <a:t>8</a:t>
            </a:fld>
            <a:endParaRPr lang="fr-FR" altLang="fr-FR" sz="1200">
              <a:solidFill>
                <a:srgbClr val="898989"/>
              </a:solidFill>
            </a:endParaRPr>
          </a:p>
        </p:txBody>
      </p:sp>
      <p:pic>
        <p:nvPicPr>
          <p:cNvPr id="10" name="Image 9"/>
          <p:cNvPicPr>
            <a:picLocks noChangeAspect="1"/>
          </p:cNvPicPr>
          <p:nvPr/>
        </p:nvPicPr>
        <p:blipFill>
          <a:blip r:embed="rId3">
            <a:extLst>
              <a:ext uri="{28A0092B-C50C-407E-A947-70E740481C1C}">
                <a14:useLocalDpi xmlns:a14="http://schemas.microsoft.com/office/drawing/2010/main" val="0"/>
              </a:ext>
            </a:extLst>
          </a:blip>
          <a:srcRect l="5222" t="4623" r="3925" b="52957"/>
          <a:stretch>
            <a:fillRect/>
          </a:stretch>
        </p:blipFill>
        <p:spPr bwMode="auto">
          <a:xfrm>
            <a:off x="255588" y="828151"/>
            <a:ext cx="4670425"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Rectangle 8"/>
          <p:cNvSpPr>
            <a:spLocks noChangeArrowheads="1"/>
          </p:cNvSpPr>
          <p:nvPr/>
        </p:nvSpPr>
        <p:spPr bwMode="auto">
          <a:xfrm>
            <a:off x="-11006" y="4789962"/>
            <a:ext cx="915500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indent="-285750">
              <a:spcBef>
                <a:spcPct val="0"/>
              </a:spcBef>
              <a:buFont typeface="Wingdings" panose="05000000000000000000" pitchFamily="2" charset="2"/>
              <a:buChar char="ü"/>
            </a:pPr>
            <a:r>
              <a:rPr lang="en-US" altLang="fr-FR" sz="1800" b="1" dirty="0"/>
              <a:t>The </a:t>
            </a:r>
            <a:r>
              <a:rPr lang="en-US" altLang="fr-FR" sz="1800" b="1" dirty="0">
                <a:solidFill>
                  <a:srgbClr val="00B050"/>
                </a:solidFill>
              </a:rPr>
              <a:t>colonization</a:t>
            </a:r>
            <a:r>
              <a:rPr lang="en-US" altLang="fr-FR" sz="1800" b="1" dirty="0"/>
              <a:t> on collector and the </a:t>
            </a:r>
            <a:r>
              <a:rPr lang="en-US" altLang="fr-FR" sz="1800" b="1" dirty="0">
                <a:solidFill>
                  <a:srgbClr val="00B050"/>
                </a:solidFill>
              </a:rPr>
              <a:t>metamorphosis</a:t>
            </a:r>
            <a:r>
              <a:rPr lang="en-US" altLang="fr-FR" sz="1800" b="1" dirty="0"/>
              <a:t> are stages of </a:t>
            </a:r>
            <a:r>
              <a:rPr lang="en-US" altLang="fr-FR" sz="1800" b="1" dirty="0">
                <a:solidFill>
                  <a:srgbClr val="FF0000"/>
                </a:solidFill>
              </a:rPr>
              <a:t>blocking</a:t>
            </a:r>
            <a:r>
              <a:rPr lang="en-US" altLang="fr-FR" sz="1800" b="1" dirty="0"/>
              <a:t> of the reproduction cycle when the </a:t>
            </a:r>
            <a:r>
              <a:rPr lang="en-US" altLang="fr-FR" sz="1800" b="1" dirty="0">
                <a:solidFill>
                  <a:srgbClr val="FF0000"/>
                </a:solidFill>
              </a:rPr>
              <a:t>food supply is low or inadequate (</a:t>
            </a:r>
            <a:r>
              <a:rPr lang="en-US" altLang="fr-FR" sz="1800" b="1" dirty="0" err="1">
                <a:solidFill>
                  <a:srgbClr val="FF0000"/>
                </a:solidFill>
              </a:rPr>
              <a:t>Cryptophytes</a:t>
            </a:r>
            <a:r>
              <a:rPr lang="en-US" altLang="fr-FR" sz="1800" b="1" dirty="0">
                <a:solidFill>
                  <a:srgbClr val="FF0000"/>
                </a:solidFill>
              </a:rPr>
              <a:t>, Ciliates, Dinoflagellates).</a:t>
            </a:r>
            <a:endParaRPr lang="fr-FR" altLang="fr-FR" sz="1800" b="1" dirty="0">
              <a:solidFill>
                <a:srgbClr val="FF0000"/>
              </a:solidFill>
            </a:endParaRPr>
          </a:p>
        </p:txBody>
      </p:sp>
      <p:sp>
        <p:nvSpPr>
          <p:cNvPr id="17414" name="Rectangle 10"/>
          <p:cNvSpPr>
            <a:spLocks noChangeArrowheads="1"/>
          </p:cNvSpPr>
          <p:nvPr/>
        </p:nvSpPr>
        <p:spPr bwMode="auto">
          <a:xfrm>
            <a:off x="23812" y="5793095"/>
            <a:ext cx="91201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indent="-285750">
              <a:spcBef>
                <a:spcPct val="0"/>
              </a:spcBef>
              <a:buFont typeface="Wingdings" panose="05000000000000000000" pitchFamily="2" charset="2"/>
              <a:buChar char="ü"/>
            </a:pPr>
            <a:r>
              <a:rPr lang="en-US" altLang="fr-FR" sz="1800" b="1" dirty="0"/>
              <a:t>The </a:t>
            </a:r>
            <a:r>
              <a:rPr lang="en-US" altLang="fr-FR" sz="1800" b="1" dirty="0">
                <a:solidFill>
                  <a:srgbClr val="00B050"/>
                </a:solidFill>
              </a:rPr>
              <a:t>high temperature of the ecosystem  (26°C-27°C) </a:t>
            </a:r>
            <a:r>
              <a:rPr lang="en-US" altLang="fr-FR" sz="1800" b="1" dirty="0"/>
              <a:t>favors the </a:t>
            </a:r>
            <a:r>
              <a:rPr lang="en-US" altLang="fr-FR" sz="1800" b="1" dirty="0" err="1"/>
              <a:t>remineralization</a:t>
            </a:r>
            <a:r>
              <a:rPr lang="en-US" altLang="fr-FR" sz="1800" b="1" dirty="0"/>
              <a:t> of organic matter and the </a:t>
            </a:r>
            <a:r>
              <a:rPr lang="en-US" altLang="fr-FR" sz="1800" b="1" dirty="0">
                <a:solidFill>
                  <a:srgbClr val="00B050"/>
                </a:solidFill>
              </a:rPr>
              <a:t>feeding of the larvae unlocking the recruitment </a:t>
            </a:r>
            <a:r>
              <a:rPr lang="en-US" altLang="fr-FR" sz="1800" b="1" dirty="0"/>
              <a:t>cycle</a:t>
            </a:r>
            <a:r>
              <a:rPr lang="fr-FR" altLang="fr-FR" sz="1800" b="1" dirty="0"/>
              <a:t>.</a:t>
            </a:r>
          </a:p>
        </p:txBody>
      </p:sp>
      <p:sp>
        <p:nvSpPr>
          <p:cNvPr id="17415" name="ZoneTexte 12"/>
          <p:cNvSpPr txBox="1">
            <a:spLocks noChangeArrowheads="1"/>
          </p:cNvSpPr>
          <p:nvPr/>
        </p:nvSpPr>
        <p:spPr bwMode="auto">
          <a:xfrm>
            <a:off x="0" y="1093788"/>
            <a:ext cx="3714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800"/>
              <a:t>2.</a:t>
            </a:r>
          </a:p>
        </p:txBody>
      </p:sp>
      <p:pic>
        <p:nvPicPr>
          <p:cNvPr id="17418" name="Image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26125" y="1117600"/>
            <a:ext cx="3274788" cy="2457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8"/>
          <p:cNvSpPr>
            <a:spLocks noChangeArrowheads="1"/>
          </p:cNvSpPr>
          <p:nvPr/>
        </p:nvSpPr>
        <p:spPr bwMode="auto">
          <a:xfrm>
            <a:off x="15948" y="4314867"/>
            <a:ext cx="91201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indent="-285750">
              <a:spcBef>
                <a:spcPct val="0"/>
              </a:spcBef>
              <a:buFont typeface="Wingdings" panose="05000000000000000000" pitchFamily="2" charset="2"/>
              <a:buChar char="ü"/>
            </a:pPr>
            <a:r>
              <a:rPr lang="fr-FR" altLang="fr-FR" sz="1800" b="1" dirty="0"/>
              <a:t>The</a:t>
            </a:r>
            <a:r>
              <a:rPr lang="fr-FR" altLang="fr-FR" sz="1800" b="1" dirty="0">
                <a:solidFill>
                  <a:srgbClr val="00B050"/>
                </a:solidFill>
              </a:rPr>
              <a:t> </a:t>
            </a:r>
            <a:r>
              <a:rPr lang="fr-FR" altLang="fr-FR" sz="1800" b="1" dirty="0" err="1">
                <a:solidFill>
                  <a:srgbClr val="00B050"/>
                </a:solidFill>
              </a:rPr>
              <a:t>recruitment</a:t>
            </a:r>
            <a:r>
              <a:rPr lang="fr-FR" altLang="fr-FR" sz="1800" b="1" dirty="0">
                <a:solidFill>
                  <a:srgbClr val="00B050"/>
                </a:solidFill>
              </a:rPr>
              <a:t> </a:t>
            </a:r>
            <a:r>
              <a:rPr lang="fr-FR" altLang="fr-FR" sz="1800" b="1" dirty="0"/>
              <a:t>of Pacific </a:t>
            </a:r>
            <a:r>
              <a:rPr lang="fr-FR" altLang="fr-FR" sz="1800" b="1" dirty="0" err="1"/>
              <a:t>oyster</a:t>
            </a:r>
            <a:r>
              <a:rPr lang="fr-FR" altLang="fr-FR" sz="1800" b="1" dirty="0">
                <a:solidFill>
                  <a:srgbClr val="00B050"/>
                </a:solidFill>
              </a:rPr>
              <a:t> </a:t>
            </a:r>
            <a:r>
              <a:rPr lang="fr-FR" altLang="fr-FR" sz="1800" b="1" dirty="0" err="1"/>
              <a:t>is</a:t>
            </a:r>
            <a:r>
              <a:rPr lang="fr-FR" altLang="fr-FR" sz="1800" b="1" dirty="0">
                <a:solidFill>
                  <a:srgbClr val="00B050"/>
                </a:solidFill>
              </a:rPr>
              <a:t> possible in </a:t>
            </a:r>
            <a:r>
              <a:rPr lang="fr-FR" altLang="fr-FR" sz="1800" b="1" dirty="0" err="1">
                <a:solidFill>
                  <a:srgbClr val="00B050"/>
                </a:solidFill>
              </a:rPr>
              <a:t>mediterranean</a:t>
            </a:r>
            <a:r>
              <a:rPr lang="fr-FR" altLang="fr-FR" sz="1800" b="1" dirty="0">
                <a:solidFill>
                  <a:srgbClr val="00B050"/>
                </a:solidFill>
              </a:rPr>
              <a:t> </a:t>
            </a:r>
            <a:r>
              <a:rPr lang="fr-FR" altLang="fr-FR" sz="1800" b="1" dirty="0" err="1">
                <a:solidFill>
                  <a:srgbClr val="00B050"/>
                </a:solidFill>
              </a:rPr>
              <a:t>lagoon</a:t>
            </a:r>
            <a:r>
              <a:rPr lang="fr-FR" altLang="fr-FR" sz="1800" b="1" dirty="0">
                <a:solidFill>
                  <a:srgbClr val="00B050"/>
                </a:solidFill>
              </a:rPr>
              <a:t>.</a:t>
            </a:r>
          </a:p>
        </p:txBody>
      </p:sp>
      <p:pic>
        <p:nvPicPr>
          <p:cNvPr id="14" name="Imag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6728" y="2938807"/>
            <a:ext cx="1077916" cy="1024128"/>
          </a:xfrm>
          <a:prstGeom prst="rect">
            <a:avLst/>
          </a:prstGeom>
        </p:spPr>
      </p:pic>
      <p:pic>
        <p:nvPicPr>
          <p:cNvPr id="15" name="Imag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61547" y="2842326"/>
            <a:ext cx="2724042" cy="1299493"/>
          </a:xfrm>
          <a:prstGeom prst="rect">
            <a:avLst/>
          </a:prstGeom>
        </p:spPr>
      </p:pic>
      <p:sp>
        <p:nvSpPr>
          <p:cNvPr id="16" name="Rectangle 15"/>
          <p:cNvSpPr/>
          <p:nvPr/>
        </p:nvSpPr>
        <p:spPr>
          <a:xfrm>
            <a:off x="4577029" y="3952349"/>
            <a:ext cx="1159292" cy="215444"/>
          </a:xfrm>
          <a:prstGeom prst="rect">
            <a:avLst/>
          </a:prstGeom>
        </p:spPr>
        <p:txBody>
          <a:bodyPr wrap="none">
            <a:spAutoFit/>
          </a:bodyPr>
          <a:lstStyle/>
          <a:p>
            <a:r>
              <a:rPr lang="fr-FR" sz="800" dirty="0"/>
              <a:t>https://ian.umces.edu/</a:t>
            </a:r>
          </a:p>
        </p:txBody>
      </p:sp>
      <p:pic>
        <p:nvPicPr>
          <p:cNvPr id="18" name="Image 17"/>
          <p:cNvPicPr>
            <a:picLocks noChangeAspect="1"/>
          </p:cNvPicPr>
          <p:nvPr/>
        </p:nvPicPr>
        <p:blipFill>
          <a:blip r:embed="rId7" cstate="print">
            <a:duotone>
              <a:prstClr val="black"/>
              <a:schemeClr val="accent2">
                <a:tint val="45000"/>
                <a:satMod val="400000"/>
              </a:schemeClr>
            </a:duotone>
          </a:blip>
          <a:stretch>
            <a:fillRect/>
          </a:stretch>
        </p:blipFill>
        <p:spPr>
          <a:xfrm>
            <a:off x="255588" y="2938807"/>
            <a:ext cx="1227204" cy="1038416"/>
          </a:xfrm>
          <a:prstGeom prst="rect">
            <a:avLst/>
          </a:prstGeom>
        </p:spPr>
      </p:pic>
      <p:sp>
        <p:nvSpPr>
          <p:cNvPr id="19" name="Rectangle 2"/>
          <p:cNvSpPr>
            <a:spLocks noChangeArrowheads="1"/>
          </p:cNvSpPr>
          <p:nvPr/>
        </p:nvSpPr>
        <p:spPr bwMode="auto">
          <a:xfrm>
            <a:off x="0" y="127000"/>
            <a:ext cx="9234488"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fr-FR" sz="1900" b="1" dirty="0"/>
              <a:t>The contribution of </a:t>
            </a:r>
            <a:r>
              <a:rPr lang="en-US" altLang="fr-FR" sz="1900" b="1" dirty="0">
                <a:solidFill>
                  <a:srgbClr val="00B050"/>
                </a:solidFill>
              </a:rPr>
              <a:t>nanophytoplankton</a:t>
            </a:r>
            <a:r>
              <a:rPr lang="en-US" altLang="fr-FR" sz="1900" b="1" dirty="0"/>
              <a:t> and diatoms (including Chaetoceros) is the key to successful recruitment, promoting </a:t>
            </a:r>
            <a:r>
              <a:rPr lang="en-US" altLang="fr-FR" sz="1900" b="1" dirty="0">
                <a:solidFill>
                  <a:srgbClr val="00B050"/>
                </a:solidFill>
              </a:rPr>
              <a:t>settlement on collectors and metamorphosis. </a:t>
            </a:r>
            <a:endParaRPr lang="fr-FR" altLang="fr-FR" sz="1900" b="1" dirty="0">
              <a:solidFill>
                <a:srgbClr val="00B050"/>
              </a:solidFill>
            </a:endParaRPr>
          </a:p>
        </p:txBody>
      </p:sp>
    </p:spTree>
    <p:extLst>
      <p:ext uri="{BB962C8B-B14F-4D97-AF65-F5344CB8AC3E}">
        <p14:creationId xmlns:p14="http://schemas.microsoft.com/office/powerpoint/2010/main" val="27151242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5"/>
          <a:stretch>
            <a:fillRect/>
          </a:stretch>
        </p:blipFill>
        <p:spPr>
          <a:xfrm>
            <a:off x="5095848" y="1196975"/>
            <a:ext cx="3866581" cy="2559870"/>
          </a:xfrm>
          <a:prstGeom prst="rect">
            <a:avLst/>
          </a:prstGeom>
        </p:spPr>
      </p:pic>
      <p:sp>
        <p:nvSpPr>
          <p:cNvPr id="2" name="Espace réservé de la date 1"/>
          <p:cNvSpPr>
            <a:spLocks noGrp="1"/>
          </p:cNvSpPr>
          <p:nvPr>
            <p:ph type="dt" sz="quarter" idx="10"/>
          </p:nvPr>
        </p:nvSpPr>
        <p:spPr/>
        <p:txBody>
          <a:bodyPr/>
          <a:lstStyle/>
          <a:p>
            <a:pPr>
              <a:defRPr/>
            </a:pPr>
            <a:fld id="{532E047B-15B9-4747-BADA-A95807FDF318}" type="datetime1">
              <a:rPr lang="fr-FR" smtClean="0"/>
              <a:pPr>
                <a:defRPr/>
              </a:pPr>
              <a:t>17/10/2023</a:t>
            </a:fld>
            <a:endParaRPr lang="fr-FR"/>
          </a:p>
        </p:txBody>
      </p:sp>
      <p:sp>
        <p:nvSpPr>
          <p:cNvPr id="19459" name="Espace réservé du numéro de diapositive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0004B8F3-79BE-43E4-8A05-20930995B6CD}" type="slidenum">
              <a:rPr lang="fr-FR" altLang="fr-FR" sz="1200" smtClean="0">
                <a:solidFill>
                  <a:srgbClr val="898989"/>
                </a:solidFill>
              </a:rPr>
              <a:pPr>
                <a:spcBef>
                  <a:spcPct val="0"/>
                </a:spcBef>
                <a:buFontTx/>
                <a:buNone/>
              </a:pPr>
              <a:t>9</a:t>
            </a:fld>
            <a:endParaRPr lang="fr-FR" altLang="fr-FR" sz="1200">
              <a:solidFill>
                <a:srgbClr val="898989"/>
              </a:solidFill>
            </a:endParaRPr>
          </a:p>
        </p:txBody>
      </p:sp>
      <p:sp>
        <p:nvSpPr>
          <p:cNvPr id="19460" name="ZoneTexte 12"/>
          <p:cNvSpPr txBox="1">
            <a:spLocks noChangeArrowheads="1"/>
          </p:cNvSpPr>
          <p:nvPr/>
        </p:nvSpPr>
        <p:spPr bwMode="auto">
          <a:xfrm>
            <a:off x="0" y="1093788"/>
            <a:ext cx="3714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800"/>
              <a:t>3.</a:t>
            </a:r>
          </a:p>
        </p:txBody>
      </p:sp>
      <p:sp>
        <p:nvSpPr>
          <p:cNvPr id="19462" name="Rectangle 5"/>
          <p:cNvSpPr>
            <a:spLocks noChangeArrowheads="1"/>
          </p:cNvSpPr>
          <p:nvPr/>
        </p:nvSpPr>
        <p:spPr bwMode="auto">
          <a:xfrm>
            <a:off x="255588" y="4900613"/>
            <a:ext cx="88884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indent="-342900">
              <a:spcBef>
                <a:spcPct val="0"/>
              </a:spcBef>
              <a:buFont typeface="Wingdings" panose="05000000000000000000" pitchFamily="2" charset="2"/>
              <a:buChar char="ü"/>
            </a:pPr>
            <a:r>
              <a:rPr lang="en-US" altLang="fr-FR" sz="2000" b="1" dirty="0">
                <a:solidFill>
                  <a:srgbClr val="FF0000"/>
                </a:solidFill>
              </a:rPr>
              <a:t>Rearing areas disrupt </a:t>
            </a:r>
            <a:r>
              <a:rPr lang="en-US" altLang="fr-FR" sz="2000" b="1" dirty="0"/>
              <a:t>oyster</a:t>
            </a:r>
            <a:r>
              <a:rPr lang="en-US" altLang="fr-FR" sz="2000" b="1" dirty="0">
                <a:solidFill>
                  <a:srgbClr val="FF0000"/>
                </a:solidFill>
              </a:rPr>
              <a:t> </a:t>
            </a:r>
            <a:r>
              <a:rPr lang="en-US" altLang="fr-FR" sz="2000" b="1" dirty="0"/>
              <a:t>spat</a:t>
            </a:r>
            <a:r>
              <a:rPr lang="en-US" altLang="fr-FR" sz="2000" b="1" dirty="0">
                <a:solidFill>
                  <a:srgbClr val="FF0000"/>
                </a:solidFill>
              </a:rPr>
              <a:t> recruitment </a:t>
            </a:r>
            <a:r>
              <a:rPr lang="en-US" altLang="fr-FR" sz="2000" b="1" dirty="0"/>
              <a:t>patterns with larval food depletion (top-down trophic control  by adult oysters on farms).</a:t>
            </a:r>
            <a:endParaRPr lang="fr-FR" altLang="fr-FR" sz="2000" b="1" dirty="0"/>
          </a:p>
        </p:txBody>
      </p:sp>
      <p:pic>
        <p:nvPicPr>
          <p:cNvPr id="19463" name="Image 6"/>
          <p:cNvPicPr>
            <a:picLocks noChangeAspect="1"/>
          </p:cNvPicPr>
          <p:nvPr/>
        </p:nvPicPr>
        <p:blipFill>
          <a:blip r:embed="rId6">
            <a:extLst>
              <a:ext uri="{28A0092B-C50C-407E-A947-70E740481C1C}">
                <a14:useLocalDpi xmlns:a14="http://schemas.microsoft.com/office/drawing/2010/main" val="0"/>
              </a:ext>
            </a:extLst>
          </a:blip>
          <a:srcRect b="26826"/>
          <a:stretch>
            <a:fillRect/>
          </a:stretch>
        </p:blipFill>
        <p:spPr bwMode="auto">
          <a:xfrm>
            <a:off x="457200" y="1196975"/>
            <a:ext cx="484981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larves_20120724.n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095849" y="1151121"/>
            <a:ext cx="3853472" cy="2568982"/>
          </a:xfrm>
          <a:prstGeom prst="rect">
            <a:avLst/>
          </a:prstGeom>
        </p:spPr>
      </p:pic>
      <p:sp>
        <p:nvSpPr>
          <p:cNvPr id="11" name="Rectangle 3"/>
          <p:cNvSpPr>
            <a:spLocks noChangeArrowheads="1"/>
          </p:cNvSpPr>
          <p:nvPr/>
        </p:nvSpPr>
        <p:spPr bwMode="auto">
          <a:xfrm>
            <a:off x="0" y="6350"/>
            <a:ext cx="91440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n-US" altLang="fr-FR" sz="2600" b="1" i="1" dirty="0"/>
              <a:t>Crassostrea gigas </a:t>
            </a:r>
            <a:r>
              <a:rPr lang="en-US" altLang="fr-FR" sz="2600" b="1" dirty="0"/>
              <a:t>recruitment windows are controlled by </a:t>
            </a:r>
            <a:r>
              <a:rPr lang="en-US" altLang="fr-FR" sz="2600" b="1" dirty="0">
                <a:solidFill>
                  <a:srgbClr val="00B050"/>
                </a:solidFill>
              </a:rPr>
              <a:t>hydrodynamic connectivity</a:t>
            </a:r>
            <a:r>
              <a:rPr lang="en-US" altLang="fr-FR" sz="2600" b="1" dirty="0"/>
              <a:t> and </a:t>
            </a:r>
            <a:r>
              <a:rPr lang="en-US" altLang="fr-FR" sz="2600" b="1" dirty="0">
                <a:solidFill>
                  <a:srgbClr val="00B050"/>
                </a:solidFill>
              </a:rPr>
              <a:t>trophic ecological function</a:t>
            </a:r>
            <a:endParaRPr lang="fr-FR" altLang="fr-FR" sz="2600" b="1" dirty="0">
              <a:solidFill>
                <a:srgbClr val="00B050"/>
              </a:solidFill>
            </a:endParaRPr>
          </a:p>
        </p:txBody>
      </p:sp>
      <p:sp>
        <p:nvSpPr>
          <p:cNvPr id="12" name="Rectangle 5"/>
          <p:cNvSpPr>
            <a:spLocks noChangeArrowheads="1"/>
          </p:cNvSpPr>
          <p:nvPr/>
        </p:nvSpPr>
        <p:spPr bwMode="auto">
          <a:xfrm>
            <a:off x="255588" y="3950698"/>
            <a:ext cx="888841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indent="-342900">
              <a:spcBef>
                <a:spcPct val="0"/>
              </a:spcBef>
              <a:buFont typeface="Wingdings" panose="05000000000000000000" pitchFamily="2" charset="2"/>
              <a:buChar char="ü"/>
            </a:pPr>
            <a:r>
              <a:rPr lang="en-US" altLang="fr-FR" sz="2000" b="1" dirty="0">
                <a:solidFill>
                  <a:srgbClr val="00B050"/>
                </a:solidFill>
              </a:rPr>
              <a:t>Hydrodynamic connectivity is functional </a:t>
            </a:r>
            <a:r>
              <a:rPr lang="en-US" altLang="fr-FR" sz="2000" b="1" dirty="0"/>
              <a:t>when calculated in </a:t>
            </a:r>
            <a:r>
              <a:rPr lang="en-US" altLang="fr-FR" sz="2000" b="1" dirty="0">
                <a:solidFill>
                  <a:srgbClr val="00B050"/>
                </a:solidFill>
              </a:rPr>
              <a:t>larval flows</a:t>
            </a:r>
            <a:r>
              <a:rPr lang="en-US" altLang="fr-FR" sz="2000" b="1" dirty="0"/>
              <a:t>, not </a:t>
            </a:r>
            <a:r>
              <a:rPr lang="en-US" altLang="fr-FR" sz="2000" b="1" dirty="0">
                <a:solidFill>
                  <a:srgbClr val="FF0000"/>
                </a:solidFill>
              </a:rPr>
              <a:t>larval concentrations</a:t>
            </a:r>
          </a:p>
        </p:txBody>
      </p:sp>
    </p:spTree>
    <p:extLst>
      <p:ext uri="{BB962C8B-B14F-4D97-AF65-F5344CB8AC3E}">
        <p14:creationId xmlns:p14="http://schemas.microsoft.com/office/powerpoint/2010/main" val="1356170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0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2619</TotalTime>
  <Words>2064</Words>
  <Application>Microsoft Office PowerPoint</Application>
  <PresentationFormat>Affichage à l'écran (4:3)</PresentationFormat>
  <Paragraphs>173</Paragraphs>
  <Slides>15</Slides>
  <Notes>15</Notes>
  <HiddenSlides>0</HiddenSlides>
  <MMClips>1</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15</vt:i4>
      </vt:variant>
    </vt:vector>
  </HeadingPairs>
  <TitlesOfParts>
    <vt:vector size="21" baseType="lpstr">
      <vt:lpstr>Arial</vt:lpstr>
      <vt:lpstr>Arial Narrow</vt:lpstr>
      <vt:lpstr>Calibri</vt:lpstr>
      <vt:lpstr>Roboto</vt:lpstr>
      <vt:lpstr>Wingdings</vt:lpstr>
      <vt:lpstr>Thème Office</vt:lpstr>
      <vt:lpstr>Mediterranean oyster farming on the road to sustainability:</vt:lpstr>
      <vt:lpstr>Présentation PowerPoint</vt:lpstr>
      <vt:lpstr>Oyster farming was affected by a major spat mortality crisis in 2008: the emergence of Ostreid Herpes-Virus1-µvar</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IRD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Titre</dc:title>
  <dc:creator>Pierre LOPEZ</dc:creator>
  <cp:lastModifiedBy>patrick Prouzet</cp:lastModifiedBy>
  <cp:revision>148</cp:revision>
  <dcterms:created xsi:type="dcterms:W3CDTF">2015-04-24T13:15:46Z</dcterms:created>
  <dcterms:modified xsi:type="dcterms:W3CDTF">2023-10-17T09:24:58Z</dcterms:modified>
</cp:coreProperties>
</file>