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FA74E-B863-4789-82A6-016ACCBA4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F7E5EF-578D-48ED-B37C-FE8EAE90C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335BCA-F8A5-4765-99F2-2CE5747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C67A99-874B-4AC1-8327-E9B47C5E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3E679-7DEC-49B6-AF3F-52096476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78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B9306-9609-4606-BEDC-BF44F7516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72B9C8-360A-4424-AED9-0464115B8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9EC75-DB80-4713-B6D0-B3BF5064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BF4133-4029-438C-A77D-015B86C5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C5F034-BC5C-43FC-8954-821E36BC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83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9B86C0-C0E4-4307-80F0-BA6AF6C30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33DE8-90D4-419B-95DE-A0EB38F9B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85C33D-AD57-41B9-A434-CB097AE5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099E03-5D9E-49D3-89D9-186CDDF5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139A82-181F-4F3F-86BA-86C50131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7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876A8-D0A5-4B3F-9CE6-B656AE42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A23AB0-CB4A-4826-8FE2-7A368B44E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AD5000-D0F5-44B4-AF7A-CA92C30D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899D37-53BF-4089-9BE8-2FD5400E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79E858-8D61-4968-84B0-4FF7DF23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23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50992-0742-4B54-913C-B0F67CDA6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5DD510-A277-42A9-B903-2C7A12FF0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E671A9-BB44-45F3-AC5D-187FCCD44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84981D-A8F6-4320-B0E3-FD1FE2F4A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92B622-A47A-4116-8DDA-6D8D6AFB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9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99463-6897-45DC-A3C4-58C51888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0517BD-86BB-4006-9D78-E7370B941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01AD9C-FFA4-4702-9749-4920A4D22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E26531-F6AD-4D0E-AF0A-18F99B59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DC41AF-F683-4072-8F21-09EDA10E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3AD7CF-1BDF-4311-A2B7-747AB73D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67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B026F1-77AB-4CBC-95B1-D26AF71F7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5C49AD-B910-4FA7-BE11-5D95B870F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5767E6-8C96-4797-B8D8-1D21FB99C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2D0282-2CDD-4D40-83BF-9E0088FFE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5DE129-878F-4B40-830D-AC3CB45FA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8BFD3B-AFA0-4597-9CBD-3C1B63C3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31AE224-456B-4F6F-AEC8-93DB000D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2CB8764-484F-4831-9B95-3B60BB9C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3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D4DC78-4BEC-4224-BFAC-534EE5B7A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69285C-FC0B-427B-91A8-18BB5BEA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7B74A8-7F42-4EBD-8175-988E8F1A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047DC4-F1FA-405B-96BB-08787340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48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89441C4-E13E-4477-989E-DFC36158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0983FF-6301-4C51-B139-B6068536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8E7442-3336-4930-860F-9C01051F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70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E14C5-7BEA-4D17-BC24-8827E9FE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057C88-5B64-4F41-B878-E22B05C49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D9676C-8D26-41D2-82D1-A800D33CA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70AEE4-AB63-46DA-9461-1C10348C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5009AE-B041-4316-83C1-35A4B95C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B90F69-A1A9-4E6F-9981-0F8F10FBA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EEC0D9-9451-47DE-81EC-27D1485E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25020F-BB0E-4052-9A31-96ADE6B1A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B0129E-C26A-4CFC-A97F-771165002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11F23E-EBC9-44D9-8394-C4D6AF50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F37F84-9ABC-460C-9049-025633A8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9C6894-0A65-4DA7-8A08-079F4236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29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CAC466-AD77-4F9C-86A9-B6E65EED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2B810D-138C-4EC4-9364-B25F8A819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7CC527-CB19-452C-8DA6-CC48CC66F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E48C6-AD58-4A65-94ED-91F166961885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BC7B75-A8E7-4EA5-B46B-340E0E365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40DD0F-8DF2-4605-8831-6E9488F8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EA8E0-054A-493A-9457-966A5E828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5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E36FD-0357-40FB-9DAB-0C9BB9B1A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fr-FR" b="1" dirty="0"/>
            </a:b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74B473-B756-4814-BFA3-00501FA94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78498"/>
            <a:ext cx="12111135" cy="56816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6"/>
                </a:solidFill>
              </a:rPr>
              <a:t>Sustainable Development Goal 14 as a </a:t>
            </a:r>
          </a:p>
          <a:p>
            <a:r>
              <a:rPr lang="en-US" sz="3600" b="1" dirty="0">
                <a:solidFill>
                  <a:schemeClr val="accent6"/>
                </a:solidFill>
              </a:rPr>
              <a:t>local integrated management tool</a:t>
            </a:r>
          </a:p>
          <a:p>
            <a:r>
              <a:rPr lang="en-US" sz="3600" b="1" i="1" dirty="0">
                <a:solidFill>
                  <a:schemeClr val="accent6"/>
                </a:solidFill>
              </a:rPr>
              <a:t>The Mediterranean case</a:t>
            </a:r>
            <a:br>
              <a:rPr lang="fr-FR" sz="3600" b="1" dirty="0">
                <a:solidFill>
                  <a:schemeClr val="accent1"/>
                </a:solidFill>
              </a:rPr>
            </a:br>
            <a:endParaRPr lang="fr-FR" sz="3600" b="1" dirty="0">
              <a:solidFill>
                <a:schemeClr val="accent1"/>
              </a:solidFill>
            </a:endParaRPr>
          </a:p>
          <a:p>
            <a:r>
              <a:rPr lang="fr-FR" sz="3600" b="1" dirty="0">
                <a:effectLst/>
              </a:rPr>
              <a:t>COASTCAEN 2023</a:t>
            </a:r>
            <a:r>
              <a:rPr lang="en-GR" sz="3600" b="1" dirty="0">
                <a:effectLst/>
              </a:rPr>
              <a:t> </a:t>
            </a:r>
            <a:br>
              <a:rPr lang="fr-FR" sz="3600" b="1" dirty="0"/>
            </a:br>
            <a:r>
              <a:rPr lang="fr-FR" sz="3600" b="1" dirty="0"/>
              <a:t> French-</a:t>
            </a:r>
            <a:r>
              <a:rPr lang="fr-FR" sz="3600" b="1" dirty="0" err="1"/>
              <a:t>Japanese</a:t>
            </a:r>
            <a:r>
              <a:rPr lang="fr-FR" sz="3600" b="1" dirty="0"/>
              <a:t> </a:t>
            </a:r>
            <a:r>
              <a:rPr lang="fr-FR" sz="3600" b="1" dirty="0" err="1"/>
              <a:t>Oceanography</a:t>
            </a:r>
            <a:r>
              <a:rPr lang="fr-FR" sz="3600" b="1" dirty="0"/>
              <a:t> Symposium</a:t>
            </a:r>
            <a:br>
              <a:rPr lang="fr-FR" sz="3600" b="1" dirty="0"/>
            </a:br>
            <a:r>
              <a:rPr lang="fr-FR" sz="3600" b="1" dirty="0"/>
              <a:t>Sato-</a:t>
            </a:r>
            <a:r>
              <a:rPr lang="fr-FR" sz="3600" b="1" dirty="0" err="1"/>
              <a:t>Umi</a:t>
            </a:r>
            <a:r>
              <a:rPr lang="fr-FR" sz="3600" b="1" dirty="0"/>
              <a:t> session</a:t>
            </a:r>
            <a:endParaRPr lang="fr-FR" sz="3600" dirty="0"/>
          </a:p>
          <a:p>
            <a:endParaRPr lang="fr-FR" sz="3600" b="1" i="1" dirty="0"/>
          </a:p>
          <a:p>
            <a:endParaRPr lang="fr-FR" sz="3600" b="1" i="1" dirty="0"/>
          </a:p>
          <a:p>
            <a:pPr algn="r"/>
            <a:r>
              <a:rPr lang="fr-FR" i="1" dirty="0"/>
              <a:t>Yves </a:t>
            </a:r>
            <a:r>
              <a:rPr lang="fr-FR" i="1" dirty="0" err="1"/>
              <a:t>Henocque</a:t>
            </a:r>
            <a:r>
              <a:rPr lang="fr-FR" i="1" dirty="0"/>
              <a:t>, </a:t>
            </a:r>
          </a:p>
          <a:p>
            <a:pPr algn="r"/>
            <a:r>
              <a:rPr lang="fr-FR" i="1" dirty="0"/>
              <a:t>Blue Plan; Fondation de France</a:t>
            </a:r>
          </a:p>
        </p:txBody>
      </p:sp>
    </p:spTree>
    <p:extLst>
      <p:ext uri="{BB962C8B-B14F-4D97-AF65-F5344CB8AC3E}">
        <p14:creationId xmlns:p14="http://schemas.microsoft.com/office/powerpoint/2010/main" val="98969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775A5-03FD-4FBB-87AD-CA493EB02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the situation in the </a:t>
            </a:r>
            <a:r>
              <a:rPr lang="fr-FR" b="1" dirty="0" err="1"/>
              <a:t>Mediterranean</a:t>
            </a:r>
            <a:r>
              <a:rPr lang="fr-FR" b="1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B0FA3D-C7C1-41FF-953E-00B693AB2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3" y="1825625"/>
            <a:ext cx="1169376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Blue Plan Report on the State of the </a:t>
            </a:r>
            <a:r>
              <a:rPr lang="fr-FR" dirty="0" err="1"/>
              <a:t>Environment</a:t>
            </a:r>
            <a:r>
              <a:rPr lang="fr-FR" dirty="0"/>
              <a:t> and </a:t>
            </a:r>
            <a:r>
              <a:rPr lang="fr-FR" dirty="0" err="1"/>
              <a:t>Development</a:t>
            </a:r>
            <a:r>
              <a:rPr lang="fr-FR" dirty="0"/>
              <a:t> (2020) and the last UN </a:t>
            </a: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Report (2021) show </a:t>
            </a:r>
            <a:r>
              <a:rPr lang="fr-FR" dirty="0" err="1"/>
              <a:t>that</a:t>
            </a:r>
            <a:r>
              <a:rPr lang="fr-FR" dirty="0"/>
              <a:t> all the </a:t>
            </a:r>
            <a:r>
              <a:rPr lang="fr-FR" dirty="0" err="1"/>
              <a:t>Mediterranean</a:t>
            </a:r>
            <a:r>
              <a:rPr lang="fr-FR" dirty="0"/>
              <a:t> countries are far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achieving</a:t>
            </a:r>
            <a:r>
              <a:rPr lang="fr-FR" dirty="0"/>
              <a:t> the </a:t>
            </a:r>
            <a:r>
              <a:rPr lang="fr-FR" dirty="0" err="1"/>
              <a:t>SDGs</a:t>
            </a:r>
            <a:r>
              <a:rPr lang="fr-FR" dirty="0"/>
              <a:t> by 2030.</a:t>
            </a:r>
          </a:p>
          <a:p>
            <a:pPr>
              <a:buFontTx/>
              <a:buChar char="-"/>
            </a:pPr>
            <a:r>
              <a:rPr lang="fr-FR" sz="3200" b="1" dirty="0" err="1"/>
              <a:t>With</a:t>
            </a:r>
            <a:r>
              <a:rPr lang="fr-FR" sz="3200" b="1" dirty="0"/>
              <a:t> the </a:t>
            </a:r>
            <a:r>
              <a:rPr lang="fr-FR" sz="3200" b="1" dirty="0" err="1"/>
              <a:t>worst</a:t>
            </a:r>
            <a:r>
              <a:rPr lang="fr-FR" sz="3200" b="1" dirty="0"/>
              <a:t> ratings of the index on: </a:t>
            </a:r>
          </a:p>
          <a:p>
            <a:pPr marL="0" indent="0">
              <a:buNone/>
            </a:pPr>
            <a:r>
              <a:rPr lang="fr-FR" sz="3200" b="1" dirty="0"/>
              <a:t>SDG 2 (</a:t>
            </a:r>
            <a:r>
              <a:rPr lang="fr-FR" sz="3200" b="1" dirty="0" err="1"/>
              <a:t>Zero</a:t>
            </a:r>
            <a:r>
              <a:rPr lang="fr-FR" sz="3200" b="1" dirty="0"/>
              <a:t> </a:t>
            </a:r>
            <a:r>
              <a:rPr lang="fr-FR" sz="3200" b="1" dirty="0" err="1"/>
              <a:t>hunger</a:t>
            </a:r>
            <a:r>
              <a:rPr lang="fr-FR" sz="3200" b="1" dirty="0"/>
              <a:t>), 5 (</a:t>
            </a:r>
            <a:r>
              <a:rPr lang="fr-FR" sz="3200" b="1" dirty="0" err="1"/>
              <a:t>Gender</a:t>
            </a:r>
            <a:r>
              <a:rPr lang="fr-FR" sz="3200" b="1" dirty="0"/>
              <a:t> </a:t>
            </a:r>
            <a:r>
              <a:rPr lang="fr-FR" sz="3200" b="1" dirty="0" err="1"/>
              <a:t>equality</a:t>
            </a:r>
            <a:r>
              <a:rPr lang="fr-FR" sz="3200" b="1" dirty="0"/>
              <a:t>), 9 (</a:t>
            </a:r>
            <a:r>
              <a:rPr lang="fr-FR" sz="3200" b="1" dirty="0" err="1"/>
              <a:t>Industry</a:t>
            </a:r>
            <a:r>
              <a:rPr lang="fr-FR" sz="3200" b="1" dirty="0"/>
              <a:t> innovation and infrastructure) and…. 14 (Life </a:t>
            </a:r>
            <a:r>
              <a:rPr lang="fr-FR" sz="3200" b="1" dirty="0" err="1"/>
              <a:t>below</a:t>
            </a:r>
            <a:r>
              <a:rPr lang="fr-FR" sz="3200" b="1" dirty="0"/>
              <a:t> water)</a:t>
            </a:r>
          </a:p>
          <a:p>
            <a:pPr>
              <a:buFontTx/>
              <a:buChar char="-"/>
            </a:pPr>
            <a:endParaRPr lang="fr-FR" sz="3200" b="1" dirty="0"/>
          </a:p>
          <a:p>
            <a:pPr marL="0" indent="0">
              <a:buNone/>
            </a:pPr>
            <a:r>
              <a:rPr lang="fr-FR" sz="3200" b="1" dirty="0" err="1"/>
              <a:t>Remark</a:t>
            </a:r>
            <a:r>
              <a:rPr lang="fr-FR" sz="3200" b="1" dirty="0"/>
              <a:t>: high revenue countries tend to </a:t>
            </a:r>
            <a:r>
              <a:rPr lang="fr-FR" sz="3200" b="1" dirty="0" err="1"/>
              <a:t>negatively</a:t>
            </a:r>
            <a:r>
              <a:rPr lang="fr-FR" sz="3200" b="1" dirty="0"/>
              <a:t> impact the </a:t>
            </a:r>
            <a:r>
              <a:rPr lang="fr-FR" sz="3200" b="1" dirty="0" err="1"/>
              <a:t>poorer</a:t>
            </a:r>
            <a:r>
              <a:rPr lang="fr-FR" sz="3200" b="1" dirty="0"/>
              <a:t> countries </a:t>
            </a:r>
            <a:r>
              <a:rPr lang="fr-FR" sz="3200" b="1" dirty="0" err="1"/>
              <a:t>SDGs</a:t>
            </a:r>
            <a:r>
              <a:rPr lang="fr-FR" sz="3200" b="1" dirty="0"/>
              <a:t> </a:t>
            </a:r>
            <a:r>
              <a:rPr lang="fr-FR" sz="3200" b="1" dirty="0" err="1"/>
              <a:t>through</a:t>
            </a:r>
            <a:r>
              <a:rPr lang="fr-FR" sz="3200" b="1" dirty="0"/>
              <a:t> </a:t>
            </a:r>
            <a:r>
              <a:rPr lang="fr-FR" sz="3200" b="1" dirty="0" err="1"/>
              <a:t>exporting</a:t>
            </a:r>
            <a:r>
              <a:rPr lang="fr-FR" sz="3200" b="1" dirty="0"/>
              <a:t> large </a:t>
            </a:r>
            <a:r>
              <a:rPr lang="fr-FR" sz="3200" b="1" dirty="0" err="1"/>
              <a:t>amounts</a:t>
            </a:r>
            <a:r>
              <a:rPr lang="fr-FR" sz="3200" b="1" dirty="0"/>
              <a:t> of pollution and </a:t>
            </a:r>
            <a:r>
              <a:rPr lang="fr-FR" sz="3200" b="1" dirty="0" err="1"/>
              <a:t>other</a:t>
            </a:r>
            <a:r>
              <a:rPr lang="fr-FR" sz="3200" b="1" dirty="0"/>
              <a:t> </a:t>
            </a:r>
            <a:r>
              <a:rPr lang="fr-FR" sz="3200" b="1" dirty="0" err="1"/>
              <a:t>negative</a:t>
            </a:r>
            <a:r>
              <a:rPr lang="fr-FR" sz="3200" b="1" dirty="0"/>
              <a:t> </a:t>
            </a:r>
            <a:r>
              <a:rPr lang="fr-FR" sz="3200" b="1" dirty="0" err="1"/>
              <a:t>externalities</a:t>
            </a:r>
            <a:r>
              <a:rPr lang="fr-FR" sz="3200" b="1" dirty="0"/>
              <a:t>. </a:t>
            </a:r>
          </a:p>
          <a:p>
            <a:pPr marL="0" indent="0">
              <a:buNone/>
            </a:pP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83120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CCD9B-FCFC-4C31-9081-8CF06AE1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Progress </a:t>
            </a:r>
            <a:r>
              <a:rPr lang="fr-FR" sz="6000" b="1" dirty="0" err="1"/>
              <a:t>towards</a:t>
            </a:r>
            <a:r>
              <a:rPr lang="fr-FR" sz="6000" b="1" dirty="0"/>
              <a:t> SDG 14 </a:t>
            </a:r>
            <a:r>
              <a:rPr lang="fr-FR" sz="6000" b="1" dirty="0" err="1"/>
              <a:t>is</a:t>
            </a:r>
            <a:r>
              <a:rPr lang="fr-FR" sz="6000" b="1" dirty="0"/>
              <a:t> </a:t>
            </a:r>
            <a:r>
              <a:rPr lang="fr-FR" sz="6000" b="1" dirty="0" err="1"/>
              <a:t>critical</a:t>
            </a:r>
            <a:endParaRPr lang="fr-FR" sz="6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E7760E-1AD3-4655-B5F0-3F8492F2D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" y="1825625"/>
            <a:ext cx="11887200" cy="4351338"/>
          </a:xfrm>
        </p:spPr>
        <p:txBody>
          <a:bodyPr>
            <a:noAutofit/>
          </a:bodyPr>
          <a:lstStyle/>
          <a:p>
            <a:r>
              <a:rPr lang="fr-FR" sz="3200" b="1" dirty="0" err="1"/>
              <a:t>Ecosystems</a:t>
            </a:r>
            <a:r>
              <a:rPr lang="fr-FR" sz="3200" b="1" dirty="0"/>
              <a:t> </a:t>
            </a:r>
            <a:r>
              <a:rPr lang="fr-FR" sz="3200" b="1" dirty="0" err="1"/>
              <a:t>underpin</a:t>
            </a:r>
            <a:r>
              <a:rPr lang="fr-FR" sz="3200" b="1" dirty="0"/>
              <a:t> and </a:t>
            </a:r>
            <a:r>
              <a:rPr lang="fr-FR" sz="3200" b="1" dirty="0" err="1"/>
              <a:t>maintain</a:t>
            </a:r>
            <a:r>
              <a:rPr lang="fr-FR" sz="3200" b="1" dirty="0"/>
              <a:t> all life on </a:t>
            </a:r>
            <a:r>
              <a:rPr lang="fr-FR" sz="3200" b="1" dirty="0" err="1"/>
              <a:t>planet</a:t>
            </a:r>
            <a:r>
              <a:rPr lang="fr-FR" sz="3200" b="1" dirty="0"/>
              <a:t> </a:t>
            </a:r>
            <a:r>
              <a:rPr lang="fr-FR" sz="3200" b="1" dirty="0" err="1"/>
              <a:t>Earth</a:t>
            </a:r>
            <a:endParaRPr lang="fr-FR" sz="3200" b="1" dirty="0"/>
          </a:p>
          <a:p>
            <a:pPr marL="0" indent="0">
              <a:buNone/>
            </a:pPr>
            <a:r>
              <a:rPr lang="fr-FR" sz="3200" i="1" dirty="0"/>
              <a:t>SDG 14 and 15 (Life on land)</a:t>
            </a:r>
          </a:p>
          <a:p>
            <a:r>
              <a:rPr lang="fr-FR" sz="3200" b="1" dirty="0" err="1"/>
              <a:t>Oceans</a:t>
            </a:r>
            <a:r>
              <a:rPr lang="fr-FR" sz="3200" b="1" dirty="0"/>
              <a:t> </a:t>
            </a:r>
            <a:r>
              <a:rPr lang="fr-FR" sz="3200" b="1" dirty="0" err="1"/>
              <a:t>directly</a:t>
            </a:r>
            <a:r>
              <a:rPr lang="fr-FR" sz="3200" b="1" dirty="0"/>
              <a:t> and </a:t>
            </a:r>
            <a:r>
              <a:rPr lang="fr-FR" sz="3200" b="1" dirty="0" err="1"/>
              <a:t>indirectly</a:t>
            </a:r>
            <a:r>
              <a:rPr lang="fr-FR" sz="3200" b="1" dirty="0"/>
              <a:t> </a:t>
            </a:r>
            <a:r>
              <a:rPr lang="fr-FR" sz="3200" b="1" dirty="0" err="1"/>
              <a:t>contribute</a:t>
            </a:r>
            <a:r>
              <a:rPr lang="fr-FR" sz="3200" b="1" dirty="0"/>
              <a:t> to </a:t>
            </a:r>
            <a:r>
              <a:rPr lang="fr-FR" sz="3200" b="1" dirty="0" err="1"/>
              <a:t>societal</a:t>
            </a:r>
            <a:r>
              <a:rPr lang="fr-FR" sz="3200" b="1" dirty="0"/>
              <a:t> </a:t>
            </a:r>
            <a:r>
              <a:rPr lang="fr-FR" sz="3200" b="1" dirty="0" err="1"/>
              <a:t>wellbeing</a:t>
            </a:r>
            <a:endParaRPr lang="fr-FR" sz="3200" b="1" dirty="0"/>
          </a:p>
          <a:p>
            <a:pPr marL="0" indent="0">
              <a:buNone/>
            </a:pPr>
            <a:r>
              <a:rPr lang="fr-FR" sz="3200" i="1" dirty="0"/>
              <a:t>SDG 11 (</a:t>
            </a:r>
            <a:r>
              <a:rPr lang="fr-FR" sz="3200" i="1" dirty="0" err="1"/>
              <a:t>Sustainable</a:t>
            </a:r>
            <a:r>
              <a:rPr lang="fr-FR" sz="3200" i="1" dirty="0"/>
              <a:t> </a:t>
            </a:r>
            <a:r>
              <a:rPr lang="fr-FR" sz="3200" i="1" dirty="0" err="1"/>
              <a:t>cities</a:t>
            </a:r>
            <a:r>
              <a:rPr lang="fr-FR" sz="3200" i="1" dirty="0"/>
              <a:t>); SDG 3 (Good </a:t>
            </a:r>
            <a:r>
              <a:rPr lang="fr-FR" sz="3200" i="1" dirty="0" err="1"/>
              <a:t>health</a:t>
            </a:r>
            <a:r>
              <a:rPr lang="fr-FR" sz="3200" i="1" dirty="0"/>
              <a:t> and </a:t>
            </a:r>
            <a:r>
              <a:rPr lang="fr-FR" sz="3200" i="1" dirty="0" err="1"/>
              <a:t>wellbeing</a:t>
            </a:r>
            <a:r>
              <a:rPr lang="fr-FR" sz="3200" i="1" dirty="0"/>
              <a:t>); SDG 1 (no </a:t>
            </a:r>
            <a:r>
              <a:rPr lang="fr-FR" sz="3200" i="1" dirty="0" err="1"/>
              <a:t>poverty</a:t>
            </a:r>
            <a:r>
              <a:rPr lang="fr-FR" sz="3200" i="1" dirty="0"/>
              <a:t>); SDG 2 (</a:t>
            </a:r>
            <a:r>
              <a:rPr lang="fr-FR" sz="3200" i="1" dirty="0" err="1"/>
              <a:t>Zero</a:t>
            </a:r>
            <a:r>
              <a:rPr lang="fr-FR" sz="3200" i="1" dirty="0"/>
              <a:t> </a:t>
            </a:r>
            <a:r>
              <a:rPr lang="fr-FR" sz="3200" i="1" dirty="0" err="1"/>
              <a:t>hunger</a:t>
            </a:r>
            <a:r>
              <a:rPr lang="fr-FR" sz="3200" i="1" dirty="0"/>
              <a:t>); SDG 16 (</a:t>
            </a:r>
            <a:r>
              <a:rPr lang="fr-FR" sz="3200" i="1" dirty="0" err="1"/>
              <a:t>Peace</a:t>
            </a:r>
            <a:r>
              <a:rPr lang="fr-FR" sz="3200" i="1" dirty="0"/>
              <a:t>, justice and </a:t>
            </a:r>
            <a:r>
              <a:rPr lang="fr-FR" sz="3200" i="1" dirty="0" err="1"/>
              <a:t>strong</a:t>
            </a:r>
            <a:r>
              <a:rPr lang="fr-FR" sz="3200" i="1" dirty="0"/>
              <a:t> institutions)</a:t>
            </a:r>
          </a:p>
          <a:p>
            <a:r>
              <a:rPr lang="fr-FR" sz="3200" b="1" dirty="0"/>
              <a:t>The </a:t>
            </a:r>
            <a:r>
              <a:rPr lang="fr-FR" sz="3200" b="1" dirty="0" err="1"/>
              <a:t>blue</a:t>
            </a:r>
            <a:r>
              <a:rPr lang="fr-FR" sz="3200" b="1" dirty="0"/>
              <a:t> </a:t>
            </a:r>
            <a:r>
              <a:rPr lang="fr-FR" sz="3200" b="1" dirty="0" err="1"/>
              <a:t>economy</a:t>
            </a:r>
            <a:r>
              <a:rPr lang="fr-FR" sz="3200" b="1" dirty="0"/>
              <a:t> </a:t>
            </a:r>
            <a:r>
              <a:rPr lang="fr-FR" sz="3200" b="1" dirty="0" err="1"/>
              <a:t>is</a:t>
            </a:r>
            <a:r>
              <a:rPr lang="fr-FR" sz="3200" b="1" dirty="0"/>
              <a:t> </a:t>
            </a:r>
            <a:r>
              <a:rPr lang="fr-FR" sz="3200" b="1" dirty="0" err="1"/>
              <a:t>growing</a:t>
            </a:r>
            <a:r>
              <a:rPr lang="fr-FR" sz="3200" b="1" dirty="0"/>
              <a:t> at </a:t>
            </a:r>
            <a:r>
              <a:rPr lang="fr-FR" sz="3200" b="1" dirty="0" err="1"/>
              <a:t>great</a:t>
            </a:r>
            <a:r>
              <a:rPr lang="fr-FR" sz="3200" b="1" dirty="0"/>
              <a:t> speed </a:t>
            </a:r>
          </a:p>
          <a:p>
            <a:pPr marL="0" indent="0">
              <a:buNone/>
            </a:pPr>
            <a:r>
              <a:rPr lang="fr-FR" sz="3200" i="1" dirty="0"/>
              <a:t>SDG 7 (</a:t>
            </a:r>
            <a:r>
              <a:rPr lang="fr-FR" sz="3200" i="1" dirty="0" err="1"/>
              <a:t>affordable</a:t>
            </a:r>
            <a:r>
              <a:rPr lang="fr-FR" sz="3200" i="1" dirty="0"/>
              <a:t> and clean </a:t>
            </a:r>
            <a:r>
              <a:rPr lang="fr-FR" sz="3200" i="1" dirty="0" err="1"/>
              <a:t>energy</a:t>
            </a:r>
            <a:r>
              <a:rPr lang="fr-FR" sz="3200" i="1" dirty="0"/>
              <a:t>); SDG 9 (</a:t>
            </a:r>
            <a:r>
              <a:rPr lang="fr-FR" sz="3200" i="1" dirty="0" err="1"/>
              <a:t>industry</a:t>
            </a:r>
            <a:r>
              <a:rPr lang="fr-FR" sz="3200" i="1" dirty="0"/>
              <a:t> innovation and infrastructure)</a:t>
            </a:r>
          </a:p>
        </p:txBody>
      </p:sp>
    </p:spTree>
    <p:extLst>
      <p:ext uri="{BB962C8B-B14F-4D97-AF65-F5344CB8AC3E}">
        <p14:creationId xmlns:p14="http://schemas.microsoft.com/office/powerpoint/2010/main" val="395592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695E553-84E5-46FC-998A-1ABB33A30E62}"/>
              </a:ext>
            </a:extLst>
          </p:cNvPr>
          <p:cNvSpPr txBox="1"/>
          <p:nvPr/>
        </p:nvSpPr>
        <p:spPr>
          <a:xfrm>
            <a:off x="0" y="22860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/>
              <a:t>Goals and </a:t>
            </a:r>
            <a:r>
              <a:rPr lang="fr-FR" sz="4400" b="1" dirty="0" err="1"/>
              <a:t>targets</a:t>
            </a:r>
            <a:r>
              <a:rPr lang="fr-FR" sz="4400" b="1" dirty="0"/>
              <a:t> are a </a:t>
            </a:r>
            <a:r>
              <a:rPr lang="fr-FR" sz="4400" b="1" dirty="0" err="1"/>
              <a:t>regional</a:t>
            </a:r>
            <a:r>
              <a:rPr lang="fr-FR" sz="4400" b="1" dirty="0"/>
              <a:t>/national </a:t>
            </a:r>
            <a:r>
              <a:rPr lang="fr-FR" sz="4400" b="1" dirty="0" err="1"/>
              <a:t>affair</a:t>
            </a:r>
            <a:r>
              <a:rPr lang="fr-FR" sz="4400" b="1" dirty="0"/>
              <a:t>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322672-FB4D-4136-B919-04B4728F46ED}"/>
              </a:ext>
            </a:extLst>
          </p:cNvPr>
          <p:cNvSpPr txBox="1"/>
          <p:nvPr/>
        </p:nvSpPr>
        <p:spPr>
          <a:xfrm>
            <a:off x="161192" y="1764719"/>
            <a:ext cx="11869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/>
              <a:t>UfM</a:t>
            </a:r>
            <a:r>
              <a:rPr lang="fr-FR" sz="2800" b="1" dirty="0"/>
              <a:t> </a:t>
            </a:r>
            <a:r>
              <a:rPr lang="fr-FR" sz="2800" b="1" dirty="0" err="1"/>
              <a:t>Ministerial</a:t>
            </a:r>
            <a:r>
              <a:rPr lang="fr-FR" sz="2800" b="1" dirty="0"/>
              <a:t> </a:t>
            </a:r>
            <a:r>
              <a:rPr lang="fr-FR" sz="2800" b="1" dirty="0" err="1"/>
              <a:t>Declaration</a:t>
            </a:r>
            <a:r>
              <a:rPr lang="fr-FR" sz="2800" b="1" dirty="0"/>
              <a:t> on </a:t>
            </a:r>
            <a:r>
              <a:rPr lang="fr-FR" sz="2800" b="1" dirty="0" err="1"/>
              <a:t>sustainable</a:t>
            </a:r>
            <a:r>
              <a:rPr lang="fr-FR" sz="2800" b="1" dirty="0"/>
              <a:t> </a:t>
            </a:r>
            <a:r>
              <a:rPr lang="fr-FR" sz="2800" b="1" dirty="0" err="1"/>
              <a:t>blue</a:t>
            </a:r>
            <a:r>
              <a:rPr lang="fr-FR" sz="2800" b="1" dirty="0"/>
              <a:t> </a:t>
            </a:r>
            <a:r>
              <a:rPr lang="fr-FR" sz="2800" b="1" dirty="0" err="1"/>
              <a:t>economy</a:t>
            </a:r>
            <a:r>
              <a:rPr lang="fr-FR" sz="2800" b="1" dirty="0"/>
              <a:t> (2/02/2021)</a:t>
            </a:r>
          </a:p>
          <a:p>
            <a:r>
              <a:rPr lang="fr-FR" sz="2800" i="1" dirty="0"/>
              <a:t>A </a:t>
            </a:r>
            <a:r>
              <a:rPr lang="fr-FR" sz="2800" i="1" dirty="0" err="1"/>
              <a:t>useful</a:t>
            </a:r>
            <a:r>
              <a:rPr lang="fr-FR" sz="2800" i="1" dirty="0"/>
              <a:t> roadmap about the </a:t>
            </a:r>
            <a:r>
              <a:rPr lang="fr-FR" sz="2800" i="1" dirty="0" err="1"/>
              <a:t>governance</a:t>
            </a:r>
            <a:r>
              <a:rPr lang="fr-FR" sz="2800" i="1" dirty="0"/>
              <a:t> and future of </a:t>
            </a:r>
            <a:r>
              <a:rPr lang="fr-FR" sz="2800" i="1" dirty="0" err="1"/>
              <a:t>sea</a:t>
            </a:r>
            <a:r>
              <a:rPr lang="fr-FR" sz="2800" i="1" dirty="0"/>
              <a:t> basin </a:t>
            </a:r>
            <a:r>
              <a:rPr lang="fr-FR" sz="2800" i="1" dirty="0" err="1"/>
              <a:t>strategies</a:t>
            </a:r>
            <a:r>
              <a:rPr lang="fr-FR" sz="2800" i="1" dirty="0"/>
              <a:t> </a:t>
            </a:r>
          </a:p>
          <a:p>
            <a:r>
              <a:rPr lang="fr-FR" sz="2800" i="1" dirty="0" err="1"/>
              <a:t>Recognizing</a:t>
            </a:r>
            <a:r>
              <a:rPr lang="fr-FR" sz="2800" i="1" dirty="0"/>
              <a:t> the crucial </a:t>
            </a:r>
            <a:r>
              <a:rPr lang="fr-FR" sz="2800" i="1" dirty="0" err="1"/>
              <a:t>role</a:t>
            </a:r>
            <a:r>
              <a:rPr lang="fr-FR" sz="2800" i="1" dirty="0"/>
              <a:t> </a:t>
            </a:r>
            <a:r>
              <a:rPr lang="fr-FR" sz="2800" i="1" dirty="0" err="1"/>
              <a:t>played</a:t>
            </a:r>
            <a:r>
              <a:rPr lang="fr-FR" sz="2800" i="1" dirty="0"/>
              <a:t> by national and local </a:t>
            </a:r>
            <a:r>
              <a:rPr lang="fr-FR" sz="2800" i="1" dirty="0" err="1"/>
              <a:t>authorities</a:t>
            </a:r>
            <a:r>
              <a:rPr lang="fr-FR" sz="2800" i="1" dirty="0"/>
              <a:t> in MSP and ICZM, and </a:t>
            </a:r>
            <a:r>
              <a:rPr lang="fr-FR" sz="2800" i="1" dirty="0" err="1"/>
              <a:t>calling</a:t>
            </a:r>
            <a:r>
              <a:rPr lang="fr-FR" sz="2800" i="1" dirty="0"/>
              <a:t> for </a:t>
            </a:r>
            <a:r>
              <a:rPr lang="fr-FR" sz="2800" i="1" dirty="0" err="1"/>
              <a:t>their</a:t>
            </a:r>
            <a:r>
              <a:rPr lang="fr-FR" sz="2800" i="1" dirty="0"/>
              <a:t> </a:t>
            </a:r>
            <a:r>
              <a:rPr lang="fr-FR" sz="2800" i="1" dirty="0" err="1"/>
              <a:t>further</a:t>
            </a:r>
            <a:r>
              <a:rPr lang="fr-FR" sz="2800" i="1" dirty="0"/>
              <a:t> </a:t>
            </a:r>
            <a:r>
              <a:rPr lang="fr-FR" sz="2800" i="1" dirty="0" err="1"/>
              <a:t>involvement</a:t>
            </a:r>
            <a:r>
              <a:rPr lang="fr-FR" sz="2800" i="1" dirty="0"/>
              <a:t> and coordination as </a:t>
            </a:r>
            <a:r>
              <a:rPr lang="fr-FR" sz="2800" i="1" dirty="0" err="1"/>
              <a:t>appropriate</a:t>
            </a:r>
            <a:endParaRPr lang="fr-FR" sz="2800" i="1" dirty="0"/>
          </a:p>
          <a:p>
            <a:endParaRPr lang="fr-FR" sz="2800" i="1" dirty="0"/>
          </a:p>
          <a:p>
            <a:r>
              <a:rPr lang="fr-FR" sz="2800" b="1" dirty="0" err="1"/>
              <a:t>PAMEx</a:t>
            </a:r>
            <a:r>
              <a:rPr lang="fr-FR" sz="2800" b="1" dirty="0"/>
              <a:t> – The </a:t>
            </a:r>
            <a:r>
              <a:rPr lang="fr-FR" sz="2800" b="1" dirty="0" err="1"/>
              <a:t>Mediterranean</a:t>
            </a:r>
            <a:r>
              <a:rPr lang="fr-FR" sz="2800" b="1" dirty="0"/>
              <a:t>: a model </a:t>
            </a:r>
            <a:r>
              <a:rPr lang="fr-FR" sz="2800" b="1" dirty="0" err="1"/>
              <a:t>sea</a:t>
            </a:r>
            <a:r>
              <a:rPr lang="fr-FR" sz="2800" b="1" dirty="0"/>
              <a:t> by 2030</a:t>
            </a:r>
          </a:p>
          <a:p>
            <a:r>
              <a:rPr lang="fr-FR" sz="2400" i="1" dirty="0"/>
              <a:t>An action plan </a:t>
            </a:r>
            <a:r>
              <a:rPr lang="fr-FR" sz="2400" i="1" dirty="0" err="1"/>
              <a:t>promoting</a:t>
            </a:r>
            <a:r>
              <a:rPr lang="fr-FR" sz="2400" i="1" dirty="0"/>
              <a:t> the </a:t>
            </a:r>
            <a:r>
              <a:rPr lang="fr-FR" sz="2400" i="1" dirty="0" err="1"/>
              <a:t>SDGs</a:t>
            </a:r>
            <a:r>
              <a:rPr lang="fr-FR" sz="2400" i="1" dirty="0"/>
              <a:t> in the Med, in </a:t>
            </a:r>
            <a:r>
              <a:rPr lang="fr-FR" sz="2400" i="1" dirty="0" err="1"/>
              <a:t>response</a:t>
            </a:r>
            <a:r>
              <a:rPr lang="fr-FR" sz="2400" i="1" dirty="0"/>
              <a:t> to the </a:t>
            </a:r>
            <a:r>
              <a:rPr lang="fr-FR" sz="2400" i="1" dirty="0" err="1"/>
              <a:t>recommendations</a:t>
            </a:r>
            <a:r>
              <a:rPr lang="fr-FR" sz="2400" i="1" dirty="0"/>
              <a:t> of the First </a:t>
            </a:r>
            <a:r>
              <a:rPr lang="fr-FR" sz="2400" i="1" dirty="0" err="1"/>
              <a:t>Assessment</a:t>
            </a:r>
            <a:r>
              <a:rPr lang="fr-FR" sz="2400" i="1" dirty="0"/>
              <a:t> Report </a:t>
            </a:r>
            <a:r>
              <a:rPr lang="fr-FR" sz="2400" i="1" dirty="0" err="1"/>
              <a:t>prepared</a:t>
            </a:r>
            <a:r>
              <a:rPr lang="fr-FR" sz="2400" i="1" dirty="0"/>
              <a:t> by the </a:t>
            </a:r>
            <a:r>
              <a:rPr lang="fr-FR" sz="2400" i="1" dirty="0" err="1"/>
              <a:t>independent</a:t>
            </a:r>
            <a:r>
              <a:rPr lang="fr-FR" sz="2400" i="1" dirty="0"/>
              <a:t> network of </a:t>
            </a:r>
            <a:r>
              <a:rPr lang="fr-FR" sz="2400" i="1" dirty="0" err="1"/>
              <a:t>Mediterranean</a:t>
            </a:r>
            <a:r>
              <a:rPr lang="fr-FR" sz="2400" i="1" dirty="0"/>
              <a:t> experts on </a:t>
            </a:r>
            <a:r>
              <a:rPr lang="fr-FR" sz="2400" i="1" dirty="0" err="1"/>
              <a:t>climate</a:t>
            </a:r>
            <a:r>
              <a:rPr lang="fr-FR" sz="2400" i="1" dirty="0"/>
              <a:t> and </a:t>
            </a:r>
            <a:r>
              <a:rPr lang="fr-FR" sz="2400" i="1" dirty="0" err="1"/>
              <a:t>environmental</a:t>
            </a:r>
            <a:r>
              <a:rPr lang="fr-FR" sz="2400" i="1" dirty="0"/>
              <a:t> change (</a:t>
            </a:r>
            <a:r>
              <a:rPr lang="fr-FR" sz="2400" i="1" dirty="0" err="1"/>
              <a:t>MedECC</a:t>
            </a:r>
            <a:r>
              <a:rPr lang="fr-FR" sz="2400" i="1" dirty="0"/>
              <a:t>) in the </a:t>
            </a:r>
            <a:r>
              <a:rPr lang="fr-FR" sz="2400" i="1" dirty="0" err="1"/>
              <a:t>framework</a:t>
            </a:r>
            <a:r>
              <a:rPr lang="fr-FR" sz="2400" i="1" dirty="0"/>
              <a:t> of the Barcelona Convention and </a:t>
            </a:r>
            <a:r>
              <a:rPr lang="fr-FR" sz="2400" i="1" dirty="0" err="1"/>
              <a:t>UfM</a:t>
            </a:r>
            <a:r>
              <a:rPr lang="fr-FR" sz="2400" i="1" dirty="0"/>
              <a:t>, and challenges </a:t>
            </a:r>
            <a:r>
              <a:rPr lang="fr-FR" sz="2400" i="1" dirty="0" err="1"/>
              <a:t>identified</a:t>
            </a:r>
            <a:r>
              <a:rPr lang="fr-FR" sz="2400" i="1" dirty="0"/>
              <a:t> in the State of the </a:t>
            </a:r>
            <a:r>
              <a:rPr lang="fr-FR" sz="2400" i="1" dirty="0" err="1"/>
              <a:t>Mediterranean</a:t>
            </a:r>
            <a:r>
              <a:rPr lang="fr-FR" sz="2400" i="1" dirty="0"/>
              <a:t> and Black </a:t>
            </a:r>
            <a:r>
              <a:rPr lang="fr-FR" sz="2400" i="1" dirty="0" err="1"/>
              <a:t>Sea</a:t>
            </a:r>
            <a:r>
              <a:rPr lang="fr-FR" sz="2400" i="1" dirty="0"/>
              <a:t> </a:t>
            </a:r>
            <a:r>
              <a:rPr lang="fr-FR" sz="2400" i="1" dirty="0" err="1"/>
              <a:t>fisheries</a:t>
            </a:r>
            <a:r>
              <a:rPr lang="fr-FR" sz="2400" i="1" dirty="0"/>
              <a:t> (</a:t>
            </a:r>
            <a:r>
              <a:rPr lang="fr-FR" sz="2400" i="1" dirty="0" err="1"/>
              <a:t>SoMFi</a:t>
            </a:r>
            <a:r>
              <a:rPr lang="fr-FR" sz="2400" i="1" dirty="0"/>
              <a:t>) report </a:t>
            </a:r>
            <a:r>
              <a:rPr lang="fr-FR" sz="2400" i="1" dirty="0" err="1"/>
              <a:t>produced</a:t>
            </a:r>
            <a:r>
              <a:rPr lang="fr-FR" sz="2400" i="1" dirty="0"/>
              <a:t> by GFCM.</a:t>
            </a:r>
          </a:p>
        </p:txBody>
      </p:sp>
    </p:spTree>
    <p:extLst>
      <p:ext uri="{BB962C8B-B14F-4D97-AF65-F5344CB8AC3E}">
        <p14:creationId xmlns:p14="http://schemas.microsoft.com/office/powerpoint/2010/main" val="9223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8C8239-2698-403A-BF08-52CF085C0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err="1"/>
              <a:t>What</a:t>
            </a:r>
            <a:r>
              <a:rPr lang="fr-FR" sz="5400" b="1" dirty="0"/>
              <a:t> about local </a:t>
            </a:r>
            <a:r>
              <a:rPr lang="fr-FR" sz="5400" b="1" dirty="0" err="1"/>
              <a:t>implementation</a:t>
            </a:r>
            <a:r>
              <a:rPr lang="fr-FR" sz="5400" b="1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9A0B40-1C48-4990-AC9C-4036ACB51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108" y="1825625"/>
            <a:ext cx="1101969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Local </a:t>
            </a:r>
            <a:r>
              <a:rPr lang="fr-FR" dirty="0" err="1"/>
              <a:t>governments</a:t>
            </a:r>
            <a:r>
              <a:rPr lang="fr-FR" dirty="0"/>
              <a:t> are at least </a:t>
            </a:r>
            <a:r>
              <a:rPr lang="fr-FR" dirty="0" err="1"/>
              <a:t>concerned</a:t>
            </a:r>
            <a:r>
              <a:rPr lang="fr-FR" dirty="0"/>
              <a:t> by 5 SDG 14 </a:t>
            </a:r>
            <a:r>
              <a:rPr lang="fr-FR" dirty="0" err="1"/>
              <a:t>targets</a:t>
            </a:r>
            <a:r>
              <a:rPr lang="fr-FR" dirty="0"/>
              <a:t>:</a:t>
            </a:r>
          </a:p>
          <a:p>
            <a:pPr>
              <a:buFontTx/>
              <a:buChar char="-"/>
            </a:pPr>
            <a:r>
              <a:rPr lang="fr-FR" dirty="0" err="1"/>
              <a:t>Addressing</a:t>
            </a:r>
            <a:r>
              <a:rPr lang="fr-FR" dirty="0"/>
              <a:t> </a:t>
            </a:r>
            <a:r>
              <a:rPr lang="fr-FR" dirty="0" err="1"/>
              <a:t>coastal</a:t>
            </a:r>
            <a:r>
              <a:rPr lang="fr-FR" dirty="0"/>
              <a:t> and marine pollution (14.1)</a:t>
            </a:r>
          </a:p>
          <a:p>
            <a:pPr>
              <a:buFontTx/>
              <a:buChar char="-"/>
            </a:pPr>
            <a:r>
              <a:rPr lang="fr-FR" dirty="0"/>
              <a:t>Adaptation to </a:t>
            </a:r>
            <a:r>
              <a:rPr lang="fr-FR" dirty="0" err="1"/>
              <a:t>cimate</a:t>
            </a:r>
            <a:r>
              <a:rPr lang="fr-FR" dirty="0"/>
              <a:t> change </a:t>
            </a:r>
            <a:r>
              <a:rPr lang="fr-FR" dirty="0" err="1"/>
              <a:t>coastal</a:t>
            </a:r>
            <a:r>
              <a:rPr lang="fr-FR" dirty="0"/>
              <a:t> impacts (14.2)</a:t>
            </a:r>
          </a:p>
          <a:p>
            <a:pPr>
              <a:buFontTx/>
              <a:buChar char="-"/>
            </a:pPr>
            <a:r>
              <a:rPr lang="fr-FR" dirty="0" err="1"/>
              <a:t>Advancing</a:t>
            </a:r>
            <a:r>
              <a:rPr lang="fr-FR" dirty="0"/>
              <a:t> area-</a:t>
            </a:r>
            <a:r>
              <a:rPr lang="fr-FR" dirty="0" err="1"/>
              <a:t>based</a:t>
            </a:r>
            <a:r>
              <a:rPr lang="fr-FR" dirty="0"/>
              <a:t> management and protection </a:t>
            </a:r>
            <a:r>
              <a:rPr lang="fr-FR" dirty="0" err="1"/>
              <a:t>tools</a:t>
            </a:r>
            <a:r>
              <a:rPr lang="fr-FR" dirty="0"/>
              <a:t> (14.2 and 14.5) </a:t>
            </a:r>
          </a:p>
          <a:p>
            <a:pPr>
              <a:buFontTx/>
              <a:buChar char="-"/>
            </a:pPr>
            <a:r>
              <a:rPr lang="fr-FR" dirty="0" err="1"/>
              <a:t>Creating</a:t>
            </a:r>
            <a:r>
              <a:rPr lang="fr-FR" dirty="0"/>
              <a:t> </a:t>
            </a:r>
            <a:r>
              <a:rPr lang="fr-FR" dirty="0" err="1"/>
              <a:t>sustainability</a:t>
            </a:r>
            <a:r>
              <a:rPr lang="fr-FR" dirty="0"/>
              <a:t> </a:t>
            </a:r>
            <a:r>
              <a:rPr lang="fr-FR" dirty="0" err="1"/>
              <a:t>blue</a:t>
            </a:r>
            <a:r>
              <a:rPr lang="fr-FR" dirty="0"/>
              <a:t> </a:t>
            </a:r>
            <a:r>
              <a:rPr lang="fr-FR" dirty="0" err="1"/>
              <a:t>economy</a:t>
            </a:r>
            <a:r>
              <a:rPr lang="fr-FR" dirty="0"/>
              <a:t> (14.7)</a:t>
            </a:r>
          </a:p>
          <a:p>
            <a:pPr>
              <a:buFontTx/>
              <a:buChar char="-"/>
            </a:pPr>
            <a:r>
              <a:rPr lang="fr-FR" dirty="0"/>
              <a:t>Access for </a:t>
            </a:r>
            <a:r>
              <a:rPr lang="fr-FR" dirty="0" err="1"/>
              <a:t>small-scale</a:t>
            </a:r>
            <a:r>
              <a:rPr lang="fr-FR" dirty="0"/>
              <a:t> artisanal </a:t>
            </a:r>
            <a:r>
              <a:rPr lang="fr-FR" dirty="0" err="1"/>
              <a:t>fishers</a:t>
            </a:r>
            <a:r>
              <a:rPr lang="fr-FR" dirty="0"/>
              <a:t> to marine </a:t>
            </a:r>
            <a:r>
              <a:rPr lang="fr-FR" dirty="0" err="1"/>
              <a:t>resources</a:t>
            </a:r>
            <a:r>
              <a:rPr lang="fr-FR" dirty="0"/>
              <a:t> and </a:t>
            </a:r>
            <a:r>
              <a:rPr lang="fr-FR" dirty="0" err="1"/>
              <a:t>markets</a:t>
            </a:r>
            <a:r>
              <a:rPr lang="fr-FR" dirty="0"/>
              <a:t> (14.b) 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It </a:t>
            </a:r>
            <a:r>
              <a:rPr lang="fr-FR" b="1" dirty="0" err="1"/>
              <a:t>represents</a:t>
            </a:r>
            <a:r>
              <a:rPr lang="fr-FR" b="1" dirty="0"/>
              <a:t> a large </a:t>
            </a:r>
            <a:r>
              <a:rPr lang="fr-FR" b="1" dirty="0" err="1"/>
              <a:t>array</a:t>
            </a:r>
            <a:r>
              <a:rPr lang="fr-FR" b="1" dirty="0"/>
              <a:t> of </a:t>
            </a:r>
            <a:r>
              <a:rPr lang="fr-FR" b="1" dirty="0" err="1"/>
              <a:t>activities</a:t>
            </a:r>
            <a:r>
              <a:rPr lang="fr-FR" b="1" dirty="0"/>
              <a:t> </a:t>
            </a:r>
            <a:r>
              <a:rPr lang="fr-FR" b="1" dirty="0" err="1"/>
              <a:t>from</a:t>
            </a:r>
            <a:r>
              <a:rPr lang="fr-FR" b="1" dirty="0"/>
              <a:t> province, municipal cluster, city, </a:t>
            </a:r>
            <a:r>
              <a:rPr lang="fr-FR" b="1" dirty="0" err="1"/>
              <a:t>small</a:t>
            </a:r>
            <a:r>
              <a:rPr lang="fr-FR" b="1" dirty="0"/>
              <a:t> </a:t>
            </a:r>
            <a:r>
              <a:rPr lang="fr-FR" b="1" dirty="0" err="1"/>
              <a:t>town</a:t>
            </a:r>
            <a:r>
              <a:rPr lang="fr-FR" b="1" dirty="0"/>
              <a:t> and village </a:t>
            </a:r>
            <a:r>
              <a:rPr lang="fr-FR" b="1" dirty="0" err="1"/>
              <a:t>governments</a:t>
            </a:r>
            <a:r>
              <a:rPr lang="fr-FR" b="1" dirty="0"/>
              <a:t>, </a:t>
            </a:r>
            <a:r>
              <a:rPr lang="fr-FR" b="1" dirty="0" err="1"/>
              <a:t>industry</a:t>
            </a:r>
            <a:r>
              <a:rPr lang="fr-FR" b="1" dirty="0"/>
              <a:t>, and civil society.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228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80CDD3-AC34-4D18-B7F0-D9D7756A7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23" y="365125"/>
            <a:ext cx="11500339" cy="1325563"/>
          </a:xfrm>
        </p:spPr>
        <p:txBody>
          <a:bodyPr/>
          <a:lstStyle/>
          <a:p>
            <a:r>
              <a:rPr lang="fr-FR" b="1" dirty="0" err="1"/>
              <a:t>SDGs</a:t>
            </a:r>
            <a:r>
              <a:rPr lang="fr-FR" b="1" dirty="0"/>
              <a:t>, a </a:t>
            </a:r>
            <a:r>
              <a:rPr lang="fr-FR" b="1" dirty="0" err="1"/>
              <a:t>common</a:t>
            </a:r>
            <a:r>
              <a:rPr lang="fr-FR" b="1" dirty="0"/>
              <a:t> </a:t>
            </a:r>
            <a:r>
              <a:rPr lang="fr-FR" b="1" dirty="0" err="1"/>
              <a:t>language</a:t>
            </a:r>
            <a:r>
              <a:rPr lang="fr-FR" b="1" dirty="0"/>
              <a:t>, </a:t>
            </a:r>
            <a:r>
              <a:rPr lang="fr-FR" b="1" dirty="0" err="1"/>
              <a:t>which</a:t>
            </a:r>
            <a:r>
              <a:rPr lang="fr-FR" b="1" dirty="0"/>
              <a:t> </a:t>
            </a:r>
            <a:r>
              <a:rPr lang="fr-FR" b="1" dirty="0" err="1"/>
              <a:t>may</a:t>
            </a:r>
            <a:r>
              <a:rPr lang="fr-FR" b="1" dirty="0"/>
              <a:t> </a:t>
            </a:r>
            <a:r>
              <a:rPr lang="fr-FR" b="1" dirty="0" err="1"/>
              <a:t>benefit</a:t>
            </a:r>
            <a:r>
              <a:rPr lang="fr-FR" b="1" dirty="0"/>
              <a:t> as,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80AE92-A09E-4BAF-A25E-954120729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3" y="1386009"/>
            <a:ext cx="11377246" cy="526097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Communications (</a:t>
            </a:r>
            <a:r>
              <a:rPr lang="fr-FR" dirty="0" err="1"/>
              <a:t>policy</a:t>
            </a:r>
            <a:r>
              <a:rPr lang="fr-FR" dirty="0"/>
              <a:t>) </a:t>
            </a:r>
            <a:r>
              <a:rPr lang="fr-FR" dirty="0" err="1"/>
              <a:t>tool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colleagues</a:t>
            </a:r>
            <a:r>
              <a:rPr lang="fr-FR" dirty="0"/>
              <a:t> and </a:t>
            </a:r>
            <a:r>
              <a:rPr lang="fr-FR" dirty="0" err="1"/>
              <a:t>citizens</a:t>
            </a:r>
            <a:r>
              <a:rPr lang="fr-FR" dirty="0"/>
              <a:t> ;</a:t>
            </a:r>
          </a:p>
          <a:p>
            <a:r>
              <a:rPr lang="fr-FR" dirty="0" err="1"/>
              <a:t>Drawing</a:t>
            </a:r>
            <a:r>
              <a:rPr lang="fr-FR" dirty="0"/>
              <a:t> on the international </a:t>
            </a:r>
            <a:r>
              <a:rPr lang="fr-FR" dirty="0" err="1"/>
              <a:t>status</a:t>
            </a:r>
            <a:r>
              <a:rPr lang="fr-FR" dirty="0"/>
              <a:t> and provenance of the </a:t>
            </a:r>
            <a:r>
              <a:rPr lang="fr-FR" dirty="0" err="1"/>
              <a:t>SDGs</a:t>
            </a:r>
            <a:r>
              <a:rPr lang="fr-FR" dirty="0"/>
              <a:t>, to highlight ambitions for </a:t>
            </a:r>
            <a:r>
              <a:rPr lang="fr-FR" dirty="0" err="1"/>
              <a:t>transforming</a:t>
            </a:r>
            <a:r>
              <a:rPr lang="fr-FR" dirty="0"/>
              <a:t> </a:t>
            </a:r>
            <a:r>
              <a:rPr lang="fr-FR" dirty="0" err="1"/>
              <a:t>cities</a:t>
            </a:r>
            <a:r>
              <a:rPr lang="fr-FR" dirty="0"/>
              <a:t>;</a:t>
            </a:r>
          </a:p>
          <a:p>
            <a:r>
              <a:rPr lang="fr-FR" dirty="0"/>
              <a:t>Cross-</a:t>
            </a:r>
            <a:r>
              <a:rPr lang="fr-FR" dirty="0" err="1"/>
              <a:t>referencing</a:t>
            </a:r>
            <a:r>
              <a:rPr lang="fr-FR" dirty="0"/>
              <a:t> </a:t>
            </a:r>
            <a:r>
              <a:rPr lang="fr-FR" dirty="0" err="1"/>
              <a:t>strategies</a:t>
            </a:r>
            <a:r>
              <a:rPr lang="fr-FR" dirty="0"/>
              <a:t> in </a:t>
            </a:r>
            <a:r>
              <a:rPr lang="fr-FR" dirty="0" err="1"/>
              <a:t>development</a:t>
            </a:r>
            <a:r>
              <a:rPr lang="fr-FR" dirty="0"/>
              <a:t> and </a:t>
            </a:r>
            <a:r>
              <a:rPr lang="fr-FR" dirty="0" err="1"/>
              <a:t>identifying</a:t>
            </a:r>
            <a:r>
              <a:rPr lang="fr-FR" dirty="0"/>
              <a:t> gaps;</a:t>
            </a:r>
          </a:p>
          <a:p>
            <a:r>
              <a:rPr lang="fr-FR" dirty="0" err="1"/>
              <a:t>Combating</a:t>
            </a:r>
            <a:r>
              <a:rPr lang="fr-FR" dirty="0"/>
              <a:t> silo-</a:t>
            </a:r>
            <a:r>
              <a:rPr lang="fr-FR" dirty="0" err="1"/>
              <a:t>thinking</a:t>
            </a:r>
            <a:r>
              <a:rPr lang="fr-FR" dirty="0"/>
              <a:t>;</a:t>
            </a:r>
          </a:p>
          <a:p>
            <a:r>
              <a:rPr lang="fr-FR" dirty="0" err="1"/>
              <a:t>Encouraging</a:t>
            </a:r>
            <a:r>
              <a:rPr lang="fr-FR" dirty="0"/>
              <a:t> partnerships;</a:t>
            </a:r>
          </a:p>
          <a:p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as a basis for </a:t>
            </a:r>
            <a:r>
              <a:rPr lang="fr-FR" dirty="0" err="1"/>
              <a:t>developing</a:t>
            </a:r>
            <a:r>
              <a:rPr lang="fr-FR" dirty="0"/>
              <a:t> local </a:t>
            </a:r>
            <a:r>
              <a:rPr lang="fr-FR" dirty="0" err="1"/>
              <a:t>targets</a:t>
            </a:r>
            <a:r>
              <a:rPr lang="fr-FR" dirty="0"/>
              <a:t>, and </a:t>
            </a:r>
            <a:r>
              <a:rPr lang="fr-FR" dirty="0" err="1"/>
              <a:t>demonstrating</a:t>
            </a:r>
            <a:r>
              <a:rPr lang="fr-FR" dirty="0"/>
              <a:t> </a:t>
            </a:r>
            <a:r>
              <a:rPr lang="fr-FR" dirty="0" err="1"/>
              <a:t>progress</a:t>
            </a:r>
            <a:r>
              <a:rPr lang="fr-FR" dirty="0"/>
              <a:t> </a:t>
            </a:r>
            <a:r>
              <a:rPr lang="fr-FR" dirty="0" err="1"/>
              <a:t>toward</a:t>
            </a:r>
            <a:r>
              <a:rPr lang="fr-FR" dirty="0"/>
              <a:t> </a:t>
            </a:r>
            <a:r>
              <a:rPr lang="fr-FR" dirty="0" err="1"/>
              <a:t>holistic</a:t>
            </a:r>
            <a:r>
              <a:rPr lang="fr-FR" dirty="0"/>
              <a:t> </a:t>
            </a:r>
            <a:r>
              <a:rPr lang="fr-FR" dirty="0" err="1"/>
              <a:t>sustainability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The </a:t>
            </a:r>
            <a:r>
              <a:rPr lang="fr-FR" i="1" dirty="0" err="1"/>
              <a:t>extent</a:t>
            </a:r>
            <a:r>
              <a:rPr lang="fr-FR" i="1" dirty="0"/>
              <a:t> to </a:t>
            </a:r>
            <a:r>
              <a:rPr lang="fr-FR" i="1" dirty="0" err="1"/>
              <a:t>which</a:t>
            </a:r>
            <a:r>
              <a:rPr lang="fr-FR" i="1" dirty="0"/>
              <a:t> local </a:t>
            </a:r>
            <a:r>
              <a:rPr lang="fr-FR" i="1" dirty="0" err="1"/>
              <a:t>authorities</a:t>
            </a:r>
            <a:r>
              <a:rPr lang="fr-FR" i="1" dirty="0"/>
              <a:t> can </a:t>
            </a:r>
            <a:r>
              <a:rPr lang="fr-FR" i="1" dirty="0" err="1"/>
              <a:t>implement</a:t>
            </a:r>
            <a:r>
              <a:rPr lang="fr-FR" i="1" dirty="0"/>
              <a:t> the </a:t>
            </a:r>
            <a:r>
              <a:rPr lang="fr-FR" i="1" dirty="0" err="1"/>
              <a:t>SDGs</a:t>
            </a:r>
            <a:r>
              <a:rPr lang="fr-FR" i="1" dirty="0"/>
              <a:t>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determined</a:t>
            </a:r>
            <a:r>
              <a:rPr lang="fr-FR" i="1" dirty="0"/>
              <a:t> by </a:t>
            </a:r>
            <a:r>
              <a:rPr lang="fr-FR" i="1" dirty="0" err="1"/>
              <a:t>levels</a:t>
            </a:r>
            <a:r>
              <a:rPr lang="fr-FR" i="1" dirty="0"/>
              <a:t> of </a:t>
            </a:r>
            <a:r>
              <a:rPr lang="fr-FR" i="1" dirty="0" err="1"/>
              <a:t>decentralization</a:t>
            </a:r>
            <a:r>
              <a:rPr lang="fr-FR" i="1" dirty="0"/>
              <a:t> or </a:t>
            </a:r>
            <a:r>
              <a:rPr lang="fr-FR" i="1" dirty="0" err="1"/>
              <a:t>devolution</a:t>
            </a:r>
            <a:r>
              <a:rPr lang="fr-FR" i="1" dirty="0"/>
              <a:t>. </a:t>
            </a:r>
            <a:r>
              <a:rPr lang="fr-FR" i="1" dirty="0" err="1"/>
              <a:t>Since</a:t>
            </a:r>
            <a:r>
              <a:rPr lang="fr-FR" i="1" dirty="0"/>
              <a:t> </a:t>
            </a:r>
            <a:r>
              <a:rPr lang="fr-FR" i="1" dirty="0" err="1"/>
              <a:t>SDGs</a:t>
            </a:r>
            <a:r>
              <a:rPr lang="fr-FR" i="1" dirty="0"/>
              <a:t> </a:t>
            </a:r>
            <a:r>
              <a:rPr lang="fr-FR" i="1" dirty="0" err="1"/>
              <a:t>were</a:t>
            </a:r>
            <a:r>
              <a:rPr lang="fr-FR" i="1" dirty="0"/>
              <a:t> </a:t>
            </a:r>
            <a:r>
              <a:rPr lang="fr-FR" i="1" dirty="0" err="1"/>
              <a:t>designed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and for national </a:t>
            </a:r>
            <a:r>
              <a:rPr lang="fr-FR" i="1" dirty="0" err="1"/>
              <a:t>actors</a:t>
            </a:r>
            <a:r>
              <a:rPr lang="fr-FR" i="1" dirty="0"/>
              <a:t>, </a:t>
            </a:r>
            <a:r>
              <a:rPr lang="fr-FR" i="1" dirty="0" err="1"/>
              <a:t>localization</a:t>
            </a:r>
            <a:r>
              <a:rPr lang="fr-FR" i="1" dirty="0"/>
              <a:t> </a:t>
            </a:r>
            <a:r>
              <a:rPr lang="fr-FR" i="1" dirty="0" err="1"/>
              <a:t>requires</a:t>
            </a:r>
            <a:r>
              <a:rPr lang="fr-FR" i="1" dirty="0"/>
              <a:t> an </a:t>
            </a:r>
            <a:r>
              <a:rPr lang="fr-FR" i="1" dirty="0" err="1"/>
              <a:t>investment</a:t>
            </a:r>
            <a:r>
              <a:rPr lang="fr-FR" i="1" dirty="0"/>
              <a:t> of time and </a:t>
            </a:r>
            <a:r>
              <a:rPr lang="fr-FR" i="1" dirty="0" err="1"/>
              <a:t>resource</a:t>
            </a:r>
            <a:r>
              <a:rPr lang="fr-FR" i="1" dirty="0"/>
              <a:t> in translation and adaptation to </a:t>
            </a:r>
            <a:r>
              <a:rPr lang="fr-FR" i="1" dirty="0" err="1"/>
              <a:t>what</a:t>
            </a:r>
            <a:r>
              <a:rPr lang="fr-FR" i="1" dirty="0"/>
              <a:t> </a:t>
            </a:r>
            <a:r>
              <a:rPr lang="fr-FR" i="1" dirty="0" err="1"/>
              <a:t>exists</a:t>
            </a:r>
            <a:r>
              <a:rPr lang="fr-FR" i="1" dirty="0"/>
              <a:t> and </a:t>
            </a:r>
            <a:r>
              <a:rPr lang="fr-FR" i="1" dirty="0" err="1"/>
              <a:t>is</a:t>
            </a:r>
            <a:r>
              <a:rPr lang="fr-FR" i="1" dirty="0"/>
              <a:t> </a:t>
            </a:r>
            <a:r>
              <a:rPr lang="fr-FR" i="1" dirty="0" err="1"/>
              <a:t>actually</a:t>
            </a:r>
            <a:r>
              <a:rPr lang="fr-FR" i="1" dirty="0"/>
              <a:t> </a:t>
            </a:r>
            <a:r>
              <a:rPr lang="fr-FR" i="1" dirty="0" err="1"/>
              <a:t>done</a:t>
            </a:r>
            <a:r>
              <a:rPr lang="fr-FR" i="1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56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524A8-C9A7-41D1-91AD-BA4507E3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55" y="2766218"/>
            <a:ext cx="11579290" cy="1325563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Global Taskforce of Local and Regional Governments </a:t>
            </a:r>
            <a:br>
              <a:rPr lang="en-GB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</a:br>
            <a:br>
              <a:rPr lang="en-GB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</a:br>
            <a:r>
              <a:rPr lang="en-GB" sz="2800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A statement on Planetary urbanization and life below water towards an integrated localization of global agendas</a:t>
            </a:r>
            <a:r>
              <a:rPr lang="en-GB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:</a:t>
            </a:r>
            <a:br>
              <a:rPr lang="en-GB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</a:br>
            <a:br>
              <a:rPr lang="en-GB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</a:br>
            <a:br>
              <a:rPr lang="en-GB" sz="1800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</a:br>
            <a:r>
              <a:rPr lang="en-GB" sz="2400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“We acknowledged the pertinence of our local and regional governments, especially intermediary cities and small towns, to a sustainable development model, more particularly in regard to SDG14, stressing the presence of </a:t>
            </a:r>
            <a:r>
              <a:rPr lang="en-GB" sz="2400" b="1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‘urban-ocean linkages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’”. </a:t>
            </a:r>
            <a:br>
              <a:rPr lang="en-GB" sz="2400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</a:br>
            <a:br>
              <a:rPr lang="en-GB" sz="2400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</a:br>
            <a:r>
              <a:rPr lang="en-GB" sz="2400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The goal towards healthy and sustainable coasts, seas, and ocean is a </a:t>
            </a:r>
            <a:r>
              <a:rPr lang="en-GB" sz="2400" b="1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Human and Biodiversity right 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Verdana" panose="020B0604030504040204" pitchFamily="34" charset="0"/>
              </a:rPr>
              <a:t>where Man ‘lives in harmony with Nature’.</a:t>
            </a:r>
            <a:b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fr-FR" sz="6000" b="1" dirty="0"/>
            </a:b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!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3571560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681</Words>
  <Application>Microsoft Office PowerPoint</Application>
  <PresentationFormat>Grand écran</PresentationFormat>
  <Paragraphs>48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 </vt:lpstr>
      <vt:lpstr>What is the situation in the Mediterranean?</vt:lpstr>
      <vt:lpstr>Progress towards SDG 14 is critical</vt:lpstr>
      <vt:lpstr>Présentation PowerPoint</vt:lpstr>
      <vt:lpstr>What about local implementation?</vt:lpstr>
      <vt:lpstr>SDGs, a common language, which may benefit as,</vt:lpstr>
      <vt:lpstr>Global Taskforce of Local and Regional Governments   A statement on Planetary urbanization and life below water towards an integrated localization of global agendas:   “We acknowledged the pertinence of our local and regional governments, especially intermediary cities and small towns, to a sustainable development model, more particularly in regard to SDG14, stressing the presence of ‘urban-ocean linkages’”.   The goal towards healthy and sustainable coasts, seas, and ocean is a Human and Biodiversity right where Man ‘lives in harmony with Nature’.   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Maritime Spatial Planning in the Mediterranean area: challenges, perspectives and priorities Institut Français de Grèce et Université de Thessalie, 12/05/2022</dc:title>
  <dc:creator>Yves</dc:creator>
  <cp:lastModifiedBy>patrick Prouzet</cp:lastModifiedBy>
  <cp:revision>7</cp:revision>
  <dcterms:created xsi:type="dcterms:W3CDTF">2022-05-10T09:26:46Z</dcterms:created>
  <dcterms:modified xsi:type="dcterms:W3CDTF">2023-10-20T19:53:15Z</dcterms:modified>
</cp:coreProperties>
</file>