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717" r:id="rId1"/>
  </p:sldMasterIdLst>
  <p:notesMasterIdLst>
    <p:notesMasterId r:id="rId18"/>
  </p:notesMasterIdLst>
  <p:handoutMasterIdLst>
    <p:handoutMasterId r:id="rId19"/>
  </p:handoutMasterIdLst>
  <p:sldIdLst>
    <p:sldId id="263" r:id="rId2"/>
    <p:sldId id="284" r:id="rId3"/>
    <p:sldId id="301" r:id="rId4"/>
    <p:sldId id="297" r:id="rId5"/>
    <p:sldId id="268" r:id="rId6"/>
    <p:sldId id="302" r:id="rId7"/>
    <p:sldId id="303" r:id="rId8"/>
    <p:sldId id="310" r:id="rId9"/>
    <p:sldId id="311" r:id="rId10"/>
    <p:sldId id="306" r:id="rId11"/>
    <p:sldId id="312" r:id="rId12"/>
    <p:sldId id="313" r:id="rId13"/>
    <p:sldId id="314" r:id="rId14"/>
    <p:sldId id="269" r:id="rId15"/>
    <p:sldId id="315" r:id="rId16"/>
    <p:sldId id="305" r:id="rId17"/>
  </p:sldIdLst>
  <p:sldSz cx="9144000" cy="6858000" type="screen4x3"/>
  <p:notesSz cx="7102475"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iel" initials="M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C80"/>
    <a:srgbClr val="0092D2"/>
    <a:srgbClr val="187AAC"/>
    <a:srgbClr val="F3E8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80068" autoAdjust="0"/>
  </p:normalViewPr>
  <p:slideViewPr>
    <p:cSldViewPr snapToGrid="0" snapToObjects="1">
      <p:cViewPr varScale="1">
        <p:scale>
          <a:sx n="73" d="100"/>
          <a:sy n="73" d="100"/>
        </p:scale>
        <p:origin x="13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custT="1"/>
      <dgm:spPr/>
      <dgm:t>
        <a:bodyPr/>
        <a:lstStyle/>
        <a:p>
          <a:r>
            <a:rPr lang="fr-FR" sz="2100" dirty="0"/>
            <a:t>MCRS </a:t>
          </a:r>
          <a:r>
            <a:rPr lang="fr-FR" sz="2100" i="1" dirty="0"/>
            <a:t>vs</a:t>
          </a:r>
          <a:r>
            <a:rPr lang="fr-FR" sz="2100" dirty="0"/>
            <a:t> reproduction</a:t>
          </a:r>
        </a:p>
      </dgm:t>
    </dgm:pt>
    <dgm:pt modelId="{9FFDE20F-0082-46DC-AE8B-B376D651D2CC}" type="parTrans" cxnId="{6E08C270-B5A0-4266-ABA3-547D9A06C9BF}">
      <dgm:prSet/>
      <dgm:spPr/>
      <dgm:t>
        <a:bodyPr/>
        <a:lstStyle/>
        <a:p>
          <a:endParaRPr lang="fr-FR" sz="2400"/>
        </a:p>
      </dgm:t>
    </dgm:pt>
    <dgm:pt modelId="{701EECD5-C21D-408E-8BA9-A565BBB0F041}" type="sibTrans" cxnId="{6E08C270-B5A0-4266-ABA3-547D9A06C9BF}">
      <dgm:prSet/>
      <dgm:spPr/>
      <dgm:t>
        <a:bodyPr/>
        <a:lstStyle/>
        <a:p>
          <a:endParaRPr lang="fr-FR" sz="2400"/>
        </a:p>
      </dgm:t>
    </dgm:pt>
    <dgm:pt modelId="{73C09C82-69CA-4AC1-A534-5ECE644F8120}">
      <dgm:prSet phldrT="[Texte]" custT="1"/>
      <dgm:spPr/>
      <dgm:t>
        <a:bodyPr/>
        <a:lstStyle/>
        <a:p>
          <a:r>
            <a:rPr lang="fr-FR" sz="2100" dirty="0"/>
            <a:t>MCRS </a:t>
          </a:r>
          <a:r>
            <a:rPr lang="fr-FR" sz="2100" i="1" dirty="0"/>
            <a:t>vs</a:t>
          </a:r>
          <a:r>
            <a:rPr lang="fr-FR" sz="2100" dirty="0"/>
            <a:t> </a:t>
          </a:r>
          <a:r>
            <a:rPr lang="fr-FR" sz="2100" dirty="0" err="1"/>
            <a:t>others</a:t>
          </a:r>
          <a:endParaRPr lang="fr-FR" sz="2100" dirty="0"/>
        </a:p>
      </dgm:t>
    </dgm:pt>
    <dgm:pt modelId="{DE026055-C62E-489E-9550-27F814CF917C}" type="parTrans" cxnId="{6BECE2A8-6459-446B-BE41-923EA64D7FAE}">
      <dgm:prSet/>
      <dgm:spPr/>
      <dgm:t>
        <a:bodyPr/>
        <a:lstStyle/>
        <a:p>
          <a:endParaRPr lang="fr-FR" sz="2400"/>
        </a:p>
      </dgm:t>
    </dgm:pt>
    <dgm:pt modelId="{D45F0CA6-2B6D-4D6E-BFB6-15EF5D48C233}" type="sibTrans" cxnId="{6BECE2A8-6459-446B-BE41-923EA64D7FAE}">
      <dgm:prSet/>
      <dgm:spPr/>
      <dgm:t>
        <a:bodyPr/>
        <a:lstStyle/>
        <a:p>
          <a:endParaRPr lang="fr-FR" sz="2400"/>
        </a:p>
      </dgm:t>
    </dgm:pt>
    <dgm:pt modelId="{22586C02-E82D-4C40-BBDF-0379D3B24AE4}">
      <dgm:prSet custT="1"/>
      <dgm:spPr/>
      <dgm:t>
        <a:bodyPr/>
        <a:lstStyle/>
        <a:p>
          <a:r>
            <a:rPr lang="fr-FR" sz="2100" dirty="0"/>
            <a:t>Discussion/Conclusion</a:t>
          </a:r>
        </a:p>
      </dgm:t>
    </dgm:pt>
    <dgm:pt modelId="{E38209FD-FE36-4462-920A-30FF22676053}" type="parTrans" cxnId="{4E3EC6CF-FCDF-49F5-AA7B-8802101DB23C}">
      <dgm:prSet/>
      <dgm:spPr/>
      <dgm:t>
        <a:bodyPr/>
        <a:lstStyle/>
        <a:p>
          <a:endParaRPr lang="fr-FR" sz="2400"/>
        </a:p>
      </dgm:t>
    </dgm:pt>
    <dgm:pt modelId="{BE0DE6B9-F3D3-42BA-8E86-680C168C48FA}" type="sibTrans" cxnId="{4E3EC6CF-FCDF-49F5-AA7B-8802101DB23C}">
      <dgm:prSet/>
      <dgm:spPr/>
      <dgm:t>
        <a:bodyPr/>
        <a:lstStyle/>
        <a:p>
          <a:endParaRPr lang="fr-FR" sz="2400"/>
        </a:p>
      </dgm:t>
    </dgm:pt>
    <dgm:pt modelId="{3CA4A6AB-5561-4FAB-99B6-372934ABAC4B}">
      <dgm:prSet custT="1"/>
      <dgm:spPr/>
      <dgm:t>
        <a:bodyPr/>
        <a:lstStyle/>
        <a:p>
          <a:r>
            <a:rPr lang="fr-FR" sz="2100" dirty="0" err="1"/>
            <a:t>Context</a:t>
          </a:r>
          <a:r>
            <a:rPr lang="fr-FR" sz="2100" dirty="0"/>
            <a:t> and issues</a:t>
          </a:r>
        </a:p>
      </dgm:t>
    </dgm:pt>
    <dgm:pt modelId="{BDB92CA8-1B35-4EF5-8399-1C6D7372D04E}" type="parTrans" cxnId="{ED5EC491-1A37-4001-B82F-9414133D2B92}">
      <dgm:prSet/>
      <dgm:spPr/>
      <dgm:t>
        <a:bodyPr/>
        <a:lstStyle/>
        <a:p>
          <a:endParaRPr lang="fr-FR" sz="2400"/>
        </a:p>
      </dgm:t>
    </dgm:pt>
    <dgm:pt modelId="{394F0B08-ACF3-4C73-AE79-C80DB624C408}" type="sibTrans" cxnId="{ED5EC491-1A37-4001-B82F-9414133D2B92}">
      <dgm:prSet/>
      <dgm:spPr/>
      <dgm:t>
        <a:bodyPr/>
        <a:lstStyle/>
        <a:p>
          <a:endParaRPr lang="fr-FR" sz="2400"/>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113103">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X="108553" custScaleY="106953" custLinFactNeighborX="-8703">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106953">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106953"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31" custLinFactNeighborX="-3037">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99931" custLinFactNeighborX="-29549"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31" custLinFactNeighborX="-3037">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99931" custLinFactNeighborX="-29549"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31" custLinFactNeighborX="-3037">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99931" custLinFactNeighborX="-29549"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76">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7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76">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7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99931" custLinFactNeighborX="-27333">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7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99931" custLinFactNeighborX="-30370">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6897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2C4EB5-A1EC-43B1-A555-1ECF53802D33}" type="doc">
      <dgm:prSet loTypeId="urn:microsoft.com/office/officeart/2005/8/layout/chevron1" loCatId="process" qsTypeId="urn:microsoft.com/office/officeart/2005/8/quickstyle/simple1" qsCatId="simple" csTypeId="urn:microsoft.com/office/officeart/2005/8/colors/colorful3" csCatId="colorful" phldr="1"/>
      <dgm:spPr/>
    </dgm:pt>
    <dgm:pt modelId="{8CD193D0-F1C8-4AD3-A2BA-463D654C10ED}">
      <dgm:prSet phldrT="[Texte]"/>
      <dgm:spPr/>
      <dgm:t>
        <a:bodyPr/>
        <a:lstStyle/>
        <a:p>
          <a:r>
            <a:rPr lang="fr-FR" dirty="0"/>
            <a:t>MCRS </a:t>
          </a:r>
          <a:r>
            <a:rPr lang="fr-FR" i="1" dirty="0"/>
            <a:t>vs</a:t>
          </a:r>
          <a:r>
            <a:rPr lang="fr-FR" dirty="0"/>
            <a:t> reproduction</a:t>
          </a:r>
        </a:p>
      </dgm:t>
    </dgm:pt>
    <dgm:pt modelId="{9FFDE20F-0082-46DC-AE8B-B376D651D2CC}" type="parTrans" cxnId="{6E08C270-B5A0-4266-ABA3-547D9A06C9BF}">
      <dgm:prSet/>
      <dgm:spPr/>
      <dgm:t>
        <a:bodyPr/>
        <a:lstStyle/>
        <a:p>
          <a:endParaRPr lang="fr-FR"/>
        </a:p>
      </dgm:t>
    </dgm:pt>
    <dgm:pt modelId="{701EECD5-C21D-408E-8BA9-A565BBB0F041}" type="sibTrans" cxnId="{6E08C270-B5A0-4266-ABA3-547D9A06C9BF}">
      <dgm:prSet/>
      <dgm:spPr/>
      <dgm:t>
        <a:bodyPr/>
        <a:lstStyle/>
        <a:p>
          <a:endParaRPr lang="fr-FR"/>
        </a:p>
      </dgm:t>
    </dgm:pt>
    <dgm:pt modelId="{73C09C82-69CA-4AC1-A534-5ECE644F8120}">
      <dgm:prSet phldrT="[Texte]"/>
      <dgm:spPr/>
      <dgm:t>
        <a:bodyPr/>
        <a:lstStyle/>
        <a:p>
          <a:r>
            <a:rPr lang="fr-FR" dirty="0"/>
            <a:t>MCRS </a:t>
          </a:r>
          <a:r>
            <a:rPr lang="fr-FR" i="1" dirty="0"/>
            <a:t>vs</a:t>
          </a:r>
          <a:r>
            <a:rPr lang="fr-FR" dirty="0"/>
            <a:t> </a:t>
          </a:r>
          <a:r>
            <a:rPr lang="fr-FR" dirty="0" err="1"/>
            <a:t>others</a:t>
          </a:r>
          <a:endParaRPr lang="fr-FR" dirty="0"/>
        </a:p>
      </dgm:t>
    </dgm:pt>
    <dgm:pt modelId="{DE026055-C62E-489E-9550-27F814CF917C}" type="parTrans" cxnId="{6BECE2A8-6459-446B-BE41-923EA64D7FAE}">
      <dgm:prSet/>
      <dgm:spPr/>
      <dgm:t>
        <a:bodyPr/>
        <a:lstStyle/>
        <a:p>
          <a:endParaRPr lang="fr-FR"/>
        </a:p>
      </dgm:t>
    </dgm:pt>
    <dgm:pt modelId="{D45F0CA6-2B6D-4D6E-BFB6-15EF5D48C233}" type="sibTrans" cxnId="{6BECE2A8-6459-446B-BE41-923EA64D7FAE}">
      <dgm:prSet/>
      <dgm:spPr/>
      <dgm:t>
        <a:bodyPr/>
        <a:lstStyle/>
        <a:p>
          <a:endParaRPr lang="fr-FR"/>
        </a:p>
      </dgm:t>
    </dgm:pt>
    <dgm:pt modelId="{22586C02-E82D-4C40-BBDF-0379D3B24AE4}">
      <dgm:prSet/>
      <dgm:spPr/>
      <dgm:t>
        <a:bodyPr/>
        <a:lstStyle/>
        <a:p>
          <a:r>
            <a:rPr lang="fr-FR" dirty="0"/>
            <a:t>Discussion/Conclusion</a:t>
          </a:r>
        </a:p>
      </dgm:t>
    </dgm:pt>
    <dgm:pt modelId="{E38209FD-FE36-4462-920A-30FF22676053}" type="parTrans" cxnId="{4E3EC6CF-FCDF-49F5-AA7B-8802101DB23C}">
      <dgm:prSet/>
      <dgm:spPr/>
      <dgm:t>
        <a:bodyPr/>
        <a:lstStyle/>
        <a:p>
          <a:endParaRPr lang="fr-FR"/>
        </a:p>
      </dgm:t>
    </dgm:pt>
    <dgm:pt modelId="{BE0DE6B9-F3D3-42BA-8E86-680C168C48FA}" type="sibTrans" cxnId="{4E3EC6CF-FCDF-49F5-AA7B-8802101DB23C}">
      <dgm:prSet/>
      <dgm:spPr/>
      <dgm:t>
        <a:bodyPr/>
        <a:lstStyle/>
        <a:p>
          <a:endParaRPr lang="fr-FR"/>
        </a:p>
      </dgm:t>
    </dgm:pt>
    <dgm:pt modelId="{3CA4A6AB-5561-4FAB-99B6-372934ABAC4B}">
      <dgm:prSet/>
      <dgm:spPr/>
      <dgm:t>
        <a:bodyPr/>
        <a:lstStyle/>
        <a:p>
          <a:r>
            <a:rPr lang="fr-FR" dirty="0" err="1"/>
            <a:t>Context</a:t>
          </a:r>
          <a:r>
            <a:rPr lang="fr-FR" dirty="0"/>
            <a:t> and issues</a:t>
          </a:r>
        </a:p>
      </dgm:t>
    </dgm:pt>
    <dgm:pt modelId="{BDB92CA8-1B35-4EF5-8399-1C6D7372D04E}" type="parTrans" cxnId="{ED5EC491-1A37-4001-B82F-9414133D2B92}">
      <dgm:prSet/>
      <dgm:spPr/>
      <dgm:t>
        <a:bodyPr/>
        <a:lstStyle/>
        <a:p>
          <a:endParaRPr lang="fr-FR"/>
        </a:p>
      </dgm:t>
    </dgm:pt>
    <dgm:pt modelId="{394F0B08-ACF3-4C73-AE79-C80DB624C408}" type="sibTrans" cxnId="{ED5EC491-1A37-4001-B82F-9414133D2B92}">
      <dgm:prSet/>
      <dgm:spPr/>
      <dgm:t>
        <a:bodyPr/>
        <a:lstStyle/>
        <a:p>
          <a:endParaRPr lang="fr-FR"/>
        </a:p>
      </dgm:t>
    </dgm:pt>
    <dgm:pt modelId="{79E398C2-50B5-4335-8289-8AD01E97B6AF}" type="pres">
      <dgm:prSet presAssocID="{682C4EB5-A1EC-43B1-A555-1ECF53802D33}" presName="Name0" presStyleCnt="0">
        <dgm:presLayoutVars>
          <dgm:dir/>
          <dgm:animLvl val="lvl"/>
          <dgm:resizeHandles val="exact"/>
        </dgm:presLayoutVars>
      </dgm:prSet>
      <dgm:spPr/>
    </dgm:pt>
    <dgm:pt modelId="{67A68D03-0B28-4A51-B338-5DCED98F9360}" type="pres">
      <dgm:prSet presAssocID="{3CA4A6AB-5561-4FAB-99B6-372934ABAC4B}" presName="parTxOnly" presStyleLbl="node1" presStyleIdx="0" presStyleCnt="4" custScaleY="68931">
        <dgm:presLayoutVars>
          <dgm:chMax val="0"/>
          <dgm:chPref val="0"/>
          <dgm:bulletEnabled val="1"/>
        </dgm:presLayoutVars>
      </dgm:prSet>
      <dgm:spPr/>
    </dgm:pt>
    <dgm:pt modelId="{41A95DC4-1F58-4BF6-AF31-E531BBFA4144}" type="pres">
      <dgm:prSet presAssocID="{394F0B08-ACF3-4C73-AE79-C80DB624C408}" presName="parTxOnlySpace" presStyleCnt="0"/>
      <dgm:spPr/>
    </dgm:pt>
    <dgm:pt modelId="{0B374A74-9F5D-458A-A464-60266DB3AACF}" type="pres">
      <dgm:prSet presAssocID="{8CD193D0-F1C8-4AD3-A2BA-463D654C10ED}" presName="parTxOnly" presStyleLbl="node1" presStyleIdx="1" presStyleCnt="4" custScaleY="68931">
        <dgm:presLayoutVars>
          <dgm:chMax val="0"/>
          <dgm:chPref val="0"/>
          <dgm:bulletEnabled val="1"/>
        </dgm:presLayoutVars>
      </dgm:prSet>
      <dgm:spPr/>
    </dgm:pt>
    <dgm:pt modelId="{01F6AAF1-F47D-4756-9E4A-5AF18C8DDDB6}" type="pres">
      <dgm:prSet presAssocID="{701EECD5-C21D-408E-8BA9-A565BBB0F041}" presName="parTxOnlySpace" presStyleCnt="0"/>
      <dgm:spPr/>
    </dgm:pt>
    <dgm:pt modelId="{12CFDBE5-1AEC-4B11-96B2-C66EFD43C248}" type="pres">
      <dgm:prSet presAssocID="{73C09C82-69CA-4AC1-A534-5ECE644F8120}" presName="parTxOnly" presStyleLbl="node1" presStyleIdx="2" presStyleCnt="4" custScaleY="99931" custLinFactNeighborX="-24296">
        <dgm:presLayoutVars>
          <dgm:chMax val="0"/>
          <dgm:chPref val="0"/>
          <dgm:bulletEnabled val="1"/>
        </dgm:presLayoutVars>
      </dgm:prSet>
      <dgm:spPr/>
    </dgm:pt>
    <dgm:pt modelId="{671C56F2-BE58-445E-BF22-A49AF072C9FD}" type="pres">
      <dgm:prSet presAssocID="{D45F0CA6-2B6D-4D6E-BFB6-15EF5D48C233}" presName="parTxOnlySpace" presStyleCnt="0"/>
      <dgm:spPr/>
    </dgm:pt>
    <dgm:pt modelId="{64B5E305-ECCC-4808-A98A-2403CD0F3204}" type="pres">
      <dgm:prSet presAssocID="{22586C02-E82D-4C40-BBDF-0379D3B24AE4}" presName="parTxOnly" presStyleLbl="node1" presStyleIdx="3" presStyleCnt="4" custScaleY="68976" custLinFactNeighborX="821" custLinFactNeighborY="554">
        <dgm:presLayoutVars>
          <dgm:chMax val="0"/>
          <dgm:chPref val="0"/>
          <dgm:bulletEnabled val="1"/>
        </dgm:presLayoutVars>
      </dgm:prSet>
      <dgm:spPr/>
    </dgm:pt>
  </dgm:ptLst>
  <dgm:cxnLst>
    <dgm:cxn modelId="{F2B95D4D-DBB0-4C36-A7D2-77C9272AFDF4}" type="presOf" srcId="{73C09C82-69CA-4AC1-A534-5ECE644F8120}" destId="{12CFDBE5-1AEC-4B11-96B2-C66EFD43C248}" srcOrd="0" destOrd="0" presId="urn:microsoft.com/office/officeart/2005/8/layout/chevron1"/>
    <dgm:cxn modelId="{6E08C270-B5A0-4266-ABA3-547D9A06C9BF}" srcId="{682C4EB5-A1EC-43B1-A555-1ECF53802D33}" destId="{8CD193D0-F1C8-4AD3-A2BA-463D654C10ED}" srcOrd="1" destOrd="0" parTransId="{9FFDE20F-0082-46DC-AE8B-B376D651D2CC}" sibTransId="{701EECD5-C21D-408E-8BA9-A565BBB0F041}"/>
    <dgm:cxn modelId="{8E094674-02DD-4517-AD92-3171EFF13EFC}" type="presOf" srcId="{682C4EB5-A1EC-43B1-A555-1ECF53802D33}" destId="{79E398C2-50B5-4335-8289-8AD01E97B6AF}" srcOrd="0" destOrd="0" presId="urn:microsoft.com/office/officeart/2005/8/layout/chevron1"/>
    <dgm:cxn modelId="{A439B279-EBCB-4E37-9C9D-5FC9888D610A}" type="presOf" srcId="{22586C02-E82D-4C40-BBDF-0379D3B24AE4}" destId="{64B5E305-ECCC-4808-A98A-2403CD0F3204}" srcOrd="0" destOrd="0" presId="urn:microsoft.com/office/officeart/2005/8/layout/chevron1"/>
    <dgm:cxn modelId="{ED5EC491-1A37-4001-B82F-9414133D2B92}" srcId="{682C4EB5-A1EC-43B1-A555-1ECF53802D33}" destId="{3CA4A6AB-5561-4FAB-99B6-372934ABAC4B}" srcOrd="0" destOrd="0" parTransId="{BDB92CA8-1B35-4EF5-8399-1C6D7372D04E}" sibTransId="{394F0B08-ACF3-4C73-AE79-C80DB624C408}"/>
    <dgm:cxn modelId="{6BECE2A8-6459-446B-BE41-923EA64D7FAE}" srcId="{682C4EB5-A1EC-43B1-A555-1ECF53802D33}" destId="{73C09C82-69CA-4AC1-A534-5ECE644F8120}" srcOrd="2" destOrd="0" parTransId="{DE026055-C62E-489E-9550-27F814CF917C}" sibTransId="{D45F0CA6-2B6D-4D6E-BFB6-15EF5D48C233}"/>
    <dgm:cxn modelId="{CC1F65CD-EB27-4A87-8693-A28D347AE823}" type="presOf" srcId="{3CA4A6AB-5561-4FAB-99B6-372934ABAC4B}" destId="{67A68D03-0B28-4A51-B338-5DCED98F9360}" srcOrd="0" destOrd="0" presId="urn:microsoft.com/office/officeart/2005/8/layout/chevron1"/>
    <dgm:cxn modelId="{4E3EC6CF-FCDF-49F5-AA7B-8802101DB23C}" srcId="{682C4EB5-A1EC-43B1-A555-1ECF53802D33}" destId="{22586C02-E82D-4C40-BBDF-0379D3B24AE4}" srcOrd="3" destOrd="0" parTransId="{E38209FD-FE36-4462-920A-30FF22676053}" sibTransId="{BE0DE6B9-F3D3-42BA-8E86-680C168C48FA}"/>
    <dgm:cxn modelId="{5005F9FC-FFDE-47B9-924E-49775F850A4D}" type="presOf" srcId="{8CD193D0-F1C8-4AD3-A2BA-463D654C10ED}" destId="{0B374A74-9F5D-458A-A464-60266DB3AACF}" srcOrd="0" destOrd="0" presId="urn:microsoft.com/office/officeart/2005/8/layout/chevron1"/>
    <dgm:cxn modelId="{3DF21143-6020-4A0C-8CF7-07AA6050F4BB}" type="presParOf" srcId="{79E398C2-50B5-4335-8289-8AD01E97B6AF}" destId="{67A68D03-0B28-4A51-B338-5DCED98F9360}" srcOrd="0" destOrd="0" presId="urn:microsoft.com/office/officeart/2005/8/layout/chevron1"/>
    <dgm:cxn modelId="{71EAB747-9B17-4AA8-922D-79192378C55F}" type="presParOf" srcId="{79E398C2-50B5-4335-8289-8AD01E97B6AF}" destId="{41A95DC4-1F58-4BF6-AF31-E531BBFA4144}" srcOrd="1" destOrd="0" presId="urn:microsoft.com/office/officeart/2005/8/layout/chevron1"/>
    <dgm:cxn modelId="{6E1DD800-FE88-4456-A51E-C9D06D8DE97D}" type="presParOf" srcId="{79E398C2-50B5-4335-8289-8AD01E97B6AF}" destId="{0B374A74-9F5D-458A-A464-60266DB3AACF}" srcOrd="2" destOrd="0" presId="urn:microsoft.com/office/officeart/2005/8/layout/chevron1"/>
    <dgm:cxn modelId="{F22244E6-E6D6-4753-9227-027D5F6CB966}" type="presParOf" srcId="{79E398C2-50B5-4335-8289-8AD01E97B6AF}" destId="{01F6AAF1-F47D-4756-9E4A-5AF18C8DDDB6}" srcOrd="3" destOrd="0" presId="urn:microsoft.com/office/officeart/2005/8/layout/chevron1"/>
    <dgm:cxn modelId="{4CE3B463-12E7-4D8A-ADBA-C0C7F9B72085}" type="presParOf" srcId="{79E398C2-50B5-4335-8289-8AD01E97B6AF}" destId="{12CFDBE5-1AEC-4B11-96B2-C66EFD43C248}" srcOrd="4" destOrd="0" presId="urn:microsoft.com/office/officeart/2005/8/layout/chevron1"/>
    <dgm:cxn modelId="{C659A43D-8E59-4098-AC25-6EB9ECE2AC71}" type="presParOf" srcId="{79E398C2-50B5-4335-8289-8AD01E97B6AF}" destId="{671C56F2-BE58-445E-BF22-A49AF072C9FD}" srcOrd="5" destOrd="0" presId="urn:microsoft.com/office/officeart/2005/8/layout/chevron1"/>
    <dgm:cxn modelId="{F07CAF5E-9B9F-416F-BBEC-60AB2F271CAA}" type="presParOf" srcId="{79E398C2-50B5-4335-8289-8AD01E97B6AF}" destId="{64B5E305-ECCC-4808-A98A-2403CD0F32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63" y="1122943"/>
          <a:ext cx="2414152" cy="109219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err="1"/>
            <a:t>Context</a:t>
          </a:r>
          <a:r>
            <a:rPr lang="fr-FR" sz="2100" kern="1200" dirty="0"/>
            <a:t> and issues</a:t>
          </a:r>
        </a:p>
      </dsp:txBody>
      <dsp:txXfrm>
        <a:off x="546159" y="1122943"/>
        <a:ext cx="1321961" cy="1092191"/>
      </dsp:txXfrm>
    </dsp:sp>
    <dsp:sp modelId="{0B374A74-9F5D-458A-A464-60266DB3AACF}">
      <dsp:nvSpPr>
        <dsp:cNvPr id="0" name=""/>
        <dsp:cNvSpPr/>
      </dsp:nvSpPr>
      <dsp:spPr>
        <a:xfrm>
          <a:off x="2151789" y="1152637"/>
          <a:ext cx="2620634" cy="1032803"/>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MCRS </a:t>
          </a:r>
          <a:r>
            <a:rPr lang="fr-FR" sz="2100" i="1" kern="1200" dirty="0"/>
            <a:t>vs</a:t>
          </a:r>
          <a:r>
            <a:rPr lang="fr-FR" sz="2100" kern="1200" dirty="0"/>
            <a:t> reproduction</a:t>
          </a:r>
        </a:p>
      </dsp:txBody>
      <dsp:txXfrm>
        <a:off x="2668191" y="1152637"/>
        <a:ext cx="1587831" cy="1032803"/>
      </dsp:txXfrm>
    </dsp:sp>
    <dsp:sp modelId="{12CFDBE5-1AEC-4B11-96B2-C66EFD43C248}">
      <dsp:nvSpPr>
        <dsp:cNvPr id="0" name=""/>
        <dsp:cNvSpPr/>
      </dsp:nvSpPr>
      <dsp:spPr>
        <a:xfrm>
          <a:off x="4552019" y="1152637"/>
          <a:ext cx="2414152" cy="1032803"/>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MCRS </a:t>
          </a:r>
          <a:r>
            <a:rPr lang="fr-FR" sz="2100" i="1" kern="1200" dirty="0"/>
            <a:t>vs</a:t>
          </a:r>
          <a:r>
            <a:rPr lang="fr-FR" sz="2100" kern="1200" dirty="0"/>
            <a:t> </a:t>
          </a:r>
          <a:r>
            <a:rPr lang="fr-FR" sz="2100" kern="1200" dirty="0" err="1"/>
            <a:t>others</a:t>
          </a:r>
          <a:endParaRPr lang="fr-FR" sz="2100" kern="1200" dirty="0"/>
        </a:p>
      </dsp:txBody>
      <dsp:txXfrm>
        <a:off x="5068421" y="1152637"/>
        <a:ext cx="1381349" cy="1032803"/>
      </dsp:txXfrm>
    </dsp:sp>
    <dsp:sp modelId="{64B5E305-ECCC-4808-A98A-2403CD0F3204}">
      <dsp:nvSpPr>
        <dsp:cNvPr id="0" name=""/>
        <dsp:cNvSpPr/>
      </dsp:nvSpPr>
      <dsp:spPr>
        <a:xfrm>
          <a:off x="6724819" y="1157987"/>
          <a:ext cx="2414152" cy="103280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fr-FR" sz="2100" kern="1200" dirty="0"/>
            <a:t>Discussion/Conclusion</a:t>
          </a:r>
        </a:p>
      </dsp:txBody>
      <dsp:txXfrm>
        <a:off x="7241221" y="1157987"/>
        <a:ext cx="1381349" cy="10328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err="1"/>
            <a:t>Context</a:t>
          </a:r>
          <a:r>
            <a:rPr lang="fr-FR" sz="12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reproduction</a:t>
          </a:r>
        </a:p>
      </dsp:txBody>
      <dsp:txXfrm>
        <a:off x="2565372" y="1328837"/>
        <a:ext cx="1787296" cy="680404"/>
      </dsp:txXfrm>
    </dsp:sp>
    <dsp:sp modelId="{12CFDBE5-1AEC-4B11-96B2-C66EFD43C248}">
      <dsp:nvSpPr>
        <dsp:cNvPr id="0" name=""/>
        <dsp:cNvSpPr/>
      </dsp:nvSpPr>
      <dsp:spPr>
        <a:xfrm>
          <a:off x="4438606" y="1328837"/>
          <a:ext cx="2467700" cy="680404"/>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a:t>
          </a:r>
          <a:r>
            <a:rPr lang="fr-FR" sz="1200" kern="1200" dirty="0" err="1"/>
            <a:t>others</a:t>
          </a:r>
          <a:endParaRPr lang="fr-FR" sz="1200" kern="1200" dirty="0"/>
        </a:p>
      </dsp:txBody>
      <dsp:txXfrm>
        <a:off x="4778808" y="1328837"/>
        <a:ext cx="1787296" cy="680404"/>
      </dsp:txXfrm>
    </dsp:sp>
    <dsp:sp modelId="{64B5E305-ECCC-4808-A98A-2403CD0F3204}">
      <dsp:nvSpPr>
        <dsp:cNvPr id="0" name=""/>
        <dsp:cNvSpPr/>
      </dsp:nvSpPr>
      <dsp:spPr>
        <a:xfrm>
          <a:off x="6594113" y="1181308"/>
          <a:ext cx="2467700" cy="986399"/>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Discussion/Conclusion</a:t>
          </a:r>
        </a:p>
      </dsp:txBody>
      <dsp:txXfrm>
        <a:off x="7087313" y="1181308"/>
        <a:ext cx="1481301" cy="9863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err="1"/>
            <a:t>Context</a:t>
          </a:r>
          <a:r>
            <a:rPr lang="fr-FR" sz="12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reproduction</a:t>
          </a:r>
        </a:p>
      </dsp:txBody>
      <dsp:txXfrm>
        <a:off x="2565372" y="1328837"/>
        <a:ext cx="1787296" cy="680404"/>
      </dsp:txXfrm>
    </dsp:sp>
    <dsp:sp modelId="{12CFDBE5-1AEC-4B11-96B2-C66EFD43C248}">
      <dsp:nvSpPr>
        <dsp:cNvPr id="0" name=""/>
        <dsp:cNvSpPr/>
      </dsp:nvSpPr>
      <dsp:spPr>
        <a:xfrm>
          <a:off x="4438606" y="1328837"/>
          <a:ext cx="2467700" cy="680404"/>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a:t>
          </a:r>
          <a:r>
            <a:rPr lang="fr-FR" sz="1200" kern="1200" dirty="0" err="1"/>
            <a:t>others</a:t>
          </a:r>
          <a:endParaRPr lang="fr-FR" sz="1200" kern="1200" dirty="0"/>
        </a:p>
      </dsp:txBody>
      <dsp:txXfrm>
        <a:off x="4778808" y="1328837"/>
        <a:ext cx="1787296" cy="680404"/>
      </dsp:txXfrm>
    </dsp:sp>
    <dsp:sp modelId="{64B5E305-ECCC-4808-A98A-2403CD0F3204}">
      <dsp:nvSpPr>
        <dsp:cNvPr id="0" name=""/>
        <dsp:cNvSpPr/>
      </dsp:nvSpPr>
      <dsp:spPr>
        <a:xfrm>
          <a:off x="6594113" y="1181308"/>
          <a:ext cx="2467700" cy="986399"/>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Discussion/Conclusion</a:t>
          </a:r>
        </a:p>
      </dsp:txBody>
      <dsp:txXfrm>
        <a:off x="7087313" y="1181308"/>
        <a:ext cx="1481301" cy="986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err="1"/>
            <a:t>Context</a:t>
          </a:r>
          <a:r>
            <a:rPr lang="fr-FR" sz="12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reproduction</a:t>
          </a:r>
        </a:p>
      </dsp:txBody>
      <dsp:txXfrm>
        <a:off x="2565372" y="1328837"/>
        <a:ext cx="1787296" cy="680404"/>
      </dsp:txXfrm>
    </dsp:sp>
    <dsp:sp modelId="{12CFDBE5-1AEC-4B11-96B2-C66EFD43C248}">
      <dsp:nvSpPr>
        <dsp:cNvPr id="0" name=""/>
        <dsp:cNvSpPr/>
      </dsp:nvSpPr>
      <dsp:spPr>
        <a:xfrm>
          <a:off x="4438606" y="1328837"/>
          <a:ext cx="2467700" cy="680404"/>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MCRS </a:t>
          </a:r>
          <a:r>
            <a:rPr lang="fr-FR" sz="1200" i="1" kern="1200" dirty="0"/>
            <a:t>vs</a:t>
          </a:r>
          <a:r>
            <a:rPr lang="fr-FR" sz="1200" kern="1200" dirty="0"/>
            <a:t> </a:t>
          </a:r>
          <a:r>
            <a:rPr lang="fr-FR" sz="1200" kern="1200" dirty="0" err="1"/>
            <a:t>others</a:t>
          </a:r>
          <a:endParaRPr lang="fr-FR" sz="1200" kern="1200" dirty="0"/>
        </a:p>
      </dsp:txBody>
      <dsp:txXfrm>
        <a:off x="4778808" y="1328837"/>
        <a:ext cx="1787296" cy="680404"/>
      </dsp:txXfrm>
    </dsp:sp>
    <dsp:sp modelId="{64B5E305-ECCC-4808-A98A-2403CD0F3204}">
      <dsp:nvSpPr>
        <dsp:cNvPr id="0" name=""/>
        <dsp:cNvSpPr/>
      </dsp:nvSpPr>
      <dsp:spPr>
        <a:xfrm>
          <a:off x="6594113" y="1181308"/>
          <a:ext cx="2467700" cy="986399"/>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Discussion/Conclusion</a:t>
          </a:r>
        </a:p>
      </dsp:txBody>
      <dsp:txXfrm>
        <a:off x="7087313" y="1181308"/>
        <a:ext cx="1481301" cy="9863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175499"/>
          <a:ext cx="2467700" cy="98708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497779" y="1175499"/>
        <a:ext cx="1480620" cy="987080"/>
      </dsp:txXfrm>
    </dsp:sp>
    <dsp:sp modelId="{0B374A74-9F5D-458A-A464-60266DB3AACF}">
      <dsp:nvSpPr>
        <dsp:cNvPr id="0" name=""/>
        <dsp:cNvSpPr/>
      </dsp:nvSpPr>
      <dsp:spPr>
        <a:xfrm>
          <a:off x="2225170" y="1328615"/>
          <a:ext cx="2467700" cy="680848"/>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594" y="1328615"/>
        <a:ext cx="1786852" cy="680848"/>
      </dsp:txXfrm>
    </dsp:sp>
    <dsp:sp modelId="{12CFDBE5-1AEC-4B11-96B2-C66EFD43C248}">
      <dsp:nvSpPr>
        <dsp:cNvPr id="0" name=""/>
        <dsp:cNvSpPr/>
      </dsp:nvSpPr>
      <dsp:spPr>
        <a:xfrm>
          <a:off x="4446100" y="1328615"/>
          <a:ext cx="2467700" cy="680848"/>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786524" y="1328615"/>
        <a:ext cx="1786852" cy="680848"/>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175499"/>
          <a:ext cx="2467700" cy="98708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497779" y="1175499"/>
        <a:ext cx="1480620" cy="987080"/>
      </dsp:txXfrm>
    </dsp:sp>
    <dsp:sp modelId="{0B374A74-9F5D-458A-A464-60266DB3AACF}">
      <dsp:nvSpPr>
        <dsp:cNvPr id="0" name=""/>
        <dsp:cNvSpPr/>
      </dsp:nvSpPr>
      <dsp:spPr>
        <a:xfrm>
          <a:off x="2225170" y="1328615"/>
          <a:ext cx="2467700" cy="680848"/>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594" y="1328615"/>
        <a:ext cx="1786852" cy="680848"/>
      </dsp:txXfrm>
    </dsp:sp>
    <dsp:sp modelId="{12CFDBE5-1AEC-4B11-96B2-C66EFD43C248}">
      <dsp:nvSpPr>
        <dsp:cNvPr id="0" name=""/>
        <dsp:cNvSpPr/>
      </dsp:nvSpPr>
      <dsp:spPr>
        <a:xfrm>
          <a:off x="4446100" y="1328615"/>
          <a:ext cx="2467700" cy="680848"/>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786524" y="1328615"/>
        <a:ext cx="1786852" cy="680848"/>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281511"/>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281511"/>
        <a:ext cx="1787296" cy="680404"/>
      </dsp:txXfrm>
    </dsp:sp>
    <dsp:sp modelId="{0B374A74-9F5D-458A-A464-60266DB3AACF}">
      <dsp:nvSpPr>
        <dsp:cNvPr id="0" name=""/>
        <dsp:cNvSpPr/>
      </dsp:nvSpPr>
      <dsp:spPr>
        <a:xfrm>
          <a:off x="2157720" y="128513"/>
          <a:ext cx="2467700" cy="986399"/>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650920" y="128513"/>
        <a:ext cx="1481301" cy="986399"/>
      </dsp:txXfrm>
    </dsp:sp>
    <dsp:sp modelId="{12CFDBE5-1AEC-4B11-96B2-C66EFD43C248}">
      <dsp:nvSpPr>
        <dsp:cNvPr id="0" name=""/>
        <dsp:cNvSpPr/>
      </dsp:nvSpPr>
      <dsp:spPr>
        <a:xfrm>
          <a:off x="4446100" y="281289"/>
          <a:ext cx="2467700" cy="680848"/>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786524" y="281289"/>
        <a:ext cx="1786852" cy="680848"/>
      </dsp:txXfrm>
    </dsp:sp>
    <dsp:sp modelId="{64B5E305-ECCC-4808-A98A-2403CD0F3204}">
      <dsp:nvSpPr>
        <dsp:cNvPr id="0" name=""/>
        <dsp:cNvSpPr/>
      </dsp:nvSpPr>
      <dsp:spPr>
        <a:xfrm>
          <a:off x="6669057" y="286757"/>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286757"/>
        <a:ext cx="1786852" cy="680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150226" y="1175839"/>
          <a:ext cx="2467700" cy="986399"/>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643426" y="1175839"/>
        <a:ext cx="1481301" cy="986399"/>
      </dsp:txXfrm>
    </dsp:sp>
    <dsp:sp modelId="{12CFDBE5-1AEC-4B11-96B2-C66EFD43C248}">
      <dsp:nvSpPr>
        <dsp:cNvPr id="0" name=""/>
        <dsp:cNvSpPr/>
      </dsp:nvSpPr>
      <dsp:spPr>
        <a:xfrm>
          <a:off x="4446100" y="1328615"/>
          <a:ext cx="2467700" cy="680848"/>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786524" y="1328615"/>
        <a:ext cx="1786852" cy="680848"/>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68D03-0B28-4A51-B338-5DCED98F9360}">
      <dsp:nvSpPr>
        <dsp:cNvPr id="0" name=""/>
        <dsp:cNvSpPr/>
      </dsp:nvSpPr>
      <dsp:spPr>
        <a:xfrm>
          <a:off x="4239" y="1328837"/>
          <a:ext cx="2467700" cy="68040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err="1"/>
            <a:t>Context</a:t>
          </a:r>
          <a:r>
            <a:rPr lang="fr-FR" sz="1400" kern="1200" dirty="0"/>
            <a:t> and issues</a:t>
          </a:r>
        </a:p>
      </dsp:txBody>
      <dsp:txXfrm>
        <a:off x="344441" y="1328837"/>
        <a:ext cx="1787296" cy="680404"/>
      </dsp:txXfrm>
    </dsp:sp>
    <dsp:sp modelId="{0B374A74-9F5D-458A-A464-60266DB3AACF}">
      <dsp:nvSpPr>
        <dsp:cNvPr id="0" name=""/>
        <dsp:cNvSpPr/>
      </dsp:nvSpPr>
      <dsp:spPr>
        <a:xfrm>
          <a:off x="2225170" y="1328837"/>
          <a:ext cx="2467700" cy="68040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reproduction</a:t>
          </a:r>
        </a:p>
      </dsp:txBody>
      <dsp:txXfrm>
        <a:off x="2565372" y="1328837"/>
        <a:ext cx="1787296" cy="680404"/>
      </dsp:txXfrm>
    </dsp:sp>
    <dsp:sp modelId="{12CFDBE5-1AEC-4B11-96B2-C66EFD43C248}">
      <dsp:nvSpPr>
        <dsp:cNvPr id="0" name=""/>
        <dsp:cNvSpPr/>
      </dsp:nvSpPr>
      <dsp:spPr>
        <a:xfrm>
          <a:off x="4386145" y="1175839"/>
          <a:ext cx="2467700" cy="986399"/>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MCRS </a:t>
          </a:r>
          <a:r>
            <a:rPr lang="fr-FR" sz="1400" i="1" kern="1200" dirty="0"/>
            <a:t>vs</a:t>
          </a:r>
          <a:r>
            <a:rPr lang="fr-FR" sz="1400" kern="1200" dirty="0"/>
            <a:t> </a:t>
          </a:r>
          <a:r>
            <a:rPr lang="fr-FR" sz="1400" kern="1200" dirty="0" err="1"/>
            <a:t>others</a:t>
          </a:r>
          <a:endParaRPr lang="fr-FR" sz="1400" kern="1200" dirty="0"/>
        </a:p>
      </dsp:txBody>
      <dsp:txXfrm>
        <a:off x="4879345" y="1175839"/>
        <a:ext cx="1481301" cy="986399"/>
      </dsp:txXfrm>
    </dsp:sp>
    <dsp:sp modelId="{64B5E305-ECCC-4808-A98A-2403CD0F3204}">
      <dsp:nvSpPr>
        <dsp:cNvPr id="0" name=""/>
        <dsp:cNvSpPr/>
      </dsp:nvSpPr>
      <dsp:spPr>
        <a:xfrm>
          <a:off x="6669057" y="1334083"/>
          <a:ext cx="2467700" cy="680848"/>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Discussion/Conclusion</a:t>
          </a:r>
        </a:p>
      </dsp:txBody>
      <dsp:txXfrm>
        <a:off x="7009481" y="1334083"/>
        <a:ext cx="1786852" cy="6808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4704" tIns="47352" rIns="94704" bIns="47352" rtlCol="0"/>
          <a:lstStyle>
            <a:lvl1pPr algn="l">
              <a:defRPr sz="1200"/>
            </a:lvl1pPr>
          </a:lstStyle>
          <a:p>
            <a:endParaRPr lang="fr-FR"/>
          </a:p>
        </p:txBody>
      </p:sp>
      <p:sp>
        <p:nvSpPr>
          <p:cNvPr id="3" name="Espace réservé de la date 2"/>
          <p:cNvSpPr>
            <a:spLocks noGrp="1"/>
          </p:cNvSpPr>
          <p:nvPr>
            <p:ph type="dt" sz="quarter" idx="1"/>
          </p:nvPr>
        </p:nvSpPr>
        <p:spPr>
          <a:xfrm>
            <a:off x="4023093" y="0"/>
            <a:ext cx="3077739" cy="511731"/>
          </a:xfrm>
          <a:prstGeom prst="rect">
            <a:avLst/>
          </a:prstGeom>
        </p:spPr>
        <p:txBody>
          <a:bodyPr vert="horz" lIns="94704" tIns="47352" rIns="94704" bIns="47352" rtlCol="0"/>
          <a:lstStyle>
            <a:lvl1pPr algn="r">
              <a:defRPr sz="1200"/>
            </a:lvl1pPr>
          </a:lstStyle>
          <a:p>
            <a:fld id="{5C0C46ED-7803-2C4C-B282-9892E322E1CF}" type="datetime1">
              <a:rPr lang="fr-FR" smtClean="0"/>
              <a:pPr/>
              <a:t>16/10/2023</a:t>
            </a:fld>
            <a:endParaRPr lang="fr-FR"/>
          </a:p>
        </p:txBody>
      </p:sp>
      <p:sp>
        <p:nvSpPr>
          <p:cNvPr id="4" name="Espace réservé du pied de page 3"/>
          <p:cNvSpPr>
            <a:spLocks noGrp="1"/>
          </p:cNvSpPr>
          <p:nvPr>
            <p:ph type="ftr" sz="quarter" idx="2"/>
          </p:nvPr>
        </p:nvSpPr>
        <p:spPr>
          <a:xfrm>
            <a:off x="0" y="9721107"/>
            <a:ext cx="3077739" cy="511731"/>
          </a:xfrm>
          <a:prstGeom prst="rect">
            <a:avLst/>
          </a:prstGeom>
        </p:spPr>
        <p:txBody>
          <a:bodyPr vert="horz" lIns="94704" tIns="47352" rIns="94704" bIns="4735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3093" y="9721107"/>
            <a:ext cx="3077739" cy="511731"/>
          </a:xfrm>
          <a:prstGeom prst="rect">
            <a:avLst/>
          </a:prstGeom>
        </p:spPr>
        <p:txBody>
          <a:bodyPr vert="horz" lIns="94704" tIns="47352" rIns="94704" bIns="47352" rtlCol="0" anchor="b"/>
          <a:lstStyle>
            <a:lvl1pPr algn="r">
              <a:defRPr sz="1200"/>
            </a:lvl1pPr>
          </a:lstStyle>
          <a:p>
            <a:fld id="{24DC5107-9872-B540-9E95-35D9A9A0B447}" type="slidenum">
              <a:rPr lang="fr-FR" smtClean="0"/>
              <a:pPr/>
              <a:t>‹N°›</a:t>
            </a:fld>
            <a:endParaRPr lang="fr-FR"/>
          </a:p>
        </p:txBody>
      </p:sp>
    </p:spTree>
    <p:extLst>
      <p:ext uri="{BB962C8B-B14F-4D97-AF65-F5344CB8AC3E}">
        <p14:creationId xmlns:p14="http://schemas.microsoft.com/office/powerpoint/2010/main" val="2207654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4704" tIns="47352" rIns="94704" bIns="47352" rtlCol="0"/>
          <a:lstStyle>
            <a:lvl1pPr algn="l">
              <a:defRPr sz="1200"/>
            </a:lvl1pPr>
          </a:lstStyle>
          <a:p>
            <a:endParaRPr lang="fr-FR"/>
          </a:p>
        </p:txBody>
      </p:sp>
      <p:sp>
        <p:nvSpPr>
          <p:cNvPr id="3" name="Espace réservé de la date 2"/>
          <p:cNvSpPr>
            <a:spLocks noGrp="1"/>
          </p:cNvSpPr>
          <p:nvPr>
            <p:ph type="dt" idx="1"/>
          </p:nvPr>
        </p:nvSpPr>
        <p:spPr>
          <a:xfrm>
            <a:off x="4023093" y="0"/>
            <a:ext cx="3077739" cy="511731"/>
          </a:xfrm>
          <a:prstGeom prst="rect">
            <a:avLst/>
          </a:prstGeom>
        </p:spPr>
        <p:txBody>
          <a:bodyPr vert="horz" lIns="94704" tIns="47352" rIns="94704" bIns="47352" rtlCol="0"/>
          <a:lstStyle>
            <a:lvl1pPr algn="r">
              <a:defRPr sz="1200"/>
            </a:lvl1pPr>
          </a:lstStyle>
          <a:p>
            <a:fld id="{DDC41925-E3E2-B640-90AA-64598CE09C95}" type="datetime1">
              <a:rPr lang="fr-FR" smtClean="0"/>
              <a:pPr/>
              <a:t>16/10/2023</a:t>
            </a:fld>
            <a:endParaRPr lang="fr-FR"/>
          </a:p>
        </p:txBody>
      </p:sp>
      <p:sp>
        <p:nvSpPr>
          <p:cNvPr id="4" name="Espace réservé de l'image des diapositives 3"/>
          <p:cNvSpPr>
            <a:spLocks noGrp="1" noRot="1" noChangeAspect="1"/>
          </p:cNvSpPr>
          <p:nvPr>
            <p:ph type="sldImg" idx="2"/>
          </p:nvPr>
        </p:nvSpPr>
        <p:spPr>
          <a:xfrm>
            <a:off x="992188" y="768350"/>
            <a:ext cx="5118100" cy="3838575"/>
          </a:xfrm>
          <a:prstGeom prst="rect">
            <a:avLst/>
          </a:prstGeom>
          <a:noFill/>
          <a:ln w="12700">
            <a:solidFill>
              <a:prstClr val="black"/>
            </a:solidFill>
          </a:ln>
        </p:spPr>
        <p:txBody>
          <a:bodyPr vert="horz" lIns="94704" tIns="47352" rIns="94704" bIns="47352" rtlCol="0" anchor="ctr"/>
          <a:lstStyle/>
          <a:p>
            <a:endParaRPr lang="fr-FR"/>
          </a:p>
        </p:txBody>
      </p:sp>
      <p:sp>
        <p:nvSpPr>
          <p:cNvPr id="5" name="Espace réservé des commentaires 4"/>
          <p:cNvSpPr>
            <a:spLocks noGrp="1"/>
          </p:cNvSpPr>
          <p:nvPr>
            <p:ph type="body" sz="quarter" idx="3"/>
          </p:nvPr>
        </p:nvSpPr>
        <p:spPr>
          <a:xfrm>
            <a:off x="710248" y="4861442"/>
            <a:ext cx="5681980" cy="4605576"/>
          </a:xfrm>
          <a:prstGeom prst="rect">
            <a:avLst/>
          </a:prstGeom>
        </p:spPr>
        <p:txBody>
          <a:bodyPr vert="horz" lIns="94704" tIns="47352" rIns="94704" bIns="4735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7739" cy="511731"/>
          </a:xfrm>
          <a:prstGeom prst="rect">
            <a:avLst/>
          </a:prstGeom>
        </p:spPr>
        <p:txBody>
          <a:bodyPr vert="horz" lIns="94704" tIns="47352" rIns="94704" bIns="4735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093" y="9721107"/>
            <a:ext cx="3077739" cy="511731"/>
          </a:xfrm>
          <a:prstGeom prst="rect">
            <a:avLst/>
          </a:prstGeom>
        </p:spPr>
        <p:txBody>
          <a:bodyPr vert="horz" lIns="94704" tIns="47352" rIns="94704" bIns="47352" rtlCol="0" anchor="b"/>
          <a:lstStyle>
            <a:lvl1pPr algn="r">
              <a:defRPr sz="1200"/>
            </a:lvl1pPr>
          </a:lstStyle>
          <a:p>
            <a:fld id="{609DA962-CDD0-7A4D-B4BD-EE12C9A0BD96}" type="slidenum">
              <a:rPr lang="fr-FR" smtClean="0"/>
              <a:pPr/>
              <a:t>‹N°›</a:t>
            </a:fld>
            <a:endParaRPr lang="fr-FR"/>
          </a:p>
        </p:txBody>
      </p:sp>
    </p:spTree>
    <p:extLst>
      <p:ext uri="{BB962C8B-B14F-4D97-AF65-F5344CB8AC3E}">
        <p14:creationId xmlns:p14="http://schemas.microsoft.com/office/powerpoint/2010/main" val="1566427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a:t>
            </a:fld>
            <a:endParaRPr lang="fr-FR"/>
          </a:p>
        </p:txBody>
      </p:sp>
    </p:spTree>
    <p:extLst>
      <p:ext uri="{BB962C8B-B14F-4D97-AF65-F5344CB8AC3E}">
        <p14:creationId xmlns:p14="http://schemas.microsoft.com/office/powerpoint/2010/main" val="39363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10</a:t>
            </a:fld>
            <a:endParaRPr lang="fr-FR"/>
          </a:p>
        </p:txBody>
      </p:sp>
    </p:spTree>
    <p:extLst>
      <p:ext uri="{BB962C8B-B14F-4D97-AF65-F5344CB8AC3E}">
        <p14:creationId xmlns:p14="http://schemas.microsoft.com/office/powerpoint/2010/main" val="69191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Xavier a peut être un autre graphe</a:t>
            </a:r>
            <a:r>
              <a:rPr lang="fr-FR" baseline="0" dirty="0"/>
              <a:t> à proposer. Je l’ai pris de sa publication de 2016.</a:t>
            </a:r>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11</a:t>
            </a:fld>
            <a:endParaRPr lang="fr-FR"/>
          </a:p>
        </p:txBody>
      </p:sp>
    </p:spTree>
    <p:extLst>
      <p:ext uri="{BB962C8B-B14F-4D97-AF65-F5344CB8AC3E}">
        <p14:creationId xmlns:p14="http://schemas.microsoft.com/office/powerpoint/2010/main" val="411233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12</a:t>
            </a:fld>
            <a:endParaRPr lang="fr-FR"/>
          </a:p>
        </p:txBody>
      </p:sp>
    </p:spTree>
    <p:extLst>
      <p:ext uri="{BB962C8B-B14F-4D97-AF65-F5344CB8AC3E}">
        <p14:creationId xmlns:p14="http://schemas.microsoft.com/office/powerpoint/2010/main" val="217705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13</a:t>
            </a:fld>
            <a:endParaRPr lang="fr-FR"/>
          </a:p>
        </p:txBody>
      </p:sp>
    </p:spTree>
    <p:extLst>
      <p:ext uri="{BB962C8B-B14F-4D97-AF65-F5344CB8AC3E}">
        <p14:creationId xmlns:p14="http://schemas.microsoft.com/office/powerpoint/2010/main" val="136662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15</a:t>
            </a:fld>
            <a:endParaRPr lang="fr-FR"/>
          </a:p>
        </p:txBody>
      </p:sp>
    </p:spTree>
    <p:extLst>
      <p:ext uri="{BB962C8B-B14F-4D97-AF65-F5344CB8AC3E}">
        <p14:creationId xmlns:p14="http://schemas.microsoft.com/office/powerpoint/2010/main" val="142891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16</a:t>
            </a:fld>
            <a:endParaRPr lang="fr-FR"/>
          </a:p>
        </p:txBody>
      </p:sp>
    </p:spTree>
    <p:extLst>
      <p:ext uri="{BB962C8B-B14F-4D97-AF65-F5344CB8AC3E}">
        <p14:creationId xmlns:p14="http://schemas.microsoft.com/office/powerpoint/2010/main" val="11005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2</a:t>
            </a:fld>
            <a:endParaRPr lang="fr-FR"/>
          </a:p>
        </p:txBody>
      </p:sp>
    </p:spTree>
    <p:extLst>
      <p:ext uri="{BB962C8B-B14F-4D97-AF65-F5344CB8AC3E}">
        <p14:creationId xmlns:p14="http://schemas.microsoft.com/office/powerpoint/2010/main" val="210589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3</a:t>
            </a:fld>
            <a:endParaRPr lang="fr-FR"/>
          </a:p>
        </p:txBody>
      </p:sp>
    </p:spTree>
    <p:extLst>
      <p:ext uri="{BB962C8B-B14F-4D97-AF65-F5344CB8AC3E}">
        <p14:creationId xmlns:p14="http://schemas.microsoft.com/office/powerpoint/2010/main" val="279380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4</a:t>
            </a:fld>
            <a:endParaRPr lang="fr-FR"/>
          </a:p>
        </p:txBody>
      </p:sp>
    </p:spTree>
    <p:extLst>
      <p:ext uri="{BB962C8B-B14F-4D97-AF65-F5344CB8AC3E}">
        <p14:creationId xmlns:p14="http://schemas.microsoft.com/office/powerpoint/2010/main" val="359035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5</a:t>
            </a:fld>
            <a:endParaRPr lang="fr-FR"/>
          </a:p>
        </p:txBody>
      </p:sp>
    </p:spTree>
    <p:extLst>
      <p:ext uri="{BB962C8B-B14F-4D97-AF65-F5344CB8AC3E}">
        <p14:creationId xmlns:p14="http://schemas.microsoft.com/office/powerpoint/2010/main" val="305127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Vérification</a:t>
            </a:r>
            <a:r>
              <a:rPr lang="fr-FR" baseline="0" dirty="0"/>
              <a:t> faite pour la Corée. Il s’agit bien du même site.</a:t>
            </a:r>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6</a:t>
            </a:fld>
            <a:endParaRPr lang="fr-FR"/>
          </a:p>
        </p:txBody>
      </p:sp>
    </p:spTree>
    <p:extLst>
      <p:ext uri="{BB962C8B-B14F-4D97-AF65-F5344CB8AC3E}">
        <p14:creationId xmlns:p14="http://schemas.microsoft.com/office/powerpoint/2010/main" val="210583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7</a:t>
            </a:fld>
            <a:endParaRPr lang="fr-FR"/>
          </a:p>
        </p:txBody>
      </p:sp>
    </p:spTree>
    <p:extLst>
      <p:ext uri="{BB962C8B-B14F-4D97-AF65-F5344CB8AC3E}">
        <p14:creationId xmlns:p14="http://schemas.microsoft.com/office/powerpoint/2010/main" val="391012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8</a:t>
            </a:fld>
            <a:endParaRPr lang="fr-FR"/>
          </a:p>
        </p:txBody>
      </p:sp>
    </p:spTree>
    <p:extLst>
      <p:ext uri="{BB962C8B-B14F-4D97-AF65-F5344CB8AC3E}">
        <p14:creationId xmlns:p14="http://schemas.microsoft.com/office/powerpoint/2010/main" val="117644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9DA962-CDD0-7A4D-B4BD-EE12C9A0BD96}" type="slidenum">
              <a:rPr lang="fr-FR" smtClean="0"/>
              <a:pPr/>
              <a:t>9</a:t>
            </a:fld>
            <a:endParaRPr lang="fr-FR"/>
          </a:p>
        </p:txBody>
      </p:sp>
    </p:spTree>
    <p:extLst>
      <p:ext uri="{BB962C8B-B14F-4D97-AF65-F5344CB8AC3E}">
        <p14:creationId xmlns:p14="http://schemas.microsoft.com/office/powerpoint/2010/main" val="4286256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e Page Ifremer">
    <p:spTree>
      <p:nvGrpSpPr>
        <p:cNvPr id="1" name=""/>
        <p:cNvGrpSpPr/>
        <p:nvPr/>
      </p:nvGrpSpPr>
      <p:grpSpPr>
        <a:xfrm>
          <a:off x="0" y="0"/>
          <a:ext cx="0" cy="0"/>
          <a:chOff x="0" y="0"/>
          <a:chExt cx="0" cy="0"/>
        </a:xfrm>
      </p:grpSpPr>
      <p:pic>
        <p:nvPicPr>
          <p:cNvPr id="8" name="Image 7" descr="Garde_PPT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8329" cy="6891247"/>
          </a:xfrm>
          <a:prstGeom prst="rect">
            <a:avLst/>
          </a:prstGeom>
        </p:spPr>
      </p:pic>
      <p:sp>
        <p:nvSpPr>
          <p:cNvPr id="9" name="Rectangle 8"/>
          <p:cNvSpPr/>
          <p:nvPr userDrawn="1"/>
        </p:nvSpPr>
        <p:spPr>
          <a:xfrm>
            <a:off x="-1" y="6044339"/>
            <a:ext cx="9188329" cy="846908"/>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Image 16"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2733" y="913735"/>
            <a:ext cx="1674067" cy="601553"/>
          </a:xfrm>
          <a:prstGeom prst="rect">
            <a:avLst/>
          </a:prstGeom>
        </p:spPr>
      </p:pic>
      <p:sp>
        <p:nvSpPr>
          <p:cNvPr id="3" name="Espace réservé de la date 2"/>
          <p:cNvSpPr>
            <a:spLocks noGrp="1"/>
          </p:cNvSpPr>
          <p:nvPr>
            <p:ph type="dt" sz="half" idx="10"/>
          </p:nvPr>
        </p:nvSpPr>
        <p:spPr/>
        <p:txBody>
          <a:bodyPr/>
          <a:lstStyle>
            <a:lvl1pPr>
              <a:defRPr>
                <a:solidFill>
                  <a:srgbClr val="0092D2"/>
                </a:solidFill>
              </a:defRPr>
            </a:lvl1pPr>
          </a:lstStyle>
          <a:p>
            <a:fld id="{47F381F0-4B05-284B-9AAE-550132EBC6E8}" type="datetime1">
              <a:rPr lang="fr-FR" smtClean="0"/>
              <a:pPr/>
              <a:t>16/10/2023</a:t>
            </a:fld>
            <a:endParaRPr lang="fr-FR" dirty="0"/>
          </a:p>
        </p:txBody>
      </p:sp>
      <p:sp>
        <p:nvSpPr>
          <p:cNvPr id="5" name="Espace réservé du numéro de diapositive 4"/>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‹N°›</a:t>
            </a:fld>
            <a:endParaRPr lang="fr-FR" dirty="0"/>
          </a:p>
        </p:txBody>
      </p:sp>
      <p:sp>
        <p:nvSpPr>
          <p:cNvPr id="13" name="Titre 1"/>
          <p:cNvSpPr>
            <a:spLocks noGrp="1"/>
          </p:cNvSpPr>
          <p:nvPr>
            <p:ph type="ctrTitle"/>
          </p:nvPr>
        </p:nvSpPr>
        <p:spPr>
          <a:xfrm>
            <a:off x="4320403" y="2538683"/>
            <a:ext cx="4377738" cy="954107"/>
          </a:xfrm>
        </p:spPr>
        <p:txBody>
          <a:bodyPr wrap="square" anchor="b" anchorCtr="0">
            <a:spAutoFit/>
          </a:bodyPr>
          <a:lstStyle>
            <a:lvl1pPr algn="l">
              <a:defRPr sz="2800" b="0" i="0" kern="1200" cap="all" spc="500">
                <a:solidFill>
                  <a:srgbClr val="F3E816"/>
                </a:solidFill>
                <a:latin typeface="Open Sans Light"/>
              </a:defRPr>
            </a:lvl1pPr>
          </a:lstStyle>
          <a:p>
            <a:r>
              <a:rPr lang="fr-FR" dirty="0"/>
              <a:t>Cliquez et modifiez le titre</a:t>
            </a:r>
          </a:p>
        </p:txBody>
      </p:sp>
      <p:sp>
        <p:nvSpPr>
          <p:cNvPr id="15" name="Sous-titre 2"/>
          <p:cNvSpPr>
            <a:spLocks noGrp="1"/>
          </p:cNvSpPr>
          <p:nvPr>
            <p:ph type="subTitle" idx="1"/>
          </p:nvPr>
        </p:nvSpPr>
        <p:spPr>
          <a:xfrm>
            <a:off x="468539" y="6154969"/>
            <a:ext cx="8240941" cy="276999"/>
          </a:xfrm>
        </p:spPr>
        <p:txBody>
          <a:bodyPr wrap="square">
            <a:spAutoFit/>
          </a:bodyPr>
          <a:lstStyle>
            <a:lvl1pPr marL="0" indent="0" algn="r">
              <a:buNone/>
              <a:defRPr sz="1200" b="1" i="0" kern="1200" cap="all" spc="200" baseline="0">
                <a:solidFill>
                  <a:schemeClr val="tx1"/>
                </a:solidFill>
                <a:latin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70377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BF735B-6FEF-2248-AE0E-B61727811560}" type="datetime1">
              <a:rPr lang="fr-FR" smtClean="0"/>
              <a:pPr/>
              <a:t>16/10/2023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1744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164E8-3A64-854B-8D44-2C72D7C71475}" type="datetime1">
              <a:rPr lang="fr-FR" smtClean="0"/>
              <a:pPr/>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239391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111C1-83E5-E841-BFAF-42BFC15448A2}" type="datetime1">
              <a:rPr lang="fr-FR" smtClean="0"/>
              <a:pPr/>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17637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A7E45DB-8920-C949-8E4C-4F33317297A7}" type="datetime1">
              <a:rPr lang="fr-FR" smtClean="0"/>
              <a:pPr/>
              <a:t>16/10/2023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312869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mier Page sans sous-titre">
    <p:spTree>
      <p:nvGrpSpPr>
        <p:cNvPr id="1" name=""/>
        <p:cNvGrpSpPr/>
        <p:nvPr/>
      </p:nvGrpSpPr>
      <p:grpSpPr>
        <a:xfrm>
          <a:off x="0" y="0"/>
          <a:ext cx="0" cy="0"/>
          <a:chOff x="0" y="0"/>
          <a:chExt cx="0" cy="0"/>
        </a:xfrm>
      </p:grpSpPr>
      <p:pic>
        <p:nvPicPr>
          <p:cNvPr id="6" name="Image 5" descr="Garde_PPT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8329" cy="6891247"/>
          </a:xfrm>
          <a:prstGeom prst="rect">
            <a:avLst/>
          </a:prstGeom>
        </p:spPr>
      </p:pic>
      <p:pic>
        <p:nvPicPr>
          <p:cNvPr id="7" name="Image 6"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2733" y="913735"/>
            <a:ext cx="1674067" cy="601553"/>
          </a:xfrm>
          <a:prstGeom prst="rect">
            <a:avLst/>
          </a:prstGeom>
        </p:spPr>
      </p:pic>
      <p:sp>
        <p:nvSpPr>
          <p:cNvPr id="2" name="Titre 1"/>
          <p:cNvSpPr>
            <a:spLocks noGrp="1"/>
          </p:cNvSpPr>
          <p:nvPr>
            <p:ph type="title"/>
          </p:nvPr>
        </p:nvSpPr>
        <p:spPr>
          <a:xfrm>
            <a:off x="4320000" y="3377177"/>
            <a:ext cx="4377600" cy="954000"/>
          </a:xfrm>
        </p:spPr>
        <p:txBody>
          <a:bodyPr anchor="b" anchorCtr="0">
            <a:normAutofit/>
          </a:bodyPr>
          <a:lstStyle>
            <a:lvl1pPr algn="l">
              <a:defRPr sz="2800" b="0" i="0" cap="all" spc="500" baseline="0">
                <a:solidFill>
                  <a:srgbClr val="F3E816"/>
                </a:solidFill>
                <a:latin typeface="Open Sans Light"/>
              </a:defRPr>
            </a:lvl1pPr>
          </a:lstStyle>
          <a:p>
            <a:r>
              <a:rPr lang="fr-FR" dirty="0"/>
              <a:t>Cliquez et modifiez le titre</a:t>
            </a:r>
          </a:p>
        </p:txBody>
      </p:sp>
    </p:spTree>
    <p:extLst>
      <p:ext uri="{BB962C8B-B14F-4D97-AF65-F5344CB8AC3E}">
        <p14:creationId xmlns:p14="http://schemas.microsoft.com/office/powerpoint/2010/main" val="52650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SsTitre Ifremer">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1B3C80"/>
                </a:solidFill>
              </a:defRPr>
            </a:lvl1pPr>
          </a:lstStyle>
          <a:p>
            <a:r>
              <a:rPr lang="fr-FR" dirty="0"/>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b="0" i="0">
                <a:solidFill>
                  <a:srgbClr val="0092D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7" name="Image 6"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813"/>
            <a:ext cx="9144000" cy="578668"/>
          </a:xfrm>
          <a:prstGeom prst="rect">
            <a:avLst/>
          </a:prstGeom>
        </p:spPr>
      </p:pic>
      <p:pic>
        <p:nvPicPr>
          <p:cNvPr id="9" name="Image 8"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08" y="104518"/>
            <a:ext cx="925651" cy="332620"/>
          </a:xfrm>
          <a:prstGeom prst="rect">
            <a:avLst/>
          </a:prstGeom>
        </p:spPr>
      </p:pic>
      <p:sp>
        <p:nvSpPr>
          <p:cNvPr id="11" name="Rectangle 10"/>
          <p:cNvSpPr/>
          <p:nvPr userDrawn="1"/>
        </p:nvSpPr>
        <p:spPr>
          <a:xfrm>
            <a:off x="0" y="6721475"/>
            <a:ext cx="9144000" cy="136525"/>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e la date 3"/>
          <p:cNvSpPr>
            <a:spLocks noGrp="1"/>
          </p:cNvSpPr>
          <p:nvPr>
            <p:ph type="dt" sz="half" idx="10"/>
          </p:nvPr>
        </p:nvSpPr>
        <p:spPr>
          <a:xfrm>
            <a:off x="457200" y="6356350"/>
            <a:ext cx="2133600" cy="365125"/>
          </a:xfrm>
        </p:spPr>
        <p:txBody>
          <a:bodyPr/>
          <a:lstStyle>
            <a:lvl1pPr>
              <a:defRPr>
                <a:solidFill>
                  <a:srgbClr val="0092D2"/>
                </a:solidFill>
              </a:defRPr>
            </a:lvl1pPr>
          </a:lstStyle>
          <a:p>
            <a:fld id="{FC0B466E-E3C6-B441-8896-5AADD39A517C}" type="datetime1">
              <a:rPr lang="fr-FR" smtClean="0"/>
              <a:pPr/>
              <a:t>16/10/2023</a:t>
            </a:fld>
            <a:endParaRPr lang="fr-FR" dirty="0"/>
          </a:p>
        </p:txBody>
      </p:sp>
      <p:sp>
        <p:nvSpPr>
          <p:cNvPr id="13" name="Espace réservé du pied de page 4"/>
          <p:cNvSpPr>
            <a:spLocks noGrp="1"/>
          </p:cNvSpPr>
          <p:nvPr>
            <p:ph type="ftr" sz="quarter" idx="11"/>
          </p:nvPr>
        </p:nvSpPr>
        <p:spPr>
          <a:xfrm>
            <a:off x="3124200" y="6356350"/>
            <a:ext cx="2895600" cy="365125"/>
          </a:xfrm>
        </p:spPr>
        <p:txBody>
          <a:bodyPr/>
          <a:lstStyle/>
          <a:p>
            <a:endParaRPr lang="fr-FR"/>
          </a:p>
        </p:txBody>
      </p:sp>
      <p:sp>
        <p:nvSpPr>
          <p:cNvPr id="14" name="Espace réservé du numéro de diapositive 5"/>
          <p:cNvSpPr>
            <a:spLocks noGrp="1"/>
          </p:cNvSpPr>
          <p:nvPr>
            <p:ph type="sldNum" sz="quarter" idx="12"/>
          </p:nvPr>
        </p:nvSpPr>
        <p:spPr>
          <a:xfrm>
            <a:off x="6553200" y="6356350"/>
            <a:ext cx="2133600" cy="365125"/>
          </a:xfrm>
        </p:spPr>
        <p:txBody>
          <a:bodyPr/>
          <a:lstStyle>
            <a:lvl1pPr>
              <a:defRPr>
                <a:solidFill>
                  <a:srgbClr val="0092D2"/>
                </a:solidFill>
              </a:defRPr>
            </a:lvl1pPr>
          </a:lstStyle>
          <a:p>
            <a:fld id="{0F447B95-E6F3-9E41-9DD9-E80BDFDD31A6}" type="slidenum">
              <a:rPr lang="fr-FR" smtClean="0"/>
              <a:pPr/>
              <a:t>‹N°›</a:t>
            </a:fld>
            <a:endParaRPr lang="fr-FR"/>
          </a:p>
        </p:txBody>
      </p:sp>
    </p:spTree>
    <p:extLst>
      <p:ext uri="{BB962C8B-B14F-4D97-AF65-F5344CB8AC3E}">
        <p14:creationId xmlns:p14="http://schemas.microsoft.com/office/powerpoint/2010/main" val="58976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Ifremer">
    <p:spTree>
      <p:nvGrpSpPr>
        <p:cNvPr id="1" name=""/>
        <p:cNvGrpSpPr/>
        <p:nvPr/>
      </p:nvGrpSpPr>
      <p:grpSpPr>
        <a:xfrm>
          <a:off x="0" y="0"/>
          <a:ext cx="0" cy="0"/>
          <a:chOff x="0" y="0"/>
          <a:chExt cx="0" cy="0"/>
        </a:xfrm>
      </p:grpSpPr>
      <p:sp>
        <p:nvSpPr>
          <p:cNvPr id="2" name="Titre 1"/>
          <p:cNvSpPr>
            <a:spLocks noGrp="1"/>
          </p:cNvSpPr>
          <p:nvPr>
            <p:ph type="title"/>
          </p:nvPr>
        </p:nvSpPr>
        <p:spPr>
          <a:xfrm>
            <a:off x="457200" y="784938"/>
            <a:ext cx="8229600" cy="1143000"/>
          </a:xfrm>
        </p:spPr>
        <p:txBody>
          <a:bodyPr/>
          <a:lstStyle>
            <a:lvl1pPr>
              <a:defRPr>
                <a:solidFill>
                  <a:srgbClr val="187AAC"/>
                </a:solidFill>
              </a:defRPr>
            </a:lvl1pPr>
          </a:lstStyle>
          <a:p>
            <a:r>
              <a:rPr lang="fr-FR" dirty="0"/>
              <a:t>Cliquez et modifiez le titre</a:t>
            </a:r>
          </a:p>
        </p:txBody>
      </p:sp>
      <p:sp>
        <p:nvSpPr>
          <p:cNvPr id="3" name="Espace réservé du contenu 2"/>
          <p:cNvSpPr>
            <a:spLocks noGrp="1"/>
          </p:cNvSpPr>
          <p:nvPr>
            <p:ph idx="1"/>
          </p:nvPr>
        </p:nvSpPr>
        <p:spPr>
          <a:xfrm>
            <a:off x="457200" y="2110501"/>
            <a:ext cx="8229600" cy="4245850"/>
          </a:xfrm>
        </p:spPr>
        <p:txBody>
          <a:bodyPr/>
          <a:lstStyle>
            <a:lvl1pPr marL="0" indent="0">
              <a:buNone/>
              <a:defRPr sz="2800">
                <a:latin typeface="Open Sans"/>
                <a:cs typeface="Open Sans"/>
              </a:defRPr>
            </a:lvl1pPr>
            <a:lvl2pPr marL="457200" indent="0">
              <a:buNone/>
              <a:defRPr sz="2200" b="1" i="0">
                <a:solidFill>
                  <a:srgbClr val="187AAC"/>
                </a:solidFill>
                <a:latin typeface="Open Sans"/>
              </a:defRPr>
            </a:lvl2pPr>
            <a:lvl3pPr marL="712800">
              <a:defRPr sz="2000">
                <a:latin typeface="Open Sans"/>
              </a:defRPr>
            </a:lvl3pPr>
            <a:lvl5pPr marL="1828800" indent="0">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0"/>
          </p:nvPr>
        </p:nvSpPr>
        <p:spPr/>
        <p:txBody>
          <a:bodyPr/>
          <a:lstStyle>
            <a:lvl1pPr>
              <a:defRPr>
                <a:solidFill>
                  <a:srgbClr val="0092D2"/>
                </a:solidFill>
              </a:defRPr>
            </a:lvl1pPr>
          </a:lstStyle>
          <a:p>
            <a:fld id="{FC0B466E-E3C6-B441-8896-5AADD39A517C}" type="datetime1">
              <a:rPr lang="fr-FR" smtClean="0"/>
              <a:pPr/>
              <a:t>16/10/2023</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‹N°›</a:t>
            </a:fld>
            <a:endParaRPr lang="fr-FR"/>
          </a:p>
        </p:txBody>
      </p:sp>
      <p:pic>
        <p:nvPicPr>
          <p:cNvPr id="7" name="Image 6"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8668"/>
          </a:xfrm>
          <a:prstGeom prst="rect">
            <a:avLst/>
          </a:prstGeom>
        </p:spPr>
      </p:pic>
      <p:sp>
        <p:nvSpPr>
          <p:cNvPr id="10" name="Rectangle 9"/>
          <p:cNvSpPr/>
          <p:nvPr userDrawn="1"/>
        </p:nvSpPr>
        <p:spPr>
          <a:xfrm>
            <a:off x="0" y="6721475"/>
            <a:ext cx="9144000" cy="136525"/>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08" y="104518"/>
            <a:ext cx="925651" cy="332620"/>
          </a:xfrm>
          <a:prstGeom prst="rect">
            <a:avLst/>
          </a:prstGeom>
        </p:spPr>
      </p:pic>
    </p:spTree>
    <p:extLst>
      <p:ext uri="{BB962C8B-B14F-4D97-AF65-F5344CB8AC3E}">
        <p14:creationId xmlns:p14="http://schemas.microsoft.com/office/powerpoint/2010/main" val="157383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la Partie Ifremer">
    <p:spTree>
      <p:nvGrpSpPr>
        <p:cNvPr id="1" name=""/>
        <p:cNvGrpSpPr/>
        <p:nvPr/>
      </p:nvGrpSpPr>
      <p:grpSpPr>
        <a:xfrm>
          <a:off x="0" y="0"/>
          <a:ext cx="0" cy="0"/>
          <a:chOff x="0" y="0"/>
          <a:chExt cx="0" cy="0"/>
        </a:xfrm>
      </p:grpSpPr>
      <p:pic>
        <p:nvPicPr>
          <p:cNvPr id="9" name="Image 8" descr="Prez_PP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633718" y="918558"/>
            <a:ext cx="5486400" cy="1330218"/>
          </a:xfrm>
        </p:spPr>
        <p:txBody>
          <a:bodyPr anchor="b"/>
          <a:lstStyle>
            <a:lvl1pPr algn="l">
              <a:defRPr sz="4000" b="0" i="0">
                <a:solidFill>
                  <a:schemeClr val="bg1"/>
                </a:solidFill>
                <a:latin typeface="Open Sans Light"/>
              </a:defRPr>
            </a:lvl1pPr>
          </a:lstStyle>
          <a:p>
            <a:r>
              <a:rPr lang="fr-FR" dirty="0"/>
              <a:t>Cliquez et modifiez le titre</a:t>
            </a:r>
          </a:p>
        </p:txBody>
      </p:sp>
      <p:sp>
        <p:nvSpPr>
          <p:cNvPr id="3" name="Espace réservé pour une image  2"/>
          <p:cNvSpPr>
            <a:spLocks noGrp="1"/>
          </p:cNvSpPr>
          <p:nvPr>
            <p:ph type="pic" idx="1"/>
          </p:nvPr>
        </p:nvSpPr>
        <p:spPr>
          <a:xfrm>
            <a:off x="633717" y="2631335"/>
            <a:ext cx="2904249" cy="1711970"/>
          </a:xfrm>
        </p:spPr>
        <p:txBody>
          <a:bodyPr>
            <a:normAutofit/>
          </a:bodyPr>
          <a:lstStyle>
            <a:lvl1pPr marL="0" indent="0">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p:txBody>
          <a:bodyPr/>
          <a:lstStyle>
            <a:lvl1pPr>
              <a:defRPr>
                <a:solidFill>
                  <a:srgbClr val="0092D2"/>
                </a:solidFill>
                <a:latin typeface=""/>
              </a:defRPr>
            </a:lvl1pPr>
          </a:lstStyle>
          <a:p>
            <a:fld id="{703537F1-BADE-8B4C-94E1-87A30972567E}" type="datetime1">
              <a:rPr lang="fr-FR" smtClean="0"/>
              <a:pPr/>
              <a:t>16/10/2023</a:t>
            </a:fld>
            <a:endParaRPr lang="fr-FR" dirty="0"/>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‹N°›</a:t>
            </a:fld>
            <a:endParaRPr lang="fr-FR"/>
          </a:p>
        </p:txBody>
      </p:sp>
      <p:sp>
        <p:nvSpPr>
          <p:cNvPr id="10" name="Espace réservé pour une image  2"/>
          <p:cNvSpPr>
            <a:spLocks noGrp="1"/>
          </p:cNvSpPr>
          <p:nvPr>
            <p:ph type="pic" idx="13"/>
          </p:nvPr>
        </p:nvSpPr>
        <p:spPr>
          <a:xfrm>
            <a:off x="3694311" y="2631335"/>
            <a:ext cx="2904249" cy="1711970"/>
          </a:xfrm>
        </p:spPr>
        <p:txBody>
          <a:bodyPr>
            <a:normAutofit/>
          </a:bodyPr>
          <a:lstStyle>
            <a:lvl1pPr marL="0" indent="0">
              <a:buNone/>
              <a:defRPr sz="1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1" name="Image 10"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145" y="270828"/>
            <a:ext cx="925651" cy="332620"/>
          </a:xfrm>
          <a:prstGeom prst="rect">
            <a:avLst/>
          </a:prstGeom>
        </p:spPr>
      </p:pic>
    </p:spTree>
    <p:extLst>
      <p:ext uri="{BB962C8B-B14F-4D97-AF65-F5344CB8AC3E}">
        <p14:creationId xmlns:p14="http://schemas.microsoft.com/office/powerpoint/2010/main" val="25069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682878"/>
            <a:ext cx="8229600" cy="1143000"/>
          </a:xfrm>
        </p:spPr>
        <p:txBody>
          <a:bodyPr/>
          <a:lstStyle>
            <a:lvl1pPr>
              <a:defRPr>
                <a:solidFill>
                  <a:srgbClr val="187AAC"/>
                </a:solidFill>
              </a:defRPr>
            </a:lvl1pPr>
          </a:lstStyle>
          <a:p>
            <a:r>
              <a:rPr lang="fr-FR" dirty="0"/>
              <a:t>Cliquez et modifiez le titre</a:t>
            </a:r>
          </a:p>
        </p:txBody>
      </p:sp>
      <p:sp>
        <p:nvSpPr>
          <p:cNvPr id="3" name="Espace réservé du contenu 2"/>
          <p:cNvSpPr>
            <a:spLocks noGrp="1"/>
          </p:cNvSpPr>
          <p:nvPr>
            <p:ph sz="half" idx="1"/>
          </p:nvPr>
        </p:nvSpPr>
        <p:spPr>
          <a:xfrm>
            <a:off x="457200" y="2008441"/>
            <a:ext cx="4038600" cy="3775066"/>
          </a:xfrm>
        </p:spPr>
        <p:txBody>
          <a:bodyPr/>
          <a:lstStyle>
            <a:lvl1pPr marL="342900" indent="-342900">
              <a:buFont typeface="Arial"/>
              <a:buChar char="•"/>
              <a:defRPr sz="2500" baseline="0">
                <a:latin typeface="Open Sans"/>
              </a:defRPr>
            </a:lvl1pPr>
            <a:lvl2pPr marL="313200" indent="0">
              <a:buNone/>
              <a:defRPr sz="2200" b="1" i="0">
                <a:solidFill>
                  <a:srgbClr val="0092D2"/>
                </a:solidFill>
                <a:latin typeface="Open Sans"/>
                <a:cs typeface="Open San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p:txBody>
      </p:sp>
      <p:sp>
        <p:nvSpPr>
          <p:cNvPr id="4" name="Espace réservé du contenu 3"/>
          <p:cNvSpPr>
            <a:spLocks noGrp="1"/>
          </p:cNvSpPr>
          <p:nvPr>
            <p:ph sz="half" idx="2"/>
          </p:nvPr>
        </p:nvSpPr>
        <p:spPr>
          <a:xfrm>
            <a:off x="4648200" y="2008441"/>
            <a:ext cx="4038600" cy="3775066"/>
          </a:xfrm>
        </p:spPr>
        <p:txBody>
          <a:bodyPr/>
          <a:lstStyle>
            <a:lvl1pPr>
              <a:defRPr sz="2500">
                <a:latin typeface="Open Sans"/>
              </a:defRPr>
            </a:lvl1pPr>
            <a:lvl2pPr marL="349200" indent="0">
              <a:buNone/>
              <a:defRPr sz="2200" b="1" i="0">
                <a:solidFill>
                  <a:srgbClr val="0092D2"/>
                </a:solidFill>
                <a:latin typeface="Open Sans"/>
                <a:cs typeface="Open San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p:txBody>
      </p:sp>
      <p:sp>
        <p:nvSpPr>
          <p:cNvPr id="5" name="Espace réservé de la date 4"/>
          <p:cNvSpPr>
            <a:spLocks noGrp="1"/>
          </p:cNvSpPr>
          <p:nvPr>
            <p:ph type="dt" sz="half" idx="10"/>
          </p:nvPr>
        </p:nvSpPr>
        <p:spPr/>
        <p:txBody>
          <a:bodyPr/>
          <a:lstStyle>
            <a:lvl1pPr>
              <a:defRPr>
                <a:solidFill>
                  <a:srgbClr val="0092D2"/>
                </a:solidFill>
              </a:defRPr>
            </a:lvl1pPr>
          </a:lstStyle>
          <a:p>
            <a:fld id="{0EE7D855-34F7-2E40-A29C-5624896342E3}" type="datetime1">
              <a:rPr lang="fr-FR" smtClean="0"/>
              <a:pPr/>
              <a:t>16/10/2023</a:t>
            </a:fld>
            <a:endParaRPr lang="fr-FR" dirty="0"/>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0092D2"/>
                </a:solidFill>
              </a:defRPr>
            </a:lvl1pPr>
          </a:lstStyle>
          <a:p>
            <a:fld id="{0F447B95-E6F3-9E41-9DD9-E80BDFDD31A6}" type="slidenum">
              <a:rPr lang="fr-FR" smtClean="0"/>
              <a:pPr/>
              <a:t>‹N°›</a:t>
            </a:fld>
            <a:endParaRPr lang="fr-FR"/>
          </a:p>
        </p:txBody>
      </p:sp>
      <p:pic>
        <p:nvPicPr>
          <p:cNvPr id="8" name="Image 7" descr="organigrammes tetie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813"/>
            <a:ext cx="9144000" cy="578668"/>
          </a:xfrm>
          <a:prstGeom prst="rect">
            <a:avLst/>
          </a:prstGeom>
        </p:spPr>
      </p:pic>
      <p:sp>
        <p:nvSpPr>
          <p:cNvPr id="10" name="Rectangle 9"/>
          <p:cNvSpPr/>
          <p:nvPr userDrawn="1"/>
        </p:nvSpPr>
        <p:spPr>
          <a:xfrm>
            <a:off x="0" y="6721475"/>
            <a:ext cx="9144000" cy="136525"/>
          </a:xfrm>
          <a:prstGeom prst="rect">
            <a:avLst/>
          </a:prstGeom>
          <a:solidFill>
            <a:srgbClr val="F3E8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descr="Logo Ifremer RV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408" y="104518"/>
            <a:ext cx="925651" cy="332620"/>
          </a:xfrm>
          <a:prstGeom prst="rect">
            <a:avLst/>
          </a:prstGeom>
        </p:spPr>
      </p:pic>
    </p:spTree>
    <p:extLst>
      <p:ext uri="{BB962C8B-B14F-4D97-AF65-F5344CB8AC3E}">
        <p14:creationId xmlns:p14="http://schemas.microsoft.com/office/powerpoint/2010/main" val="190568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74FC3BCD-8C83-9D4B-9015-DF3479910324}" type="datetime1">
              <a:rPr lang="fr-FR" smtClean="0"/>
              <a:pPr/>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17450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B2AC37-3375-B945-B9B8-5BF94F537C0D}" type="datetime1">
              <a:rPr lang="fr-FR" smtClean="0"/>
              <a:pPr/>
              <a:t>16/10/2023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2154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2E047B-15B9-4747-BADA-A95807FDF318}" type="datetime1">
              <a:rPr lang="fr-FR" smtClean="0"/>
              <a:pPr/>
              <a:t>16/10/2023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447B95-E6F3-9E41-9DD9-E80BDFDD31A6}" type="slidenum">
              <a:rPr lang="fr-FR" smtClean="0"/>
              <a:pPr/>
              <a:t>‹N°›</a:t>
            </a:fld>
            <a:endParaRPr lang="fr-FR"/>
          </a:p>
        </p:txBody>
      </p:sp>
    </p:spTree>
    <p:extLst>
      <p:ext uri="{BB962C8B-B14F-4D97-AF65-F5344CB8AC3E}">
        <p14:creationId xmlns:p14="http://schemas.microsoft.com/office/powerpoint/2010/main" val="147088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5BB16-E6FE-194F-93BE-87C432BE3FBB}" type="datetime1">
              <a:rPr lang="fr-FR" smtClean="0"/>
              <a:pPr/>
              <a:t>16/10/2023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47B95-E6F3-9E41-9DD9-E80BDFDD31A6}" type="slidenum">
              <a:rPr lang="fr-FR" smtClean="0"/>
              <a:pPr/>
              <a:t>‹N°›</a:t>
            </a:fld>
            <a:endParaRPr lang="fr-FR"/>
          </a:p>
        </p:txBody>
      </p:sp>
    </p:spTree>
    <p:extLst>
      <p:ext uri="{BB962C8B-B14F-4D97-AF65-F5344CB8AC3E}">
        <p14:creationId xmlns:p14="http://schemas.microsoft.com/office/powerpoint/2010/main" val="1922126969"/>
      </p:ext>
    </p:extLst>
  </p:cSld>
  <p:clrMap bg1="lt1" tx1="dk1" bg2="lt2" tx2="dk2" accent1="accent1" accent2="accent2" accent3="accent3" accent4="accent4" accent5="accent5" accent6="accent6" hlink="hlink" folHlink="folHlink"/>
  <p:sldLayoutIdLst>
    <p:sldLayoutId id="2147483723" r:id="rId1"/>
    <p:sldLayoutId id="2147483730" r:id="rId2"/>
    <p:sldLayoutId id="2147483718" r:id="rId3"/>
    <p:sldLayoutId id="2147483719" r:id="rId4"/>
    <p:sldLayoutId id="2147483726" r:id="rId5"/>
    <p:sldLayoutId id="2147483721" r:id="rId6"/>
    <p:sldLayoutId id="2147483720" r:id="rId7"/>
    <p:sldLayoutId id="2147483722" r:id="rId8"/>
    <p:sldLayoutId id="2147483724" r:id="rId9"/>
    <p:sldLayoutId id="2147483725" r:id="rId10"/>
    <p:sldLayoutId id="2147483727" r:id="rId11"/>
    <p:sldLayoutId id="2147483728" r:id="rId12"/>
    <p:sldLayoutId id="2147483729"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30.png"/><Relationship Id="rId4" Type="http://schemas.openxmlformats.org/officeDocument/2006/relationships/image" Target="../media/image8.pn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5.png"/><Relationship Id="rId7" Type="http://schemas.openxmlformats.org/officeDocument/2006/relationships/diagramLayout" Target="../diagrams/layout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Data" Target="../diagrams/data12.xml"/><Relationship Id="rId5" Type="http://schemas.openxmlformats.org/officeDocument/2006/relationships/image" Target="../media/image8.png"/><Relationship Id="rId10" Type="http://schemas.microsoft.com/office/2007/relationships/diagramDrawing" Target="../diagrams/drawing12.xml"/><Relationship Id="rId4" Type="http://schemas.openxmlformats.org/officeDocument/2006/relationships/image" Target="../media/image6.jpg"/><Relationship Id="rId9" Type="http://schemas.openxmlformats.org/officeDocument/2006/relationships/diagramColors" Target="../diagrams/colors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5.png"/><Relationship Id="rId7" Type="http://schemas.openxmlformats.org/officeDocument/2006/relationships/diagramLayout" Target="../diagrams/layout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Data" Target="../diagrams/data13.xml"/><Relationship Id="rId5" Type="http://schemas.openxmlformats.org/officeDocument/2006/relationships/image" Target="../media/image8.png"/><Relationship Id="rId10" Type="http://schemas.microsoft.com/office/2007/relationships/diagramDrawing" Target="../diagrams/drawing13.xml"/><Relationship Id="rId4" Type="http://schemas.openxmlformats.org/officeDocument/2006/relationships/image" Target="../media/image6.jpg"/><Relationship Id="rId9" Type="http://schemas.openxmlformats.org/officeDocument/2006/relationships/diagramColors" Target="../diagrams/colors1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6.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Data" Target="../diagrams/data2.xml"/><Relationship Id="rId11" Type="http://schemas.openxmlformats.org/officeDocument/2006/relationships/image" Target="../media/image12.jpeg"/><Relationship Id="rId5" Type="http://schemas.openxmlformats.org/officeDocument/2006/relationships/image" Target="../media/image11.png"/><Relationship Id="rId10" Type="http://schemas.microsoft.com/office/2007/relationships/diagramDrawing" Target="../diagrams/drawing2.xml"/><Relationship Id="rId4" Type="http://schemas.openxmlformats.org/officeDocument/2006/relationships/image" Target="../media/image10.jpe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diagramColors" Target="../diagrams/colors4.xml"/><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diagramQuickStyle" Target="../diagrams/quickStyle4.xml"/><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diagramLayout" Target="../diagrams/layout4.xml"/><Relationship Id="rId5" Type="http://schemas.openxmlformats.org/officeDocument/2006/relationships/image" Target="../media/image15.png"/><Relationship Id="rId15" Type="http://schemas.openxmlformats.org/officeDocument/2006/relationships/image" Target="../media/image18.PNG"/><Relationship Id="rId10" Type="http://schemas.openxmlformats.org/officeDocument/2006/relationships/diagramData" Target="../diagrams/data4.xml"/><Relationship Id="rId4" Type="http://schemas.openxmlformats.org/officeDocument/2006/relationships/image" Target="../media/image14.jpeg"/><Relationship Id="rId9" Type="http://schemas.openxmlformats.org/officeDocument/2006/relationships/image" Target="../media/image17.jpeg"/><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25.png"/><Relationship Id="rId5" Type="http://schemas.openxmlformats.org/officeDocument/2006/relationships/diagramQuickStyle" Target="../diagrams/quickStyle6.xml"/><Relationship Id="rId10" Type="http://schemas.openxmlformats.org/officeDocument/2006/relationships/image" Target="../media/image24.png"/><Relationship Id="rId4" Type="http://schemas.openxmlformats.org/officeDocument/2006/relationships/diagramLayout" Target="../diagrams/layout6.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60963" y="2087833"/>
            <a:ext cx="5210174" cy="1446550"/>
          </a:xfrm>
        </p:spPr>
        <p:txBody>
          <a:bodyPr/>
          <a:lstStyle/>
          <a:p>
            <a:r>
              <a:rPr lang="en-US" sz="2200" cap="none" spc="200" dirty="0">
                <a:latin typeface="Arial Narrow" panose="020B0606020202030204" pitchFamily="34" charset="0"/>
              </a:rPr>
              <a:t>Increasing biological knowledge of the </a:t>
            </a:r>
            <a:r>
              <a:rPr lang="en-US" sz="2200" i="1" cap="none" spc="200" dirty="0" err="1">
                <a:latin typeface="Arial Narrow" panose="020B0606020202030204" pitchFamily="34" charset="0"/>
              </a:rPr>
              <a:t>Ruditapes</a:t>
            </a:r>
            <a:r>
              <a:rPr lang="en-US" sz="2200" i="1" cap="none" spc="200" dirty="0">
                <a:latin typeface="Arial Narrow" panose="020B0606020202030204" pitchFamily="34" charset="0"/>
              </a:rPr>
              <a:t> </a:t>
            </a:r>
            <a:r>
              <a:rPr lang="en-US" sz="2200" i="1" cap="none" spc="200" dirty="0" err="1">
                <a:latin typeface="Arial Narrow" panose="020B0606020202030204" pitchFamily="34" charset="0"/>
              </a:rPr>
              <a:t>philippinarum</a:t>
            </a:r>
            <a:r>
              <a:rPr lang="en-US" sz="2200" i="1" cap="none" spc="200" dirty="0">
                <a:latin typeface="Arial Narrow" panose="020B0606020202030204" pitchFamily="34" charset="0"/>
              </a:rPr>
              <a:t> </a:t>
            </a:r>
            <a:r>
              <a:rPr lang="en-US" sz="2200" cap="none" spc="200" dirty="0">
                <a:latin typeface="Arial Narrow" panose="020B0606020202030204" pitchFamily="34" charset="0"/>
              </a:rPr>
              <a:t>population from Arcachon Bay (SW France) for a better sustainable management</a:t>
            </a:r>
            <a:endParaRPr lang="fr-FR" sz="2200" spc="200" dirty="0">
              <a:latin typeface="Arial Narrow" panose="020B0606020202030204" pitchFamily="34" charset="0"/>
            </a:endParaRPr>
          </a:p>
        </p:txBody>
      </p:sp>
      <p:sp>
        <p:nvSpPr>
          <p:cNvPr id="3" name="Sous-titre 2"/>
          <p:cNvSpPr>
            <a:spLocks noGrp="1"/>
          </p:cNvSpPr>
          <p:nvPr>
            <p:ph type="subTitle" idx="1"/>
          </p:nvPr>
        </p:nvSpPr>
        <p:spPr>
          <a:xfrm>
            <a:off x="1" y="6305895"/>
            <a:ext cx="9171136" cy="276999"/>
          </a:xfrm>
        </p:spPr>
        <p:txBody>
          <a:bodyPr/>
          <a:lstStyle/>
          <a:p>
            <a:r>
              <a:rPr lang="en-US" dirty="0"/>
              <a:t>COAST Forum – 24-27</a:t>
            </a:r>
            <a:r>
              <a:rPr lang="en-US" baseline="30000" dirty="0"/>
              <a:t>th</a:t>
            </a:r>
            <a:r>
              <a:rPr lang="en-US" dirty="0"/>
              <a:t> OCTOBER 2023 – CAEN (FRANCE)</a:t>
            </a:r>
          </a:p>
        </p:txBody>
      </p:sp>
      <p:pic>
        <p:nvPicPr>
          <p:cNvPr id="3074" name="Picture 2"/>
          <p:cNvPicPr>
            <a:picLocks noChangeAspect="1" noChangeArrowheads="1"/>
          </p:cNvPicPr>
          <p:nvPr/>
        </p:nvPicPr>
        <p:blipFill>
          <a:blip r:embed="rId3"/>
          <a:srcRect/>
          <a:stretch>
            <a:fillRect/>
          </a:stretch>
        </p:blipFill>
        <p:spPr bwMode="auto">
          <a:xfrm>
            <a:off x="5974009" y="54089"/>
            <a:ext cx="1404813" cy="629356"/>
          </a:xfrm>
          <a:prstGeom prst="rect">
            <a:avLst/>
          </a:prstGeom>
          <a:ln>
            <a:noFill/>
          </a:ln>
          <a:effectLst>
            <a:outerShdw blurRad="190500" algn="tl" rotWithShape="0">
              <a:srgbClr val="000000">
                <a:alpha val="70000"/>
              </a:srgbClr>
            </a:outerShdw>
          </a:effectLst>
        </p:spPr>
      </p:pic>
      <p:sp>
        <p:nvSpPr>
          <p:cNvPr id="7" name="Rectangle 6"/>
          <p:cNvSpPr/>
          <p:nvPr/>
        </p:nvSpPr>
        <p:spPr>
          <a:xfrm>
            <a:off x="3984171" y="3942019"/>
            <a:ext cx="4876800" cy="1692771"/>
          </a:xfrm>
          <a:prstGeom prst="rect">
            <a:avLst/>
          </a:prstGeom>
        </p:spPr>
        <p:txBody>
          <a:bodyPr wrap="square">
            <a:spAutoFit/>
          </a:bodyPr>
          <a:lstStyle/>
          <a:p>
            <a:r>
              <a:rPr lang="fr-FR" sz="1600" i="1" dirty="0">
                <a:solidFill>
                  <a:schemeClr val="bg1"/>
                </a:solidFill>
              </a:rPr>
              <a:t>N. Caill-Milly</a:t>
            </a:r>
            <a:r>
              <a:rPr lang="fr-FR" sz="1600" i="1" baseline="30000" dirty="0">
                <a:solidFill>
                  <a:schemeClr val="bg1"/>
                </a:solidFill>
              </a:rPr>
              <a:t>1</a:t>
            </a:r>
            <a:r>
              <a:rPr lang="fr-FR" sz="1600" i="1" dirty="0">
                <a:solidFill>
                  <a:schemeClr val="bg1"/>
                </a:solidFill>
              </a:rPr>
              <a:t>, F. Sanchez</a:t>
            </a:r>
            <a:r>
              <a:rPr lang="fr-FR" sz="1600" i="1" baseline="30000" dirty="0">
                <a:solidFill>
                  <a:schemeClr val="bg1"/>
                </a:solidFill>
              </a:rPr>
              <a:t>1</a:t>
            </a:r>
            <a:r>
              <a:rPr lang="fr-FR" sz="1600" i="1" dirty="0">
                <a:solidFill>
                  <a:schemeClr val="bg1"/>
                </a:solidFill>
              </a:rPr>
              <a:t>, N. Bru</a:t>
            </a:r>
            <a:r>
              <a:rPr lang="fr-FR" sz="1600" i="1" baseline="30000" dirty="0">
                <a:solidFill>
                  <a:schemeClr val="bg1"/>
                </a:solidFill>
              </a:rPr>
              <a:t>2</a:t>
            </a:r>
            <a:r>
              <a:rPr lang="fr-FR" sz="1600" i="1" dirty="0">
                <a:solidFill>
                  <a:schemeClr val="bg1"/>
                </a:solidFill>
              </a:rPr>
              <a:t>, X. de Montaudouin</a:t>
            </a:r>
            <a:r>
              <a:rPr lang="fr-FR" sz="1600" i="1" baseline="30000" dirty="0">
                <a:solidFill>
                  <a:schemeClr val="bg1"/>
                </a:solidFill>
              </a:rPr>
              <a:t>3</a:t>
            </a:r>
            <a:r>
              <a:rPr lang="fr-FR" sz="1600" i="1" dirty="0">
                <a:solidFill>
                  <a:schemeClr val="bg1"/>
                </a:solidFill>
              </a:rPr>
              <a:t>, T. Briaudeau</a:t>
            </a:r>
            <a:r>
              <a:rPr lang="fr-FR" sz="1600" i="1" baseline="30000" dirty="0">
                <a:solidFill>
                  <a:schemeClr val="bg1"/>
                </a:solidFill>
              </a:rPr>
              <a:t>4</a:t>
            </a:r>
          </a:p>
          <a:p>
            <a:endParaRPr lang="fr-FR" sz="1600" i="1" dirty="0">
              <a:solidFill>
                <a:schemeClr val="bg1"/>
              </a:solidFill>
            </a:endParaRPr>
          </a:p>
          <a:p>
            <a:r>
              <a:rPr lang="fr-FR" sz="1400" i="1" baseline="30000" dirty="0">
                <a:solidFill>
                  <a:schemeClr val="bg1"/>
                </a:solidFill>
              </a:rPr>
              <a:t>1</a:t>
            </a:r>
            <a:r>
              <a:rPr lang="fr-FR" sz="1400" i="1" dirty="0">
                <a:solidFill>
                  <a:schemeClr val="bg1"/>
                </a:solidFill>
              </a:rPr>
              <a:t> Ifremer, Anglet, France</a:t>
            </a:r>
          </a:p>
          <a:p>
            <a:r>
              <a:rPr lang="fr-FR" sz="1400" i="1" baseline="30000" dirty="0">
                <a:solidFill>
                  <a:schemeClr val="bg1"/>
                </a:solidFill>
              </a:rPr>
              <a:t>2</a:t>
            </a:r>
            <a:r>
              <a:rPr lang="fr-FR" sz="1400" i="1" dirty="0">
                <a:solidFill>
                  <a:schemeClr val="bg1"/>
                </a:solidFill>
              </a:rPr>
              <a:t> </a:t>
            </a:r>
            <a:r>
              <a:rPr lang="fr-FR" sz="1400" i="1" dirty="0" err="1">
                <a:solidFill>
                  <a:schemeClr val="bg1"/>
                </a:solidFill>
              </a:rPr>
              <a:t>University</a:t>
            </a:r>
            <a:r>
              <a:rPr lang="fr-FR" sz="1400" i="1" dirty="0">
                <a:solidFill>
                  <a:schemeClr val="bg1"/>
                </a:solidFill>
              </a:rPr>
              <a:t> of Pau &amp; Pays Adour, Anglet, France</a:t>
            </a:r>
          </a:p>
          <a:p>
            <a:r>
              <a:rPr lang="fr-FR" sz="1400" i="1" baseline="30000" dirty="0">
                <a:solidFill>
                  <a:schemeClr val="bg1"/>
                </a:solidFill>
              </a:rPr>
              <a:t>3</a:t>
            </a:r>
            <a:r>
              <a:rPr lang="fr-FR" sz="1400" i="1" dirty="0">
                <a:solidFill>
                  <a:schemeClr val="bg1"/>
                </a:solidFill>
              </a:rPr>
              <a:t> </a:t>
            </a:r>
            <a:r>
              <a:rPr lang="fr-FR" sz="1400" i="1" dirty="0" err="1">
                <a:solidFill>
                  <a:schemeClr val="bg1"/>
                </a:solidFill>
              </a:rPr>
              <a:t>University</a:t>
            </a:r>
            <a:r>
              <a:rPr lang="fr-FR" sz="1400" i="1" dirty="0">
                <a:solidFill>
                  <a:schemeClr val="bg1"/>
                </a:solidFill>
              </a:rPr>
              <a:t> of Bordeaux, Arcachon, France</a:t>
            </a:r>
          </a:p>
          <a:p>
            <a:r>
              <a:rPr lang="fr-FR" sz="1400" i="1" baseline="30000" dirty="0">
                <a:solidFill>
                  <a:schemeClr val="bg1"/>
                </a:solidFill>
              </a:rPr>
              <a:t>4</a:t>
            </a:r>
            <a:r>
              <a:rPr lang="fr-FR" sz="1400" i="1" dirty="0">
                <a:solidFill>
                  <a:schemeClr val="bg1"/>
                </a:solidFill>
              </a:rPr>
              <a:t> </a:t>
            </a:r>
            <a:r>
              <a:rPr lang="en-US" sz="1400" i="1" dirty="0">
                <a:solidFill>
                  <a:schemeClr val="bg1"/>
                </a:solidFill>
              </a:rPr>
              <a:t>University of the Basque Country, </a:t>
            </a:r>
            <a:r>
              <a:rPr lang="en-US" sz="1400" i="1" dirty="0" err="1">
                <a:solidFill>
                  <a:schemeClr val="bg1"/>
                </a:solidFill>
              </a:rPr>
              <a:t>Plentzia</a:t>
            </a:r>
            <a:r>
              <a:rPr lang="en-US" sz="1400" i="1" dirty="0">
                <a:solidFill>
                  <a:schemeClr val="bg1"/>
                </a:solidFill>
              </a:rPr>
              <a:t>, Spain</a:t>
            </a:r>
            <a:endParaRPr lang="fr-FR" sz="1400" i="1" dirty="0">
              <a:solidFill>
                <a:schemeClr val="bg1"/>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509" y="63045"/>
            <a:ext cx="1523999" cy="611443"/>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5"/>
          <a:stretch>
            <a:fillRect/>
          </a:stretch>
        </p:blipFill>
        <p:spPr>
          <a:xfrm>
            <a:off x="2" y="-1"/>
            <a:ext cx="1477816" cy="1294132"/>
          </a:xfrm>
          <a:prstGeom prst="rect">
            <a:avLst/>
          </a:prstGeom>
        </p:spPr>
      </p:pic>
      <p:pic>
        <p:nvPicPr>
          <p:cNvPr id="6" name="Image 5"/>
          <p:cNvPicPr>
            <a:picLocks noChangeAspect="1"/>
          </p:cNvPicPr>
          <p:nvPr/>
        </p:nvPicPr>
        <p:blipFill>
          <a:blip r:embed="rId6"/>
          <a:stretch>
            <a:fillRect/>
          </a:stretch>
        </p:blipFill>
        <p:spPr>
          <a:xfrm>
            <a:off x="4854039" y="933960"/>
            <a:ext cx="1981322" cy="6058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324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10</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a:spLocks noChangeArrowheads="1"/>
          </p:cNvSpPr>
          <p:nvPr/>
        </p:nvSpPr>
        <p:spPr bwMode="auto">
          <a:xfrm>
            <a:off x="201350" y="1108747"/>
            <a:ext cx="317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err="1">
                <a:solidFill>
                  <a:srgbClr val="1B3C80"/>
                </a:solidFill>
                <a:latin typeface="+mn-lt"/>
              </a:rPr>
              <a:t>Regarding</a:t>
            </a:r>
            <a:r>
              <a:rPr lang="fr-FR" altLang="fr-FR" sz="2400" b="1" dirty="0">
                <a:solidFill>
                  <a:srgbClr val="1B3C80"/>
                </a:solidFill>
                <a:latin typeface="+mn-lt"/>
              </a:rPr>
              <a:t> production</a:t>
            </a: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stretch>
            <a:fillRect/>
          </a:stretch>
        </p:blipFill>
        <p:spPr>
          <a:xfrm>
            <a:off x="111290" y="1854784"/>
            <a:ext cx="5311600" cy="3284505"/>
          </a:xfrm>
          <a:prstGeom prst="rect">
            <a:avLst/>
          </a:prstGeom>
        </p:spPr>
      </p:pic>
      <p:sp>
        <p:nvSpPr>
          <p:cNvPr id="6" name="Rectangle 5"/>
          <p:cNvSpPr/>
          <p:nvPr/>
        </p:nvSpPr>
        <p:spPr>
          <a:xfrm>
            <a:off x="5619213" y="1752912"/>
            <a:ext cx="3481122" cy="3693319"/>
          </a:xfrm>
          <a:prstGeom prst="rect">
            <a:avLst/>
          </a:prstGeom>
        </p:spPr>
        <p:txBody>
          <a:bodyPr wrap="square">
            <a:spAutoFit/>
          </a:bodyPr>
          <a:lstStyle/>
          <a:p>
            <a:r>
              <a:rPr lang="en-US" dirty="0">
                <a:solidFill>
                  <a:srgbClr val="1B3C80"/>
                </a:solidFill>
              </a:rPr>
              <a:t>With the first method and for the </a:t>
            </a:r>
            <a:r>
              <a:rPr lang="en-US" b="1" dirty="0">
                <a:solidFill>
                  <a:srgbClr val="1B3C80"/>
                </a:solidFill>
              </a:rPr>
              <a:t>intra-lagoon enclosures</a:t>
            </a:r>
            <a:r>
              <a:rPr lang="en-US" dirty="0">
                <a:solidFill>
                  <a:srgbClr val="1B3C80"/>
                </a:solidFill>
              </a:rPr>
              <a:t>, the maximum biomass over the two simulated years was obtained at an average size of </a:t>
            </a:r>
            <a:r>
              <a:rPr lang="en-US" b="1" dirty="0">
                <a:solidFill>
                  <a:srgbClr val="1B3C80"/>
                </a:solidFill>
              </a:rPr>
              <a:t>32.6 mm</a:t>
            </a:r>
            <a:r>
              <a:rPr lang="en-US" dirty="0">
                <a:solidFill>
                  <a:srgbClr val="1B3C80"/>
                </a:solidFill>
              </a:rPr>
              <a:t>.</a:t>
            </a:r>
          </a:p>
          <a:p>
            <a:r>
              <a:rPr lang="en-US" dirty="0">
                <a:solidFill>
                  <a:srgbClr val="1B3C80"/>
                </a:solidFill>
              </a:rPr>
              <a:t>With the second method, this size was </a:t>
            </a:r>
            <a:r>
              <a:rPr lang="en-US" b="1" dirty="0">
                <a:solidFill>
                  <a:srgbClr val="1B3C80"/>
                </a:solidFill>
              </a:rPr>
              <a:t>31.8 mm</a:t>
            </a:r>
            <a:r>
              <a:rPr lang="en-US" dirty="0">
                <a:solidFill>
                  <a:srgbClr val="1B3C80"/>
                </a:solidFill>
              </a:rPr>
              <a:t>. </a:t>
            </a:r>
          </a:p>
          <a:p>
            <a:endParaRPr lang="en-US" dirty="0">
              <a:solidFill>
                <a:srgbClr val="1B3C80"/>
              </a:solidFill>
            </a:endParaRPr>
          </a:p>
          <a:p>
            <a:r>
              <a:rPr lang="en-US" dirty="0">
                <a:solidFill>
                  <a:srgbClr val="1B3C80"/>
                </a:solidFill>
              </a:rPr>
              <a:t>For the </a:t>
            </a:r>
            <a:r>
              <a:rPr lang="en-US" b="1" dirty="0">
                <a:solidFill>
                  <a:srgbClr val="1B3C80"/>
                </a:solidFill>
              </a:rPr>
              <a:t>oceanic site</a:t>
            </a:r>
            <a:r>
              <a:rPr lang="en-US" dirty="0">
                <a:solidFill>
                  <a:srgbClr val="1B3C80"/>
                </a:solidFill>
              </a:rPr>
              <a:t> </a:t>
            </a:r>
            <a:r>
              <a:rPr lang="en-US" dirty="0" err="1">
                <a:solidFill>
                  <a:srgbClr val="1B3C80"/>
                </a:solidFill>
              </a:rPr>
              <a:t>Arguin</a:t>
            </a:r>
            <a:r>
              <a:rPr lang="en-US" dirty="0">
                <a:solidFill>
                  <a:srgbClr val="1B3C80"/>
                </a:solidFill>
              </a:rPr>
              <a:t>, the average size for the maximum production were </a:t>
            </a:r>
            <a:r>
              <a:rPr lang="en-US" b="1" dirty="0">
                <a:solidFill>
                  <a:srgbClr val="1B3C80"/>
                </a:solidFill>
              </a:rPr>
              <a:t>36.7</a:t>
            </a:r>
            <a:r>
              <a:rPr lang="en-US" dirty="0">
                <a:solidFill>
                  <a:srgbClr val="1B3C80"/>
                </a:solidFill>
              </a:rPr>
              <a:t> and </a:t>
            </a:r>
            <a:r>
              <a:rPr lang="en-US" b="1" dirty="0">
                <a:solidFill>
                  <a:srgbClr val="1B3C80"/>
                </a:solidFill>
              </a:rPr>
              <a:t>36.8 mm</a:t>
            </a:r>
            <a:r>
              <a:rPr lang="en-US" dirty="0">
                <a:solidFill>
                  <a:srgbClr val="1B3C80"/>
                </a:solidFill>
              </a:rPr>
              <a:t> for the first and second method, respectively.</a:t>
            </a:r>
            <a:endParaRPr lang="fr-FR" dirty="0">
              <a:solidFill>
                <a:srgbClr val="1B3C80"/>
              </a:solidFill>
            </a:endParaRPr>
          </a:p>
        </p:txBody>
      </p:sp>
      <p:sp>
        <p:nvSpPr>
          <p:cNvPr id="10" name="ZoneTexte 9"/>
          <p:cNvSpPr txBox="1">
            <a:spLocks noChangeArrowheads="1"/>
          </p:cNvSpPr>
          <p:nvPr/>
        </p:nvSpPr>
        <p:spPr bwMode="auto">
          <a:xfrm>
            <a:off x="3068115" y="1108747"/>
            <a:ext cx="650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 </a:t>
            </a:r>
            <a:r>
              <a:rPr lang="fr-FR" altLang="fr-FR" sz="2400" b="1" dirty="0" err="1">
                <a:solidFill>
                  <a:srgbClr val="1B3C80"/>
                </a:solidFill>
                <a:latin typeface="+mn-lt"/>
              </a:rPr>
              <a:t>Results</a:t>
            </a:r>
            <a:endParaRPr lang="fr-FR" altLang="fr-FR" sz="2400" b="1" dirty="0">
              <a:solidFill>
                <a:srgbClr val="1B3C80"/>
              </a:solidFill>
              <a:latin typeface="+mn-lt"/>
            </a:endParaRPr>
          </a:p>
        </p:txBody>
      </p:sp>
      <p:sp>
        <p:nvSpPr>
          <p:cNvPr id="11" name="Rectangle à coins arrondis 10"/>
          <p:cNvSpPr/>
          <p:nvPr/>
        </p:nvSpPr>
        <p:spPr>
          <a:xfrm>
            <a:off x="1728700" y="2453074"/>
            <a:ext cx="284532" cy="213035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385323" y="2442672"/>
            <a:ext cx="284532" cy="213035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1731214" y="4591613"/>
            <a:ext cx="284532" cy="449017"/>
          </a:xfrm>
          <a:prstGeom prst="round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2374149" y="4591613"/>
            <a:ext cx="284532" cy="449017"/>
          </a:xfrm>
          <a:prstGeom prst="round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819527" y="5657340"/>
            <a:ext cx="7653913" cy="923330"/>
          </a:xfrm>
          <a:prstGeom prst="rect">
            <a:avLst/>
          </a:prstGeom>
        </p:spPr>
        <p:txBody>
          <a:bodyPr wrap="square">
            <a:spAutoFit/>
          </a:bodyPr>
          <a:lstStyle/>
          <a:p>
            <a:r>
              <a:rPr lang="en-US" dirty="0">
                <a:solidFill>
                  <a:srgbClr val="1B3C80"/>
                </a:solidFill>
              </a:rPr>
              <a:t>=&gt; From 30 mm, the best compromise between individual growth and natural mortality is for a ca. a 32-mm shell length for sites inside the Bay and 37 mm for the banc </a:t>
            </a:r>
            <a:r>
              <a:rPr lang="en-US" dirty="0" err="1">
                <a:solidFill>
                  <a:srgbClr val="1B3C80"/>
                </a:solidFill>
              </a:rPr>
              <a:t>d’Arguin</a:t>
            </a:r>
            <a:r>
              <a:rPr lang="en-US" dirty="0">
                <a:solidFill>
                  <a:srgbClr val="1B3C80"/>
                </a:solidFill>
              </a:rPr>
              <a:t>.</a:t>
            </a:r>
          </a:p>
        </p:txBody>
      </p:sp>
    </p:spTree>
    <p:extLst>
      <p:ext uri="{BB962C8B-B14F-4D97-AF65-F5344CB8AC3E}">
        <p14:creationId xmlns:p14="http://schemas.microsoft.com/office/powerpoint/2010/main" val="42227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11</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a:spLocks noChangeArrowheads="1"/>
          </p:cNvSpPr>
          <p:nvPr/>
        </p:nvSpPr>
        <p:spPr bwMode="auto">
          <a:xfrm>
            <a:off x="201350" y="1108747"/>
            <a:ext cx="411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err="1">
                <a:solidFill>
                  <a:srgbClr val="1B3C80"/>
                </a:solidFill>
                <a:latin typeface="+mn-lt"/>
              </a:rPr>
              <a:t>Regarding</a:t>
            </a:r>
            <a:r>
              <a:rPr lang="fr-FR" altLang="fr-FR" sz="2400" b="1" dirty="0">
                <a:solidFill>
                  <a:srgbClr val="1B3C80"/>
                </a:solidFill>
                <a:latin typeface="+mn-lt"/>
              </a:rPr>
              <a:t> </a:t>
            </a:r>
            <a:r>
              <a:rPr lang="fr-FR" altLang="fr-FR" sz="2400" b="1" dirty="0" err="1">
                <a:solidFill>
                  <a:srgbClr val="1B3C80"/>
                </a:solidFill>
                <a:latin typeface="+mn-lt"/>
              </a:rPr>
              <a:t>physiological</a:t>
            </a:r>
            <a:r>
              <a:rPr lang="fr-FR" altLang="fr-FR" sz="2400" b="1" dirty="0">
                <a:solidFill>
                  <a:srgbClr val="1B3C80"/>
                </a:solidFill>
                <a:latin typeface="+mn-lt"/>
              </a:rPr>
              <a:t> </a:t>
            </a:r>
            <a:r>
              <a:rPr lang="fr-FR" altLang="fr-FR" sz="2400" b="1" dirty="0" err="1">
                <a:solidFill>
                  <a:srgbClr val="1B3C80"/>
                </a:solidFill>
                <a:latin typeface="+mn-lt"/>
              </a:rPr>
              <a:t>status</a:t>
            </a:r>
            <a:endParaRPr lang="fr-FR" altLang="fr-FR" sz="2400" b="1" dirty="0">
              <a:solidFill>
                <a:srgbClr val="1B3C80"/>
              </a:solidFill>
              <a:latin typeface="+mn-lt"/>
            </a:endParaRP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34034" y="1847208"/>
            <a:ext cx="7680960" cy="923330"/>
          </a:xfrm>
          <a:prstGeom prst="rect">
            <a:avLst/>
          </a:prstGeom>
        </p:spPr>
        <p:txBody>
          <a:bodyPr wrap="square">
            <a:spAutoFit/>
          </a:bodyPr>
          <a:lstStyle/>
          <a:p>
            <a:r>
              <a:rPr lang="en-US" dirty="0">
                <a:solidFill>
                  <a:srgbClr val="1B3C80"/>
                </a:solidFill>
              </a:rPr>
              <a:t>The physiological status assessed by the CI is particularly low (mean CI 32-49 ‰) by comparison with other sites in Europe or elsewhere in the world (51-103 ‰), meaning a poor physiological status for Manila clam inside the Bay</a:t>
            </a:r>
            <a:endParaRPr lang="fr-FR" dirty="0">
              <a:solidFill>
                <a:srgbClr val="1B3C80"/>
              </a:solidFill>
            </a:endParaRPr>
          </a:p>
        </p:txBody>
      </p:sp>
      <p:pic>
        <p:nvPicPr>
          <p:cNvPr id="8" name="Picture 2"/>
          <p:cNvPicPr>
            <a:picLocks noChangeAspect="1" noChangeArrowheads="1"/>
          </p:cNvPicPr>
          <p:nvPr/>
        </p:nvPicPr>
        <p:blipFill>
          <a:blip r:embed="rId8"/>
          <a:srcRect/>
          <a:stretch>
            <a:fillRect/>
          </a:stretch>
        </p:blipFill>
        <p:spPr bwMode="auto">
          <a:xfrm>
            <a:off x="2207745" y="2825198"/>
            <a:ext cx="3449819" cy="2994324"/>
          </a:xfrm>
          <a:prstGeom prst="rect">
            <a:avLst/>
          </a:prstGeom>
          <a:ln>
            <a:noFill/>
          </a:ln>
          <a:effectLst/>
        </p:spPr>
      </p:pic>
      <p:sp>
        <p:nvSpPr>
          <p:cNvPr id="10" name="ZoneTexte 9"/>
          <p:cNvSpPr txBox="1"/>
          <p:nvPr/>
        </p:nvSpPr>
        <p:spPr>
          <a:xfrm>
            <a:off x="2167471" y="5819522"/>
            <a:ext cx="3928529" cy="553998"/>
          </a:xfrm>
          <a:prstGeom prst="rect">
            <a:avLst/>
          </a:prstGeom>
          <a:noFill/>
        </p:spPr>
        <p:txBody>
          <a:bodyPr wrap="square" rtlCol="0">
            <a:spAutoFit/>
          </a:bodyPr>
          <a:lstStyle/>
          <a:p>
            <a:r>
              <a:rPr lang="en-US" sz="1000" dirty="0">
                <a:solidFill>
                  <a:srgbClr val="1B3C80"/>
                </a:solidFill>
              </a:rPr>
              <a:t>Mean range of condition index in Arcachon lagoon (main habitat of the </a:t>
            </a:r>
            <a:r>
              <a:rPr lang="en-US" sz="1000" dirty="0" err="1">
                <a:solidFill>
                  <a:srgbClr val="1B3C80"/>
                </a:solidFill>
              </a:rPr>
              <a:t>Asari</a:t>
            </a:r>
            <a:r>
              <a:rPr lang="en-US" sz="1000" dirty="0">
                <a:solidFill>
                  <a:srgbClr val="1B3C80"/>
                </a:solidFill>
              </a:rPr>
              <a:t> clam), </a:t>
            </a:r>
            <a:r>
              <a:rPr lang="en-US" sz="1000" dirty="0" err="1">
                <a:solidFill>
                  <a:srgbClr val="1B3C80"/>
                </a:solidFill>
              </a:rPr>
              <a:t>Arguin</a:t>
            </a:r>
            <a:r>
              <a:rPr lang="en-US" sz="1000" dirty="0">
                <a:solidFill>
                  <a:srgbClr val="1B3C80"/>
                </a:solidFill>
              </a:rPr>
              <a:t> (out the lagoon) and other sites in France, Ireland, Italy, Portugal and Korea</a:t>
            </a:r>
            <a:r>
              <a:rPr lang="fr-FR" sz="1000" dirty="0">
                <a:solidFill>
                  <a:srgbClr val="1B3C80"/>
                </a:solidFill>
              </a:rPr>
              <a:t>(source : X. de </a:t>
            </a:r>
            <a:r>
              <a:rPr lang="fr-FR" sz="1000" dirty="0" err="1">
                <a:solidFill>
                  <a:srgbClr val="1B3C80"/>
                </a:solidFill>
              </a:rPr>
              <a:t>Montaudouin</a:t>
            </a:r>
            <a:r>
              <a:rPr lang="fr-FR" sz="1000" dirty="0">
                <a:solidFill>
                  <a:srgbClr val="1B3C80"/>
                </a:solidFill>
              </a:rPr>
              <a:t> et al., 2016)</a:t>
            </a:r>
          </a:p>
        </p:txBody>
      </p:sp>
    </p:spTree>
    <p:extLst>
      <p:ext uri="{BB962C8B-B14F-4D97-AF65-F5344CB8AC3E}">
        <p14:creationId xmlns:p14="http://schemas.microsoft.com/office/powerpoint/2010/main" val="32021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6" name="Espace réservé du numéro de diapositive 31"/>
          <p:cNvSpPr txBox="1">
            <a:spLocks/>
          </p:cNvSpPr>
          <p:nvPr/>
        </p:nvSpPr>
        <p:spPr bwMode="auto">
          <a:xfrm>
            <a:off x="7239000" y="6671180"/>
            <a:ext cx="1905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D550B518-A6D3-45D4-9026-9F55265C27AF}" type="slidenum">
              <a:rPr lang="fr-FR" altLang="fr-FR" sz="1200" smtClean="0">
                <a:solidFill>
                  <a:srgbClr val="0092D2"/>
                </a:solidFill>
              </a:rPr>
              <a:pPr>
                <a:spcBef>
                  <a:spcPct val="0"/>
                </a:spcBef>
                <a:buFontTx/>
                <a:buNone/>
              </a:pPr>
              <a:t>12</a:t>
            </a:fld>
            <a:endParaRPr lang="fr-FR" altLang="fr-FR" sz="1200">
              <a:solidFill>
                <a:srgbClr val="0092D2"/>
              </a:solidFill>
            </a:endParaRPr>
          </a:p>
        </p:txBody>
      </p:sp>
      <p:pic>
        <p:nvPicPr>
          <p:cNvPr id="10" name="Picture 2"/>
          <p:cNvPicPr>
            <a:picLocks noChangeAspect="1" noChangeArrowheads="1"/>
          </p:cNvPicPr>
          <p:nvPr/>
        </p:nvPicPr>
        <p:blipFill>
          <a:blip r:embed="rId3"/>
          <a:srcRect/>
          <a:stretch>
            <a:fillRect/>
          </a:stretch>
        </p:blipFill>
        <p:spPr bwMode="auto">
          <a:xfrm>
            <a:off x="5415078" y="8382"/>
            <a:ext cx="1143000" cy="512064"/>
          </a:xfrm>
          <a:prstGeom prst="rect">
            <a:avLst/>
          </a:prstGeom>
          <a:noFill/>
          <a:ln w="9525">
            <a:noFill/>
            <a:miter lim="800000"/>
            <a:headEnd/>
            <a:tailEnd/>
          </a:ln>
        </p:spPr>
      </p:pic>
      <p:pic>
        <p:nvPicPr>
          <p:cNvPr id="9" name="Image 8"/>
          <p:cNvPicPr>
            <a:picLocks noChangeAspect="1"/>
          </p:cNvPicPr>
          <p:nvPr/>
        </p:nvPicPr>
        <p:blipFill>
          <a:blip r:embed="rId4"/>
          <a:stretch>
            <a:fillRect/>
          </a:stretch>
        </p:blipFill>
        <p:spPr>
          <a:xfrm>
            <a:off x="3694544" y="10074"/>
            <a:ext cx="1644333" cy="502829"/>
          </a:xfrm>
          <a:prstGeom prst="rect">
            <a:avLst/>
          </a:prstGeom>
        </p:spPr>
      </p:pic>
      <p:sp>
        <p:nvSpPr>
          <p:cNvPr id="13" name="Rectangle 1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2" name="Diagramme 11"/>
          <p:cNvGraphicFramePr/>
          <p:nvPr>
            <p:extLst>
              <p:ext uri="{D42A27DB-BD31-4B8C-83A1-F6EECF244321}">
                <p14:modId xmlns:p14="http://schemas.microsoft.com/office/powerpoint/2010/main" val="1073674010"/>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ZoneTexte 1"/>
          <p:cNvSpPr txBox="1"/>
          <p:nvPr/>
        </p:nvSpPr>
        <p:spPr>
          <a:xfrm>
            <a:off x="246580" y="1109841"/>
            <a:ext cx="2367079" cy="461665"/>
          </a:xfrm>
          <a:prstGeom prst="rect">
            <a:avLst/>
          </a:prstGeom>
          <a:noFill/>
        </p:spPr>
        <p:txBody>
          <a:bodyPr wrap="square" rtlCol="0">
            <a:spAutoFit/>
          </a:bodyPr>
          <a:lstStyle/>
          <a:p>
            <a:r>
              <a:rPr lang="fr-FR" sz="2400" b="1" dirty="0" err="1">
                <a:solidFill>
                  <a:srgbClr val="1B3C80"/>
                </a:solidFill>
              </a:rPr>
              <a:t>Results</a:t>
            </a:r>
            <a:r>
              <a:rPr lang="fr-FR" sz="2400" b="1" dirty="0">
                <a:solidFill>
                  <a:srgbClr val="1B3C80"/>
                </a:solidFill>
              </a:rPr>
              <a:t> </a:t>
            </a:r>
            <a:r>
              <a:rPr lang="fr-FR" sz="2400" b="1" dirty="0" err="1">
                <a:solidFill>
                  <a:srgbClr val="1B3C80"/>
                </a:solidFill>
              </a:rPr>
              <a:t>synthesis</a:t>
            </a:r>
            <a:endParaRPr lang="fr-FR" sz="2400" b="1" dirty="0">
              <a:solidFill>
                <a:srgbClr val="1B3C80"/>
              </a:solidFill>
            </a:endParaRPr>
          </a:p>
        </p:txBody>
      </p:sp>
      <p:sp>
        <p:nvSpPr>
          <p:cNvPr id="3" name="Rectangle 2"/>
          <p:cNvSpPr/>
          <p:nvPr/>
        </p:nvSpPr>
        <p:spPr>
          <a:xfrm>
            <a:off x="751883" y="5870136"/>
            <a:ext cx="7969034" cy="646331"/>
          </a:xfrm>
          <a:prstGeom prst="rect">
            <a:avLst/>
          </a:prstGeom>
        </p:spPr>
        <p:txBody>
          <a:bodyPr wrap="square">
            <a:spAutoFit/>
          </a:bodyPr>
          <a:lstStyle/>
          <a:p>
            <a:r>
              <a:rPr lang="en-US" dirty="0">
                <a:solidFill>
                  <a:srgbClr val="1B3C80"/>
                </a:solidFill>
              </a:rPr>
              <a:t>Biological information needed to be taken into account to revise the MCRS of Manila clam in </a:t>
            </a:r>
            <a:r>
              <a:rPr lang="en-US" dirty="0" err="1">
                <a:solidFill>
                  <a:srgbClr val="1B3C80"/>
                </a:solidFill>
              </a:rPr>
              <a:t>Arcachon</a:t>
            </a:r>
            <a:r>
              <a:rPr lang="en-US" dirty="0">
                <a:solidFill>
                  <a:srgbClr val="1B3C80"/>
                </a:solidFill>
              </a:rPr>
              <a:t> Bay have been provided to the European commission.</a:t>
            </a:r>
          </a:p>
        </p:txBody>
      </p:sp>
      <p:sp>
        <p:nvSpPr>
          <p:cNvPr id="21" name="Rectangle 20"/>
          <p:cNvSpPr/>
          <p:nvPr/>
        </p:nvSpPr>
        <p:spPr>
          <a:xfrm>
            <a:off x="5679852" y="2028825"/>
            <a:ext cx="1269588" cy="356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5400000">
            <a:off x="5898808" y="3462014"/>
            <a:ext cx="1269588" cy="3562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10"/>
          <a:stretch>
            <a:fillRect/>
          </a:stretch>
        </p:blipFill>
        <p:spPr>
          <a:xfrm>
            <a:off x="276316" y="1606884"/>
            <a:ext cx="8952221" cy="4100523"/>
          </a:xfrm>
          <a:prstGeom prst="rect">
            <a:avLst/>
          </a:prstGeom>
        </p:spPr>
      </p:pic>
    </p:spTree>
    <p:extLst>
      <p:ext uri="{BB962C8B-B14F-4D97-AF65-F5344CB8AC3E}">
        <p14:creationId xmlns:p14="http://schemas.microsoft.com/office/powerpoint/2010/main" val="102504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6" name="Espace réservé du numéro de diapositive 31"/>
          <p:cNvSpPr txBox="1">
            <a:spLocks/>
          </p:cNvSpPr>
          <p:nvPr/>
        </p:nvSpPr>
        <p:spPr bwMode="auto">
          <a:xfrm>
            <a:off x="7239000" y="6671180"/>
            <a:ext cx="1905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D550B518-A6D3-45D4-9026-9F55265C27AF}" type="slidenum">
              <a:rPr lang="fr-FR" altLang="fr-FR" sz="1200" smtClean="0">
                <a:solidFill>
                  <a:srgbClr val="0092D2"/>
                </a:solidFill>
              </a:rPr>
              <a:pPr>
                <a:spcBef>
                  <a:spcPct val="0"/>
                </a:spcBef>
                <a:buFontTx/>
                <a:buNone/>
              </a:pPr>
              <a:t>13</a:t>
            </a:fld>
            <a:endParaRPr lang="fr-FR" altLang="fr-FR" sz="1200">
              <a:solidFill>
                <a:srgbClr val="0092D2"/>
              </a:solidFill>
            </a:endParaRPr>
          </a:p>
        </p:txBody>
      </p:sp>
      <p:sp>
        <p:nvSpPr>
          <p:cNvPr id="4" name="ZoneTexte 3"/>
          <p:cNvSpPr txBox="1"/>
          <p:nvPr/>
        </p:nvSpPr>
        <p:spPr>
          <a:xfrm>
            <a:off x="342900" y="1676900"/>
            <a:ext cx="8641079" cy="3970318"/>
          </a:xfrm>
          <a:prstGeom prst="rect">
            <a:avLst/>
          </a:prstGeom>
          <a:noFill/>
        </p:spPr>
        <p:txBody>
          <a:bodyPr wrap="square" rtlCol="0">
            <a:spAutoFit/>
          </a:bodyPr>
          <a:lstStyle/>
          <a:p>
            <a:r>
              <a:rPr lang="en-US" dirty="0">
                <a:solidFill>
                  <a:srgbClr val="1B3C80"/>
                </a:solidFill>
              </a:rPr>
              <a:t>The present results complete the knowledge on the Manila clam population from the </a:t>
            </a:r>
            <a:r>
              <a:rPr lang="en-US" dirty="0" err="1">
                <a:solidFill>
                  <a:srgbClr val="1B3C80"/>
                </a:solidFill>
              </a:rPr>
              <a:t>Arcachon</a:t>
            </a:r>
            <a:r>
              <a:rPr lang="en-US" dirty="0">
                <a:solidFill>
                  <a:srgbClr val="1B3C80"/>
                </a:solidFill>
              </a:rPr>
              <a:t> Bay; they are necessary for the STECF </a:t>
            </a:r>
            <a:r>
              <a:rPr lang="en-US" b="1" dirty="0">
                <a:solidFill>
                  <a:srgbClr val="1B3C80"/>
                </a:solidFill>
              </a:rPr>
              <a:t>to evaluate the suitability of a new MCRS.</a:t>
            </a:r>
          </a:p>
          <a:p>
            <a:endParaRPr lang="en-US" dirty="0">
              <a:solidFill>
                <a:srgbClr val="1B3C80"/>
              </a:solidFill>
            </a:endParaRPr>
          </a:p>
          <a:p>
            <a:r>
              <a:rPr lang="en-US" dirty="0">
                <a:solidFill>
                  <a:srgbClr val="1B3C80"/>
                </a:solidFill>
              </a:rPr>
              <a:t>Some remaining warning points include </a:t>
            </a:r>
            <a:r>
              <a:rPr lang="en-US" b="1" dirty="0">
                <a:solidFill>
                  <a:srgbClr val="1B3C80"/>
                </a:solidFill>
              </a:rPr>
              <a:t>juveniles and adults protection </a:t>
            </a:r>
            <a:r>
              <a:rPr lang="en-US" dirty="0">
                <a:solidFill>
                  <a:srgbClr val="1B3C80"/>
                </a:solidFill>
              </a:rPr>
              <a:t>(as required by the Technical Measures Regulation – Art. 18).</a:t>
            </a:r>
          </a:p>
          <a:p>
            <a:r>
              <a:rPr lang="en-US" dirty="0">
                <a:solidFill>
                  <a:srgbClr val="1B3C80"/>
                </a:solidFill>
              </a:rPr>
              <a:t> </a:t>
            </a:r>
          </a:p>
          <a:p>
            <a:r>
              <a:rPr lang="en-US" dirty="0">
                <a:solidFill>
                  <a:srgbClr val="1B3C80"/>
                </a:solidFill>
              </a:rPr>
              <a:t>Setting a specific MCRS at 32 mm for </a:t>
            </a:r>
            <a:r>
              <a:rPr lang="en-US" dirty="0" err="1">
                <a:solidFill>
                  <a:srgbClr val="1B3C80"/>
                </a:solidFill>
              </a:rPr>
              <a:t>Arcachon</a:t>
            </a:r>
            <a:r>
              <a:rPr lang="en-US" dirty="0">
                <a:solidFill>
                  <a:srgbClr val="1B3C80"/>
                </a:solidFill>
              </a:rPr>
              <a:t> Bay cannot be considered without the joint application of other </a:t>
            </a:r>
            <a:r>
              <a:rPr lang="en-US" b="1" dirty="0">
                <a:solidFill>
                  <a:srgbClr val="1B3C80"/>
                </a:solidFill>
              </a:rPr>
              <a:t>adaptive</a:t>
            </a:r>
            <a:r>
              <a:rPr lang="en-US" dirty="0">
                <a:solidFill>
                  <a:srgbClr val="1B3C80"/>
                </a:solidFill>
              </a:rPr>
              <a:t> </a:t>
            </a:r>
            <a:r>
              <a:rPr lang="en-US" b="1" dirty="0">
                <a:solidFill>
                  <a:srgbClr val="1B3C80"/>
                </a:solidFill>
              </a:rPr>
              <a:t>management strategies and measures</a:t>
            </a:r>
            <a:r>
              <a:rPr lang="en-US" dirty="0">
                <a:solidFill>
                  <a:srgbClr val="1B3C80"/>
                </a:solidFill>
              </a:rPr>
              <a:t>. Local regulation includes </a:t>
            </a:r>
            <a:r>
              <a:rPr lang="en-US" b="1" dirty="0">
                <a:solidFill>
                  <a:srgbClr val="1B3C80"/>
                </a:solidFill>
              </a:rPr>
              <a:t>protected areas and measures to limit fishing efforts </a:t>
            </a:r>
            <a:r>
              <a:rPr lang="en-US" dirty="0">
                <a:solidFill>
                  <a:srgbClr val="1B3C80"/>
                </a:solidFill>
              </a:rPr>
              <a:t>(</a:t>
            </a:r>
            <a:r>
              <a:rPr lang="en-US" i="1" dirty="0">
                <a:solidFill>
                  <a:srgbClr val="1B3C80"/>
                </a:solidFill>
              </a:rPr>
              <a:t>e.g.</a:t>
            </a:r>
            <a:r>
              <a:rPr lang="en-US" dirty="0">
                <a:solidFill>
                  <a:srgbClr val="1B3C80"/>
                </a:solidFill>
              </a:rPr>
              <a:t> number of licenses, authorized catch periods, quotas, etc.).</a:t>
            </a:r>
          </a:p>
          <a:p>
            <a:endParaRPr lang="en-US" dirty="0">
              <a:solidFill>
                <a:srgbClr val="1B3C80"/>
              </a:solidFill>
            </a:endParaRPr>
          </a:p>
          <a:p>
            <a:r>
              <a:rPr lang="en-US" dirty="0">
                <a:solidFill>
                  <a:srgbClr val="1B3C80"/>
                </a:solidFill>
              </a:rPr>
              <a:t>Upon a potential MCRS modification, the population should still be </a:t>
            </a:r>
            <a:r>
              <a:rPr lang="en-US" b="1" dirty="0">
                <a:solidFill>
                  <a:srgbClr val="1B3C80"/>
                </a:solidFill>
              </a:rPr>
              <a:t>monitored in the near future </a:t>
            </a:r>
            <a:r>
              <a:rPr lang="en-US" dirty="0">
                <a:solidFill>
                  <a:srgbClr val="1B3C80"/>
                </a:solidFill>
              </a:rPr>
              <a:t>to detect any potential signs of stock deterioration (</a:t>
            </a:r>
            <a:r>
              <a:rPr lang="en-US" i="1" dirty="0">
                <a:solidFill>
                  <a:srgbClr val="1B3C80"/>
                </a:solidFill>
              </a:rPr>
              <a:t>e.g.</a:t>
            </a:r>
            <a:r>
              <a:rPr lang="en-US" dirty="0">
                <a:solidFill>
                  <a:srgbClr val="1B3C80"/>
                </a:solidFill>
              </a:rPr>
              <a:t> poor recruitments, low spawning biomass …).</a:t>
            </a:r>
          </a:p>
        </p:txBody>
      </p:sp>
      <p:pic>
        <p:nvPicPr>
          <p:cNvPr id="10" name="Picture 2"/>
          <p:cNvPicPr>
            <a:picLocks noChangeAspect="1" noChangeArrowheads="1"/>
          </p:cNvPicPr>
          <p:nvPr/>
        </p:nvPicPr>
        <p:blipFill>
          <a:blip r:embed="rId3"/>
          <a:srcRect/>
          <a:stretch>
            <a:fillRect/>
          </a:stretch>
        </p:blipFill>
        <p:spPr bwMode="auto">
          <a:xfrm>
            <a:off x="5415078" y="8382"/>
            <a:ext cx="1143000" cy="512064"/>
          </a:xfrm>
          <a:prstGeom prst="rect">
            <a:avLst/>
          </a:prstGeom>
          <a:noFill/>
          <a:ln w="9525">
            <a:noFill/>
            <a:miter lim="800000"/>
            <a:headEnd/>
            <a:tailEnd/>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278" y="7937"/>
            <a:ext cx="1242897" cy="498663"/>
          </a:xfrm>
          <a:prstGeom prst="rect">
            <a:avLst/>
          </a:prstGeom>
        </p:spPr>
      </p:pic>
      <p:pic>
        <p:nvPicPr>
          <p:cNvPr id="9" name="Image 8"/>
          <p:cNvPicPr>
            <a:picLocks noChangeAspect="1"/>
          </p:cNvPicPr>
          <p:nvPr/>
        </p:nvPicPr>
        <p:blipFill>
          <a:blip r:embed="rId5"/>
          <a:stretch>
            <a:fillRect/>
          </a:stretch>
        </p:blipFill>
        <p:spPr>
          <a:xfrm>
            <a:off x="3694544" y="10074"/>
            <a:ext cx="1644333" cy="502829"/>
          </a:xfrm>
          <a:prstGeom prst="rect">
            <a:avLst/>
          </a:prstGeom>
        </p:spPr>
      </p:pic>
      <p:sp>
        <p:nvSpPr>
          <p:cNvPr id="13" name="Rectangle 1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2" name="Diagramme 11"/>
          <p:cNvGraphicFramePr/>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7036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F447B95-E6F3-9E41-9DD9-E80BDFDD31A6}" type="slidenum">
              <a:rPr lang="fr-FR" smtClean="0"/>
              <a:pPr/>
              <a:t>14</a:t>
            </a:fld>
            <a:endParaRPr lang="fr-FR" dirty="0"/>
          </a:p>
        </p:txBody>
      </p:sp>
      <p:sp>
        <p:nvSpPr>
          <p:cNvPr id="4098" name="AutoShape 2" descr="Résultat de recherche d'images pour &quot;gilles morandeau&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 name="ZoneTexte 17"/>
          <p:cNvSpPr txBox="1"/>
          <p:nvPr/>
        </p:nvSpPr>
        <p:spPr>
          <a:xfrm>
            <a:off x="1641483" y="1977226"/>
            <a:ext cx="6324348" cy="523220"/>
          </a:xfrm>
          <a:prstGeom prst="rect">
            <a:avLst/>
          </a:prstGeom>
          <a:noFill/>
        </p:spPr>
        <p:txBody>
          <a:bodyPr wrap="square" lIns="0" rtlCol="0">
            <a:spAutoFit/>
          </a:bodyPr>
          <a:lstStyle/>
          <a:p>
            <a:r>
              <a:rPr lang="fr-FR" sz="2800" b="1" dirty="0" err="1">
                <a:solidFill>
                  <a:srgbClr val="1B3C80"/>
                </a:solidFill>
              </a:rPr>
              <a:t>Thanks</a:t>
            </a:r>
            <a:r>
              <a:rPr lang="fr-FR" sz="2800" b="1" dirty="0">
                <a:solidFill>
                  <a:srgbClr val="1B3C80"/>
                </a:solidFill>
              </a:rPr>
              <a:t> for </a:t>
            </a:r>
            <a:r>
              <a:rPr lang="fr-FR" sz="2800" b="1" dirty="0" err="1">
                <a:solidFill>
                  <a:srgbClr val="1B3C80"/>
                </a:solidFill>
              </a:rPr>
              <a:t>your</a:t>
            </a:r>
            <a:r>
              <a:rPr lang="fr-FR" sz="2800" b="1" dirty="0">
                <a:solidFill>
                  <a:srgbClr val="1B3C80"/>
                </a:solidFill>
              </a:rPr>
              <a:t> attention</a:t>
            </a:r>
          </a:p>
        </p:txBody>
      </p:sp>
      <p:pic>
        <p:nvPicPr>
          <p:cNvPr id="7" name="Picture 2"/>
          <p:cNvPicPr>
            <a:picLocks noChangeAspect="1" noChangeArrowheads="1"/>
          </p:cNvPicPr>
          <p:nvPr/>
        </p:nvPicPr>
        <p:blipFill>
          <a:blip r:embed="rId2"/>
          <a:srcRect/>
          <a:stretch>
            <a:fillRect/>
          </a:stretch>
        </p:blipFill>
        <p:spPr bwMode="auto">
          <a:xfrm>
            <a:off x="5415078" y="8382"/>
            <a:ext cx="1143000" cy="512064"/>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278" y="7937"/>
            <a:ext cx="1242897" cy="498663"/>
          </a:xfrm>
          <a:prstGeom prst="rect">
            <a:avLst/>
          </a:prstGeom>
        </p:spPr>
      </p:pic>
      <p:pic>
        <p:nvPicPr>
          <p:cNvPr id="9" name="Image 8"/>
          <p:cNvPicPr>
            <a:picLocks noChangeAspect="1"/>
          </p:cNvPicPr>
          <p:nvPr/>
        </p:nvPicPr>
        <p:blipFill>
          <a:blip r:embed="rId4"/>
          <a:stretch>
            <a:fillRect/>
          </a:stretch>
        </p:blipFill>
        <p:spPr>
          <a:xfrm>
            <a:off x="3694544" y="10074"/>
            <a:ext cx="1644333" cy="502829"/>
          </a:xfrm>
          <a:prstGeom prst="rect">
            <a:avLst/>
          </a:prstGeom>
        </p:spPr>
      </p:pic>
    </p:spTree>
    <p:extLst>
      <p:ext uri="{BB962C8B-B14F-4D97-AF65-F5344CB8AC3E}">
        <p14:creationId xmlns:p14="http://schemas.microsoft.com/office/powerpoint/2010/main" val="8039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6" name="Espace réservé du numéro de diapositive 31"/>
          <p:cNvSpPr txBox="1">
            <a:spLocks/>
          </p:cNvSpPr>
          <p:nvPr/>
        </p:nvSpPr>
        <p:spPr bwMode="auto">
          <a:xfrm>
            <a:off x="7239000" y="6671180"/>
            <a:ext cx="1905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D550B518-A6D3-45D4-9026-9F55265C27AF}" type="slidenum">
              <a:rPr lang="fr-FR" altLang="fr-FR" sz="1200" smtClean="0">
                <a:solidFill>
                  <a:srgbClr val="0092D2"/>
                </a:solidFill>
              </a:rPr>
              <a:pPr>
                <a:spcBef>
                  <a:spcPct val="0"/>
                </a:spcBef>
                <a:buFontTx/>
                <a:buNone/>
              </a:pPr>
              <a:t>15</a:t>
            </a:fld>
            <a:endParaRPr lang="fr-FR" altLang="fr-FR" sz="1200">
              <a:solidFill>
                <a:srgbClr val="0092D2"/>
              </a:solidFill>
            </a:endParaRPr>
          </a:p>
        </p:txBody>
      </p:sp>
      <p:sp>
        <p:nvSpPr>
          <p:cNvPr id="4" name="ZoneTexte 3"/>
          <p:cNvSpPr txBox="1"/>
          <p:nvPr/>
        </p:nvSpPr>
        <p:spPr>
          <a:xfrm>
            <a:off x="253974" y="1128260"/>
            <a:ext cx="8641079" cy="5432256"/>
          </a:xfrm>
          <a:prstGeom prst="rect">
            <a:avLst/>
          </a:prstGeom>
          <a:noFill/>
        </p:spPr>
        <p:txBody>
          <a:bodyPr wrap="square" rtlCol="0">
            <a:spAutoFit/>
          </a:bodyPr>
          <a:lstStyle/>
          <a:p>
            <a:r>
              <a:rPr lang="en-US" b="1" dirty="0">
                <a:solidFill>
                  <a:srgbClr val="1B3C80"/>
                </a:solidFill>
              </a:rPr>
              <a:t>Selected references regarding </a:t>
            </a:r>
            <a:r>
              <a:rPr lang="en-US" b="1" dirty="0" err="1">
                <a:solidFill>
                  <a:srgbClr val="1B3C80"/>
                </a:solidFill>
              </a:rPr>
              <a:t>Arcachon</a:t>
            </a:r>
            <a:r>
              <a:rPr lang="en-US" b="1" dirty="0">
                <a:solidFill>
                  <a:srgbClr val="1B3C80"/>
                </a:solidFill>
              </a:rPr>
              <a:t> Bay</a:t>
            </a:r>
            <a:endParaRPr lang="en-US" dirty="0">
              <a:solidFill>
                <a:srgbClr val="1B3C80"/>
              </a:solidFill>
            </a:endParaRPr>
          </a:p>
          <a:p>
            <a:endParaRPr lang="en-US" dirty="0">
              <a:solidFill>
                <a:srgbClr val="1B3C80"/>
              </a:solidFill>
            </a:endParaRPr>
          </a:p>
          <a:p>
            <a:pPr>
              <a:spcAft>
                <a:spcPts val="600"/>
              </a:spcAft>
            </a:pPr>
            <a:r>
              <a:rPr lang="en-US" sz="1400" b="1" dirty="0">
                <a:solidFill>
                  <a:srgbClr val="1B3C80"/>
                </a:solidFill>
              </a:rPr>
              <a:t>Papers</a:t>
            </a:r>
          </a:p>
          <a:p>
            <a:pPr>
              <a:spcAft>
                <a:spcPts val="600"/>
              </a:spcAft>
            </a:pPr>
            <a:r>
              <a:rPr lang="en-US" sz="1400" dirty="0" err="1">
                <a:solidFill>
                  <a:srgbClr val="1B3C80"/>
                </a:solidFill>
              </a:rPr>
              <a:t>Caill</a:t>
            </a:r>
            <a:r>
              <a:rPr lang="en-US" sz="1400" dirty="0">
                <a:solidFill>
                  <a:srgbClr val="1B3C80"/>
                </a:solidFill>
              </a:rPr>
              <a:t>-Milly et al., 2021. Drawing lessons from a </a:t>
            </a:r>
            <a:r>
              <a:rPr lang="en-US" sz="1400" dirty="0" err="1">
                <a:solidFill>
                  <a:srgbClr val="1B3C80"/>
                </a:solidFill>
              </a:rPr>
              <a:t>pluridisciplinary</a:t>
            </a:r>
            <a:r>
              <a:rPr lang="en-US" sz="1400" dirty="0">
                <a:solidFill>
                  <a:srgbClr val="1B3C80"/>
                </a:solidFill>
              </a:rPr>
              <a:t> approach associating stakeholders for a better management of a bivalve population (French Atlantic coast)? Estuarine, Coastal and Shelf Science, 251, 107194, 12p.</a:t>
            </a:r>
          </a:p>
          <a:p>
            <a:pPr>
              <a:spcAft>
                <a:spcPts val="600"/>
              </a:spcAft>
            </a:pPr>
            <a:r>
              <a:rPr lang="en-US" sz="1400" dirty="0" err="1">
                <a:solidFill>
                  <a:srgbClr val="1B3C80"/>
                </a:solidFill>
              </a:rPr>
              <a:t>Caill</a:t>
            </a:r>
            <a:r>
              <a:rPr lang="en-US" sz="1400" dirty="0">
                <a:solidFill>
                  <a:srgbClr val="1B3C80"/>
                </a:solidFill>
              </a:rPr>
              <a:t>-Milly et al., 2023. Assessment of size at first maturity for </a:t>
            </a:r>
            <a:r>
              <a:rPr lang="en-US" sz="1400" i="1" dirty="0" err="1">
                <a:solidFill>
                  <a:srgbClr val="1B3C80"/>
                </a:solidFill>
              </a:rPr>
              <a:t>Ruditapes</a:t>
            </a:r>
            <a:r>
              <a:rPr lang="en-US" sz="1400" i="1" dirty="0">
                <a:solidFill>
                  <a:srgbClr val="1B3C80"/>
                </a:solidFill>
              </a:rPr>
              <a:t> </a:t>
            </a:r>
            <a:r>
              <a:rPr lang="en-US" sz="1400" i="1" dirty="0" err="1">
                <a:solidFill>
                  <a:srgbClr val="1B3C80"/>
                </a:solidFill>
              </a:rPr>
              <a:t>philippinarum</a:t>
            </a:r>
            <a:r>
              <a:rPr lang="en-US" sz="1400" dirty="0">
                <a:solidFill>
                  <a:srgbClr val="1B3C80"/>
                </a:solidFill>
              </a:rPr>
              <a:t> from </a:t>
            </a:r>
            <a:r>
              <a:rPr lang="en-US" sz="1400" dirty="0" err="1">
                <a:solidFill>
                  <a:srgbClr val="1B3C80"/>
                </a:solidFill>
              </a:rPr>
              <a:t>Arcachon</a:t>
            </a:r>
            <a:r>
              <a:rPr lang="en-US" sz="1400" dirty="0">
                <a:solidFill>
                  <a:srgbClr val="1B3C80"/>
                </a:solidFill>
              </a:rPr>
              <a:t> Bay (French Atlantic coast): New insights for fishery management. Estuarine, Coastal and Shelf Science, 285, 108321 (6p.). </a:t>
            </a:r>
          </a:p>
          <a:p>
            <a:pPr>
              <a:spcAft>
                <a:spcPts val="600"/>
              </a:spcAft>
            </a:pPr>
            <a:r>
              <a:rPr lang="en-US" sz="1400" dirty="0">
                <a:solidFill>
                  <a:srgbClr val="1B3C80"/>
                </a:solidFill>
              </a:rPr>
              <a:t>Dang, 2009. </a:t>
            </a:r>
            <a:r>
              <a:rPr lang="en-US" sz="1400" dirty="0" err="1">
                <a:solidFill>
                  <a:srgbClr val="1B3C80"/>
                </a:solidFill>
              </a:rPr>
              <a:t>Dynamique</a:t>
            </a:r>
            <a:r>
              <a:rPr lang="en-US" sz="1400" dirty="0">
                <a:solidFill>
                  <a:srgbClr val="1B3C80"/>
                </a:solidFill>
              </a:rPr>
              <a:t> des populations de </a:t>
            </a:r>
            <a:r>
              <a:rPr lang="en-US" sz="1400" dirty="0" err="1">
                <a:solidFill>
                  <a:srgbClr val="1B3C80"/>
                </a:solidFill>
              </a:rPr>
              <a:t>palourdes</a:t>
            </a:r>
            <a:r>
              <a:rPr lang="en-US" sz="1400" dirty="0">
                <a:solidFill>
                  <a:srgbClr val="1B3C80"/>
                </a:solidFill>
              </a:rPr>
              <a:t> </a:t>
            </a:r>
            <a:r>
              <a:rPr lang="en-US" sz="1400" dirty="0" err="1">
                <a:solidFill>
                  <a:srgbClr val="1B3C80"/>
                </a:solidFill>
              </a:rPr>
              <a:t>japonaises</a:t>
            </a:r>
            <a:r>
              <a:rPr lang="en-US" sz="1400" dirty="0">
                <a:solidFill>
                  <a:srgbClr val="1B3C80"/>
                </a:solidFill>
              </a:rPr>
              <a:t> (</a:t>
            </a:r>
            <a:r>
              <a:rPr lang="en-US" sz="1400" i="1" dirty="0" err="1">
                <a:solidFill>
                  <a:srgbClr val="1B3C80"/>
                </a:solidFill>
              </a:rPr>
              <a:t>Ruditapes</a:t>
            </a:r>
            <a:r>
              <a:rPr lang="en-US" sz="1400" i="1" dirty="0">
                <a:solidFill>
                  <a:srgbClr val="1B3C80"/>
                </a:solidFill>
              </a:rPr>
              <a:t> </a:t>
            </a:r>
            <a:r>
              <a:rPr lang="en-US" sz="1400" i="1" dirty="0" err="1">
                <a:solidFill>
                  <a:srgbClr val="1B3C80"/>
                </a:solidFill>
              </a:rPr>
              <a:t>philippinarum</a:t>
            </a:r>
            <a:r>
              <a:rPr lang="en-US" sz="1400" dirty="0">
                <a:solidFill>
                  <a:srgbClr val="1B3C80"/>
                </a:solidFill>
              </a:rPr>
              <a:t>) </a:t>
            </a:r>
            <a:r>
              <a:rPr lang="en-US" sz="1400" dirty="0" err="1">
                <a:solidFill>
                  <a:srgbClr val="1B3C80"/>
                </a:solidFill>
              </a:rPr>
              <a:t>dans</a:t>
            </a:r>
            <a:r>
              <a:rPr lang="en-US" sz="1400" dirty="0">
                <a:solidFill>
                  <a:srgbClr val="1B3C80"/>
                </a:solidFill>
              </a:rPr>
              <a:t> le </a:t>
            </a:r>
            <a:r>
              <a:rPr lang="en-US" sz="1400" dirty="0" err="1">
                <a:solidFill>
                  <a:srgbClr val="1B3C80"/>
                </a:solidFill>
              </a:rPr>
              <a:t>bassin</a:t>
            </a:r>
            <a:r>
              <a:rPr lang="en-US" sz="1400" dirty="0">
                <a:solidFill>
                  <a:srgbClr val="1B3C80"/>
                </a:solidFill>
              </a:rPr>
              <a:t> </a:t>
            </a:r>
            <a:r>
              <a:rPr lang="en-US" sz="1400" dirty="0" err="1">
                <a:solidFill>
                  <a:srgbClr val="1B3C80"/>
                </a:solidFill>
              </a:rPr>
              <a:t>d'Arcachon</a:t>
            </a:r>
            <a:r>
              <a:rPr lang="en-US" sz="1400" dirty="0">
                <a:solidFill>
                  <a:srgbClr val="1B3C80"/>
                </a:solidFill>
              </a:rPr>
              <a:t>, </a:t>
            </a:r>
            <a:r>
              <a:rPr lang="en-US" sz="1400" dirty="0" err="1">
                <a:solidFill>
                  <a:srgbClr val="1B3C80"/>
                </a:solidFill>
              </a:rPr>
              <a:t>conséquences</a:t>
            </a:r>
            <a:r>
              <a:rPr lang="en-US" sz="1400" dirty="0">
                <a:solidFill>
                  <a:srgbClr val="1B3C80"/>
                </a:solidFill>
              </a:rPr>
              <a:t> sur la </a:t>
            </a:r>
            <a:r>
              <a:rPr lang="en-US" sz="1400" dirty="0" err="1">
                <a:solidFill>
                  <a:srgbClr val="1B3C80"/>
                </a:solidFill>
              </a:rPr>
              <a:t>gestion</a:t>
            </a:r>
            <a:r>
              <a:rPr lang="en-US" sz="1400" dirty="0">
                <a:solidFill>
                  <a:srgbClr val="1B3C80"/>
                </a:solidFill>
              </a:rPr>
              <a:t> des populations </a:t>
            </a:r>
            <a:r>
              <a:rPr lang="en-US" sz="1400" dirty="0" err="1">
                <a:solidFill>
                  <a:srgbClr val="1B3C80"/>
                </a:solidFill>
              </a:rPr>
              <a:t>exploitées</a:t>
            </a:r>
            <a:r>
              <a:rPr lang="en-US" sz="1400" dirty="0">
                <a:solidFill>
                  <a:srgbClr val="1B3C80"/>
                </a:solidFill>
              </a:rPr>
              <a:t>. PhD thesis, University of Bordeaux I, France.</a:t>
            </a:r>
          </a:p>
          <a:p>
            <a:pPr>
              <a:spcAft>
                <a:spcPts val="600"/>
              </a:spcAft>
            </a:pPr>
            <a:r>
              <a:rPr lang="en-US" sz="1400" dirty="0">
                <a:solidFill>
                  <a:srgbClr val="1B3C80"/>
                </a:solidFill>
              </a:rPr>
              <a:t>Dang et al., 2010, The Manila clam population in </a:t>
            </a:r>
            <a:r>
              <a:rPr lang="en-US" sz="1400" dirty="0" err="1">
                <a:solidFill>
                  <a:srgbClr val="1B3C80"/>
                </a:solidFill>
              </a:rPr>
              <a:t>Arcachon</a:t>
            </a:r>
            <a:r>
              <a:rPr lang="en-US" sz="1400" dirty="0">
                <a:solidFill>
                  <a:srgbClr val="1B3C80"/>
                </a:solidFill>
              </a:rPr>
              <a:t> Bay (SW France): can it be kept sustainable? Journal of Sea Research 63, 108-118.</a:t>
            </a:r>
          </a:p>
          <a:p>
            <a:pPr>
              <a:spcAft>
                <a:spcPts val="600"/>
              </a:spcAft>
            </a:pPr>
            <a:r>
              <a:rPr lang="en-US" sz="1400" dirty="0">
                <a:solidFill>
                  <a:srgbClr val="1B3C80"/>
                </a:solidFill>
              </a:rPr>
              <a:t>de </a:t>
            </a:r>
            <a:r>
              <a:rPr lang="en-US" sz="1400" dirty="0" err="1">
                <a:solidFill>
                  <a:srgbClr val="1B3C80"/>
                </a:solidFill>
              </a:rPr>
              <a:t>Montaudouin</a:t>
            </a:r>
            <a:r>
              <a:rPr lang="en-US" sz="1400" dirty="0">
                <a:solidFill>
                  <a:srgbClr val="1B3C80"/>
                </a:solidFill>
              </a:rPr>
              <a:t> et al., 2016. Why is </a:t>
            </a:r>
            <a:r>
              <a:rPr lang="en-US" sz="1400" dirty="0" err="1">
                <a:solidFill>
                  <a:srgbClr val="1B3C80"/>
                </a:solidFill>
              </a:rPr>
              <a:t>Asari</a:t>
            </a:r>
            <a:r>
              <a:rPr lang="en-US" sz="1400" dirty="0">
                <a:solidFill>
                  <a:srgbClr val="1B3C80"/>
                </a:solidFill>
              </a:rPr>
              <a:t> ( = Manila) clam </a:t>
            </a:r>
            <a:r>
              <a:rPr lang="en-US" sz="1400" i="1" dirty="0" err="1">
                <a:solidFill>
                  <a:srgbClr val="1B3C80"/>
                </a:solidFill>
              </a:rPr>
              <a:t>Ruditapes</a:t>
            </a:r>
            <a:r>
              <a:rPr lang="en-US" sz="1400" i="1" dirty="0">
                <a:solidFill>
                  <a:srgbClr val="1B3C80"/>
                </a:solidFill>
              </a:rPr>
              <a:t> </a:t>
            </a:r>
            <a:r>
              <a:rPr lang="en-US" sz="1400" i="1" dirty="0" err="1">
                <a:solidFill>
                  <a:srgbClr val="1B3C80"/>
                </a:solidFill>
              </a:rPr>
              <a:t>philippinarum</a:t>
            </a:r>
            <a:r>
              <a:rPr lang="en-US" sz="1400" dirty="0">
                <a:solidFill>
                  <a:srgbClr val="1B3C80"/>
                </a:solidFill>
              </a:rPr>
              <a:t> fitness poor in </a:t>
            </a:r>
            <a:r>
              <a:rPr lang="en-US" sz="1400" dirty="0" err="1">
                <a:solidFill>
                  <a:srgbClr val="1B3C80"/>
                </a:solidFill>
              </a:rPr>
              <a:t>Arcachon</a:t>
            </a:r>
            <a:r>
              <a:rPr lang="en-US" sz="1400" dirty="0">
                <a:solidFill>
                  <a:srgbClr val="1B3C80"/>
                </a:solidFill>
              </a:rPr>
              <a:t> Bay: a meta-analysis to answer? Estuarine Coastal Shelf Sciences, 179, 226-235.</a:t>
            </a:r>
          </a:p>
          <a:p>
            <a:pPr>
              <a:spcAft>
                <a:spcPts val="600"/>
              </a:spcAft>
            </a:pPr>
            <a:endParaRPr lang="en-US" sz="1400" dirty="0">
              <a:solidFill>
                <a:srgbClr val="1B3C80"/>
              </a:solidFill>
            </a:endParaRPr>
          </a:p>
          <a:p>
            <a:pPr>
              <a:spcAft>
                <a:spcPts val="600"/>
              </a:spcAft>
            </a:pPr>
            <a:r>
              <a:rPr lang="en-US" sz="1400" b="1" dirty="0" err="1">
                <a:solidFill>
                  <a:srgbClr val="1B3C80"/>
                </a:solidFill>
              </a:rPr>
              <a:t>Expertises</a:t>
            </a:r>
            <a:endParaRPr lang="en-US" sz="1400" b="1" dirty="0">
              <a:solidFill>
                <a:srgbClr val="1B3C80"/>
              </a:solidFill>
            </a:endParaRPr>
          </a:p>
          <a:p>
            <a:pPr>
              <a:spcAft>
                <a:spcPts val="600"/>
              </a:spcAft>
            </a:pPr>
            <a:r>
              <a:rPr lang="fr-FR" sz="1400" dirty="0" err="1">
                <a:solidFill>
                  <a:srgbClr val="1B3C80"/>
                </a:solidFill>
              </a:rPr>
              <a:t>Caill-Milly</a:t>
            </a:r>
            <a:r>
              <a:rPr lang="fr-FR" sz="1400" dirty="0">
                <a:solidFill>
                  <a:srgbClr val="1B3C80"/>
                </a:solidFill>
              </a:rPr>
              <a:t> et al., 2020. Détermination des impacts éventuels sur le gisement d'une modification de la taille minimale [de capture] de la palourde japonaise sur le bassin d'Arcachon . DPMA - Direction des Pêches Maritimes &amp; de l’Aquaculture, Sous-direction de l'Aquaculture et de l'Economie des Pêches, Bureau de l'Aquaculture, La Défense , </a:t>
            </a:r>
            <a:r>
              <a:rPr lang="fr-FR" sz="1400" dirty="0" err="1">
                <a:solidFill>
                  <a:srgbClr val="1B3C80"/>
                </a:solidFill>
              </a:rPr>
              <a:t>Ref</a:t>
            </a:r>
            <a:r>
              <a:rPr lang="fr-FR" sz="1400" dirty="0">
                <a:solidFill>
                  <a:srgbClr val="1B3C80"/>
                </a:solidFill>
              </a:rPr>
              <a:t>. DG/2020.431 - Saisine n° 20-15409 du 2 mars 2020 , 6p., 2p., 50p.</a:t>
            </a:r>
          </a:p>
          <a:p>
            <a:pPr>
              <a:spcAft>
                <a:spcPts val="600"/>
              </a:spcAft>
            </a:pPr>
            <a:r>
              <a:rPr lang="fr-FR" sz="1400" dirty="0">
                <a:solidFill>
                  <a:srgbClr val="1B3C80"/>
                </a:solidFill>
              </a:rPr>
              <a:t>Sanchez et al., 2021. Suivi de la population de palourde japonaise dans le bassin d'Arcachon - Année 2021. ODE/LITTORAL/LER AR 21.018. </a:t>
            </a:r>
            <a:endParaRPr lang="en-US" sz="1400" dirty="0">
              <a:solidFill>
                <a:srgbClr val="1B3C80"/>
              </a:solidFill>
            </a:endParaRPr>
          </a:p>
        </p:txBody>
      </p:sp>
      <p:pic>
        <p:nvPicPr>
          <p:cNvPr id="10" name="Picture 2"/>
          <p:cNvPicPr>
            <a:picLocks noChangeAspect="1" noChangeArrowheads="1"/>
          </p:cNvPicPr>
          <p:nvPr/>
        </p:nvPicPr>
        <p:blipFill>
          <a:blip r:embed="rId3"/>
          <a:srcRect/>
          <a:stretch>
            <a:fillRect/>
          </a:stretch>
        </p:blipFill>
        <p:spPr bwMode="auto">
          <a:xfrm>
            <a:off x="5415078" y="8382"/>
            <a:ext cx="1143000" cy="512064"/>
          </a:xfrm>
          <a:prstGeom prst="rect">
            <a:avLst/>
          </a:prstGeom>
          <a:noFill/>
          <a:ln w="9525">
            <a:noFill/>
            <a:miter lim="800000"/>
            <a:headEnd/>
            <a:tailEnd/>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278" y="7937"/>
            <a:ext cx="1242897" cy="498663"/>
          </a:xfrm>
          <a:prstGeom prst="rect">
            <a:avLst/>
          </a:prstGeom>
        </p:spPr>
      </p:pic>
      <p:pic>
        <p:nvPicPr>
          <p:cNvPr id="9" name="Image 8"/>
          <p:cNvPicPr>
            <a:picLocks noChangeAspect="1"/>
          </p:cNvPicPr>
          <p:nvPr/>
        </p:nvPicPr>
        <p:blipFill>
          <a:blip r:embed="rId5"/>
          <a:stretch>
            <a:fillRect/>
          </a:stretch>
        </p:blipFill>
        <p:spPr>
          <a:xfrm>
            <a:off x="3694544" y="10074"/>
            <a:ext cx="1644333" cy="502829"/>
          </a:xfrm>
          <a:prstGeom prst="rect">
            <a:avLst/>
          </a:prstGeom>
        </p:spPr>
      </p:pic>
      <p:sp>
        <p:nvSpPr>
          <p:cNvPr id="13" name="Rectangle 1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2" name="Diagramme 11"/>
          <p:cNvGraphicFramePr/>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6359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16</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313775" y="1567935"/>
            <a:ext cx="5695587" cy="369332"/>
          </a:xfrm>
          <a:prstGeom prst="rect">
            <a:avLst/>
          </a:prstGeom>
          <a:noFill/>
        </p:spPr>
        <p:txBody>
          <a:bodyPr wrap="square" rtlCol="0">
            <a:spAutoFit/>
          </a:bodyPr>
          <a:lstStyle/>
          <a:p>
            <a:r>
              <a:rPr lang="fr-FR" dirty="0">
                <a:solidFill>
                  <a:srgbClr val="1B3C80"/>
                </a:solidFill>
                <a:cs typeface="Times New Roman" panose="02020603050405020304" pitchFamily="18" charset="0"/>
              </a:rPr>
              <a:t>Growth </a:t>
            </a:r>
            <a:r>
              <a:rPr lang="fr-FR" dirty="0" err="1">
                <a:solidFill>
                  <a:srgbClr val="1B3C80"/>
                </a:solidFill>
                <a:cs typeface="Times New Roman" panose="02020603050405020304" pitchFamily="18" charset="0"/>
              </a:rPr>
              <a:t>analysis</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dynamic</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along</a:t>
            </a:r>
            <a:r>
              <a:rPr lang="fr-FR" dirty="0">
                <a:solidFill>
                  <a:srgbClr val="1B3C80"/>
                </a:solidFill>
                <a:cs typeface="Times New Roman" panose="02020603050405020304" pitchFamily="18" charset="0"/>
              </a:rPr>
              <a:t> time</a:t>
            </a:r>
          </a:p>
        </p:txBody>
      </p:sp>
      <p:sp>
        <p:nvSpPr>
          <p:cNvPr id="24" name="ZoneTexte 23"/>
          <p:cNvSpPr txBox="1">
            <a:spLocks noChangeArrowheads="1"/>
          </p:cNvSpPr>
          <p:nvPr/>
        </p:nvSpPr>
        <p:spPr bwMode="auto">
          <a:xfrm>
            <a:off x="201350" y="1108747"/>
            <a:ext cx="2849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err="1">
                <a:solidFill>
                  <a:srgbClr val="1B3C80"/>
                </a:solidFill>
                <a:latin typeface="+mn-lt"/>
              </a:rPr>
              <a:t>Regarding</a:t>
            </a:r>
            <a:r>
              <a:rPr lang="fr-FR" altLang="fr-FR" sz="2400" b="1" dirty="0">
                <a:solidFill>
                  <a:srgbClr val="1B3C80"/>
                </a:solidFill>
                <a:latin typeface="+mn-lt"/>
              </a:rPr>
              <a:t> </a:t>
            </a:r>
            <a:r>
              <a:rPr lang="fr-FR" altLang="fr-FR" sz="2400" b="1" dirty="0" err="1">
                <a:solidFill>
                  <a:srgbClr val="1B3C80"/>
                </a:solidFill>
                <a:latin typeface="+mn-lt"/>
              </a:rPr>
              <a:t>growth</a:t>
            </a:r>
            <a:endParaRPr lang="fr-FR" altLang="fr-FR" sz="2400" b="1" dirty="0">
              <a:solidFill>
                <a:srgbClr val="1B3C80"/>
              </a:solidFill>
              <a:latin typeface="+mn-lt"/>
            </a:endParaRP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989006" y="1446470"/>
            <a:ext cx="3042845" cy="4801314"/>
          </a:xfrm>
          <a:prstGeom prst="rect">
            <a:avLst/>
          </a:prstGeom>
        </p:spPr>
        <p:txBody>
          <a:bodyPr wrap="square">
            <a:spAutoFit/>
          </a:bodyPr>
          <a:lstStyle/>
          <a:p>
            <a:r>
              <a:rPr lang="en-US" dirty="0">
                <a:solidFill>
                  <a:srgbClr val="1B3C80"/>
                </a:solidFill>
              </a:rPr>
              <a:t>The L_∞ parameter is in a rather low range (L_∞ mean value = 41.1 mm) compared to the literature (Dang et al., 2010 and Table 2).  At the bay scale, it was similar for the different hypsometric levels but differed between sites. It should be noted that L_∞ for </a:t>
            </a:r>
            <a:r>
              <a:rPr lang="en-US" dirty="0" err="1">
                <a:solidFill>
                  <a:srgbClr val="1B3C80"/>
                </a:solidFill>
              </a:rPr>
              <a:t>Arcachon</a:t>
            </a:r>
            <a:r>
              <a:rPr lang="en-US" dirty="0">
                <a:solidFill>
                  <a:srgbClr val="1B3C80"/>
                </a:solidFill>
              </a:rPr>
              <a:t> Bay is likely to be overestimated as some 40 mm clams were included in the enclosures at the beginning of the experiment (but did not grow). The experiment also showed a slow growth from about 30 mm (Dang, 2009). </a:t>
            </a:r>
            <a:endParaRPr lang="fr-FR" dirty="0">
              <a:solidFill>
                <a:srgbClr val="1B3C80"/>
              </a:solidFill>
            </a:endParaRPr>
          </a:p>
        </p:txBody>
      </p:sp>
      <p:pic>
        <p:nvPicPr>
          <p:cNvPr id="2" name="Image 1"/>
          <p:cNvPicPr>
            <a:picLocks noChangeAspect="1"/>
          </p:cNvPicPr>
          <p:nvPr/>
        </p:nvPicPr>
        <p:blipFill>
          <a:blip r:embed="rId8"/>
          <a:stretch>
            <a:fillRect/>
          </a:stretch>
        </p:blipFill>
        <p:spPr>
          <a:xfrm>
            <a:off x="313775" y="2029600"/>
            <a:ext cx="5563082" cy="3635055"/>
          </a:xfrm>
          <a:prstGeom prst="rect">
            <a:avLst/>
          </a:prstGeom>
        </p:spPr>
      </p:pic>
    </p:spTree>
    <p:extLst>
      <p:ext uri="{BB962C8B-B14F-4D97-AF65-F5344CB8AC3E}">
        <p14:creationId xmlns:p14="http://schemas.microsoft.com/office/powerpoint/2010/main" val="41897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F447B95-E6F3-9E41-9DD9-E80BDFDD31A6}" type="slidenum">
              <a:rPr lang="fr-FR" smtClean="0"/>
              <a:pPr/>
              <a:t>2</a:t>
            </a:fld>
            <a:endParaRPr lang="fr-FR" dirty="0"/>
          </a:p>
        </p:txBody>
      </p:sp>
      <p:sp>
        <p:nvSpPr>
          <p:cNvPr id="4098" name="AutoShape 2" descr="Résultat de recherche d'images pour &quot;gilles morandeau&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31"/>
          <p:cNvSpPr txBox="1">
            <a:spLocks/>
          </p:cNvSpPr>
          <p:nvPr/>
        </p:nvSpPr>
        <p:spPr bwMode="auto">
          <a:xfrm>
            <a:off x="7239000" y="6671180"/>
            <a:ext cx="1905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85B6B67F-4FE6-4A4C-9945-DA1E9BFA7F66}" type="slidenum">
              <a:rPr lang="fr-FR" altLang="fr-FR" sz="1200" smtClean="0">
                <a:solidFill>
                  <a:srgbClr val="0092D2"/>
                </a:solidFill>
              </a:rPr>
              <a:pPr>
                <a:spcBef>
                  <a:spcPct val="0"/>
                </a:spcBef>
                <a:buFontTx/>
                <a:buNone/>
              </a:pPr>
              <a:t>2</a:t>
            </a:fld>
            <a:endParaRPr lang="fr-FR" altLang="fr-FR" sz="1200">
              <a:solidFill>
                <a:srgbClr val="0092D2"/>
              </a:solidFill>
            </a:endParaRPr>
          </a:p>
        </p:txBody>
      </p:sp>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26" name="Picture 2"/>
          <p:cNvPicPr>
            <a:picLocks noChangeAspect="1" noChangeArrowheads="1"/>
          </p:cNvPicPr>
          <p:nvPr/>
        </p:nvPicPr>
        <p:blipFill>
          <a:blip r:embed="rId3"/>
          <a:srcRect/>
          <a:stretch>
            <a:fillRect/>
          </a:stretch>
        </p:blipFill>
        <p:spPr bwMode="auto">
          <a:xfrm>
            <a:off x="5415078" y="8382"/>
            <a:ext cx="1143000" cy="512064"/>
          </a:xfrm>
          <a:prstGeom prst="rect">
            <a:avLst/>
          </a:prstGeom>
          <a:noFill/>
          <a:ln w="9525">
            <a:noFill/>
            <a:miter lim="800000"/>
            <a:headEnd/>
            <a:tailEnd/>
          </a:ln>
        </p:spPr>
      </p:pic>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278" y="7937"/>
            <a:ext cx="1242897" cy="498663"/>
          </a:xfrm>
          <a:prstGeom prst="rect">
            <a:avLst/>
          </a:prstGeom>
        </p:spPr>
      </p:pic>
      <p:pic>
        <p:nvPicPr>
          <p:cNvPr id="25" name="Image 24"/>
          <p:cNvPicPr>
            <a:picLocks noChangeAspect="1"/>
          </p:cNvPicPr>
          <p:nvPr/>
        </p:nvPicPr>
        <p:blipFill>
          <a:blip r:embed="rId5"/>
          <a:stretch>
            <a:fillRect/>
          </a:stretch>
        </p:blipFill>
        <p:spPr>
          <a:xfrm>
            <a:off x="3694544" y="10074"/>
            <a:ext cx="1644333" cy="502829"/>
          </a:xfrm>
          <a:prstGeom prst="rect">
            <a:avLst/>
          </a:prstGeom>
        </p:spPr>
      </p:pic>
      <p:grpSp>
        <p:nvGrpSpPr>
          <p:cNvPr id="29" name="Groupe 28"/>
          <p:cNvGrpSpPr/>
          <p:nvPr/>
        </p:nvGrpSpPr>
        <p:grpSpPr>
          <a:xfrm>
            <a:off x="0" y="1191817"/>
            <a:ext cx="9144000" cy="3338079"/>
            <a:chOff x="-5028" y="-1238625"/>
            <a:chExt cx="9144000" cy="3338079"/>
          </a:xfrm>
        </p:grpSpPr>
        <p:sp>
          <p:nvSpPr>
            <p:cNvPr id="30" name="Rectangle 29"/>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1" name="Diagramme 30"/>
            <p:cNvGraphicFramePr/>
            <p:nvPr>
              <p:extLst>
                <p:ext uri="{D42A27DB-BD31-4B8C-83A1-F6EECF244321}">
                  <p14:modId xmlns:p14="http://schemas.microsoft.com/office/powerpoint/2010/main" val="77718809"/>
                </p:ext>
              </p:extLst>
            </p:nvPr>
          </p:nvGraphicFramePr>
          <p:xfrm>
            <a:off x="0" y="-1238625"/>
            <a:ext cx="9138972" cy="3338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2" name="Rectangle 1"/>
          <p:cNvSpPr/>
          <p:nvPr/>
        </p:nvSpPr>
        <p:spPr>
          <a:xfrm>
            <a:off x="0" y="-82446"/>
            <a:ext cx="9144000" cy="921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46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F447B95-E6F3-9E41-9DD9-E80BDFDD31A6}" type="slidenum">
              <a:rPr lang="fr-FR" smtClean="0"/>
              <a:pPr/>
              <a:t>3</a:t>
            </a:fld>
            <a:endParaRPr lang="fr-FR" dirty="0"/>
          </a:p>
        </p:txBody>
      </p:sp>
      <p:sp>
        <p:nvSpPr>
          <p:cNvPr id="9" name="Espace réservé du numéro de diapositive 31"/>
          <p:cNvSpPr txBox="1">
            <a:spLocks/>
          </p:cNvSpPr>
          <p:nvPr/>
        </p:nvSpPr>
        <p:spPr bwMode="auto">
          <a:xfrm>
            <a:off x="7239000" y="6671180"/>
            <a:ext cx="19050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marL="0" algn="r"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85B6B67F-4FE6-4A4C-9945-DA1E9BFA7F66}" type="slidenum">
              <a:rPr lang="fr-FR" altLang="fr-FR" sz="1200" smtClean="0">
                <a:solidFill>
                  <a:srgbClr val="0092D2"/>
                </a:solidFill>
              </a:rPr>
              <a:pPr>
                <a:spcBef>
                  <a:spcPct val="0"/>
                </a:spcBef>
                <a:buFontTx/>
                <a:buNone/>
              </a:pPr>
              <a:t>3</a:t>
            </a:fld>
            <a:endParaRPr lang="fr-FR" altLang="fr-FR" sz="1200">
              <a:solidFill>
                <a:srgbClr val="0092D2"/>
              </a:solidFill>
            </a:endParaRPr>
          </a:p>
        </p:txBody>
      </p:sp>
      <p:grpSp>
        <p:nvGrpSpPr>
          <p:cNvPr id="10" name="Groupe 27"/>
          <p:cNvGrpSpPr>
            <a:grpSpLocks noChangeAspect="1"/>
          </p:cNvGrpSpPr>
          <p:nvPr/>
        </p:nvGrpSpPr>
        <p:grpSpPr bwMode="auto">
          <a:xfrm>
            <a:off x="478599" y="1651400"/>
            <a:ext cx="3929758" cy="5028400"/>
            <a:chOff x="6215074" y="1428736"/>
            <a:chExt cx="2807688" cy="3636727"/>
          </a:xfrm>
        </p:grpSpPr>
        <p:grpSp>
          <p:nvGrpSpPr>
            <p:cNvPr id="11" name="Groupe 67"/>
            <p:cNvGrpSpPr>
              <a:grpSpLocks/>
            </p:cNvGrpSpPr>
            <p:nvPr/>
          </p:nvGrpSpPr>
          <p:grpSpPr bwMode="auto">
            <a:xfrm>
              <a:off x="6215074" y="1428736"/>
              <a:ext cx="2807688" cy="3636727"/>
              <a:chOff x="6215074" y="1357298"/>
              <a:chExt cx="2807688" cy="3636727"/>
            </a:xfrm>
          </p:grpSpPr>
          <p:pic>
            <p:nvPicPr>
              <p:cNvPr id="13" name="Image 6" descr="carte france et bass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74" y="1357298"/>
                <a:ext cx="1500170" cy="1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7725" y="2673980"/>
                <a:ext cx="2615037" cy="232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a:off x="6792852" y="2176115"/>
                <a:ext cx="2228869" cy="497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6407667" y="2167685"/>
                <a:ext cx="234234" cy="5058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ZoneTexte 29"/>
            <p:cNvSpPr txBox="1">
              <a:spLocks noChangeArrowheads="1"/>
            </p:cNvSpPr>
            <p:nvPr/>
          </p:nvSpPr>
          <p:spPr bwMode="auto">
            <a:xfrm>
              <a:off x="7802646" y="1908610"/>
              <a:ext cx="891843" cy="49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dirty="0" err="1">
                  <a:solidFill>
                    <a:srgbClr val="1B3C80"/>
                  </a:solidFill>
                  <a:latin typeface="Arial Narrow" panose="020B0606020202030204" pitchFamily="34" charset="0"/>
                  <a:cs typeface="Times New Roman" panose="02020603050405020304" pitchFamily="18" charset="0"/>
                </a:rPr>
                <a:t>Lagoon</a:t>
              </a:r>
              <a:endParaRPr lang="fr-FR" altLang="fr-FR" sz="1400" dirty="0">
                <a:solidFill>
                  <a:srgbClr val="1B3C80"/>
                </a:solidFill>
                <a:latin typeface="Arial Narrow" panose="020B0606020202030204" pitchFamily="34" charset="0"/>
                <a:cs typeface="Times New Roman" panose="02020603050405020304" pitchFamily="18" charset="0"/>
              </a:endParaRPr>
            </a:p>
            <a:p>
              <a:pPr>
                <a:spcBef>
                  <a:spcPct val="0"/>
                </a:spcBef>
                <a:buFontTx/>
                <a:buNone/>
              </a:pPr>
              <a:r>
                <a:rPr lang="fr-FR" altLang="fr-FR" sz="1400" dirty="0">
                  <a:solidFill>
                    <a:srgbClr val="1B3C80"/>
                  </a:solidFill>
                  <a:latin typeface="Arial Narrow" panose="020B0606020202030204" pitchFamily="34" charset="0"/>
                  <a:cs typeface="Times New Roman" panose="02020603050405020304" pitchFamily="18" charset="0"/>
                </a:rPr>
                <a:t>intertidal </a:t>
              </a:r>
              <a:r>
                <a:rPr lang="fr-FR" altLang="fr-FR" sz="1400" dirty="0" err="1">
                  <a:solidFill>
                    <a:srgbClr val="1B3C80"/>
                  </a:solidFill>
                  <a:latin typeface="Arial Narrow" panose="020B0606020202030204" pitchFamily="34" charset="0"/>
                  <a:cs typeface="Times New Roman" panose="02020603050405020304" pitchFamily="18" charset="0"/>
                </a:rPr>
                <a:t>mud</a:t>
              </a:r>
              <a:r>
                <a:rPr lang="fr-FR" altLang="fr-FR" sz="1400" dirty="0">
                  <a:solidFill>
                    <a:srgbClr val="1B3C80"/>
                  </a:solidFill>
                  <a:latin typeface="Arial Narrow" panose="020B0606020202030204" pitchFamily="34" charset="0"/>
                  <a:cs typeface="Times New Roman" panose="02020603050405020304" pitchFamily="18" charset="0"/>
                </a:rPr>
                <a:t> flats, </a:t>
              </a:r>
              <a:r>
                <a:rPr lang="fr-FR" altLang="fr-FR" sz="1400" dirty="0" err="1">
                  <a:solidFill>
                    <a:srgbClr val="1B3C80"/>
                  </a:solidFill>
                  <a:latin typeface="Arial Narrow" panose="020B0606020202030204" pitchFamily="34" charset="0"/>
                  <a:cs typeface="Times New Roman" panose="02020603050405020304" pitchFamily="18" charset="0"/>
                </a:rPr>
                <a:t>channels</a:t>
              </a:r>
              <a:endParaRPr lang="fr-FR" altLang="fr-FR" sz="1400" dirty="0">
                <a:solidFill>
                  <a:srgbClr val="1B3C80"/>
                </a:solidFill>
                <a:latin typeface="Arial Narrow" panose="020B0606020202030204" pitchFamily="34" charset="0"/>
                <a:cs typeface="Times New Roman" panose="02020603050405020304" pitchFamily="18" charset="0"/>
              </a:endParaRPr>
            </a:p>
          </p:txBody>
        </p:sp>
      </p:grpSp>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grpSp>
        <p:nvGrpSpPr>
          <p:cNvPr id="22" name="Groupe 2"/>
          <p:cNvGrpSpPr>
            <a:grpSpLocks/>
          </p:cNvGrpSpPr>
          <p:nvPr/>
        </p:nvGrpSpPr>
        <p:grpSpPr bwMode="auto">
          <a:xfrm>
            <a:off x="4762608" y="4622800"/>
            <a:ext cx="4225815" cy="2008188"/>
            <a:chOff x="4787967" y="4759455"/>
            <a:chExt cx="4225263" cy="2008041"/>
          </a:xfrm>
        </p:grpSpPr>
        <p:pic>
          <p:nvPicPr>
            <p:cNvPr id="2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0117" y="4759455"/>
              <a:ext cx="2193113" cy="2008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6"/>
            <p:cNvSpPr txBox="1">
              <a:spLocks noChangeArrowheads="1"/>
            </p:cNvSpPr>
            <p:nvPr/>
          </p:nvSpPr>
          <p:spPr bwMode="auto">
            <a:xfrm>
              <a:off x="4787967" y="5531176"/>
              <a:ext cx="2276178" cy="292367"/>
            </a:xfrm>
            <a:prstGeom prst="rect">
              <a:avLst/>
            </a:prstGeom>
            <a:noFill/>
            <a:ln w="9525">
              <a:noFill/>
              <a:miter lim="800000"/>
              <a:headEnd/>
              <a:tailEnd/>
            </a:ln>
          </p:spPr>
          <p:txBody>
            <a:bodyPr wrap="square">
              <a:spAutoFit/>
            </a:bodyPr>
            <a:lstStyle/>
            <a:p>
              <a:pPr indent="-96838">
                <a:spcBef>
                  <a:spcPct val="50000"/>
                </a:spcBef>
                <a:defRPr/>
              </a:pPr>
              <a:r>
                <a:rPr lang="fr-FR" sz="1300" dirty="0">
                  <a:solidFill>
                    <a:srgbClr val="1B3C80"/>
                  </a:solidFill>
                  <a:latin typeface="Arial Narrow" panose="020B0606020202030204" pitchFamily="34" charset="0"/>
                </a:rPr>
                <a:t>Exploitation at </a:t>
              </a:r>
              <a:r>
                <a:rPr lang="fr-FR" sz="1300" dirty="0" err="1">
                  <a:solidFill>
                    <a:srgbClr val="1B3C80"/>
                  </a:solidFill>
                  <a:latin typeface="Arial Narrow" panose="020B0606020202030204" pitchFamily="34" charset="0"/>
                </a:rPr>
                <a:t>low</a:t>
              </a:r>
              <a:r>
                <a:rPr lang="fr-FR" sz="1300" dirty="0">
                  <a:solidFill>
                    <a:srgbClr val="1B3C80"/>
                  </a:solidFill>
                  <a:latin typeface="Arial Narrow" panose="020B0606020202030204" pitchFamily="34" charset="0"/>
                </a:rPr>
                <a:t> </a:t>
              </a:r>
              <a:r>
                <a:rPr lang="fr-FR" sz="1300" dirty="0" err="1">
                  <a:solidFill>
                    <a:srgbClr val="1B3C80"/>
                  </a:solidFill>
                  <a:latin typeface="Arial Narrow" panose="020B0606020202030204" pitchFamily="34" charset="0"/>
                </a:rPr>
                <a:t>tide</a:t>
              </a:r>
              <a:r>
                <a:rPr lang="fr-FR" sz="1300" dirty="0">
                  <a:solidFill>
                    <a:srgbClr val="1B3C80"/>
                  </a:solidFill>
                  <a:latin typeface="Arial Narrow" panose="020B0606020202030204" pitchFamily="34" charset="0"/>
                </a:rPr>
                <a:t>, by hand                   </a:t>
              </a:r>
            </a:p>
          </p:txBody>
        </p:sp>
      </p:grpSp>
      <p:sp>
        <p:nvSpPr>
          <p:cNvPr id="28" name="ZoneTexte 27"/>
          <p:cNvSpPr txBox="1"/>
          <p:nvPr/>
        </p:nvSpPr>
        <p:spPr>
          <a:xfrm>
            <a:off x="338162" y="1099238"/>
            <a:ext cx="4303807" cy="461665"/>
          </a:xfrm>
          <a:prstGeom prst="rect">
            <a:avLst/>
          </a:prstGeom>
          <a:noFill/>
        </p:spPr>
        <p:txBody>
          <a:bodyPr wrap="none" rtlCol="0">
            <a:spAutoFit/>
          </a:bodyPr>
          <a:lstStyle/>
          <a:p>
            <a:r>
              <a:rPr lang="en-US" sz="2400" b="1" dirty="0">
                <a:solidFill>
                  <a:srgbClr val="1B3C80"/>
                </a:solidFill>
              </a:rPr>
              <a:t>Localization / Species / Fisheries</a:t>
            </a:r>
            <a:endParaRPr lang="fr-FR" sz="2400" b="1" dirty="0">
              <a:solidFill>
                <a:srgbClr val="1B3C80"/>
              </a:solidFill>
            </a:endParaRPr>
          </a:p>
        </p:txBody>
      </p:sp>
      <p:sp>
        <p:nvSpPr>
          <p:cNvPr id="2" name="Rectangle 1"/>
          <p:cNvSpPr/>
          <p:nvPr/>
        </p:nvSpPr>
        <p:spPr>
          <a:xfrm>
            <a:off x="-2467" y="-29980"/>
            <a:ext cx="9138972" cy="100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2" name="Diagramme 31"/>
          <p:cNvGraphicFramePr/>
          <p:nvPr>
            <p:extLst>
              <p:ext uri="{D42A27DB-BD31-4B8C-83A1-F6EECF244321}">
                <p14:modId xmlns:p14="http://schemas.microsoft.com/office/powerpoint/2010/main" val="3957940430"/>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6" name="Groupe 5"/>
          <p:cNvGrpSpPr/>
          <p:nvPr/>
        </p:nvGrpSpPr>
        <p:grpSpPr>
          <a:xfrm>
            <a:off x="4762608" y="1965179"/>
            <a:ext cx="4327877" cy="2488671"/>
            <a:chOff x="4762608" y="1965179"/>
            <a:chExt cx="4327877" cy="2488671"/>
          </a:xfrm>
        </p:grpSpPr>
        <p:sp>
          <p:nvSpPr>
            <p:cNvPr id="20" name="ZoneTexte 19"/>
            <p:cNvSpPr txBox="1">
              <a:spLocks noChangeArrowheads="1"/>
            </p:cNvSpPr>
            <p:nvPr/>
          </p:nvSpPr>
          <p:spPr bwMode="auto">
            <a:xfrm>
              <a:off x="5378146" y="3806150"/>
              <a:ext cx="3524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dirty="0">
                <a:solidFill>
                  <a:srgbClr val="1B3C80"/>
                </a:solidFill>
              </a:endParaRPr>
            </a:p>
            <a:p>
              <a:r>
                <a:rPr lang="fr-FR" altLang="fr-FR" dirty="0">
                  <a:solidFill>
                    <a:srgbClr val="1B3C80"/>
                  </a:solidFill>
                </a:rPr>
                <a:t> </a:t>
              </a:r>
              <a:r>
                <a:rPr lang="fr-FR" altLang="fr-FR" dirty="0" err="1">
                  <a:solidFill>
                    <a:srgbClr val="1B3C80"/>
                  </a:solidFill>
                  <a:latin typeface="Arial Narrow" panose="020B0606020202030204" pitchFamily="34" charset="0"/>
                </a:rPr>
                <a:t>Manila</a:t>
              </a:r>
              <a:r>
                <a:rPr lang="fr-FR" altLang="fr-FR" dirty="0">
                  <a:solidFill>
                    <a:srgbClr val="1B3C80"/>
                  </a:solidFill>
                  <a:latin typeface="Arial Narrow" panose="020B0606020202030204" pitchFamily="34" charset="0"/>
                </a:rPr>
                <a:t> clam (</a:t>
              </a:r>
              <a:r>
                <a:rPr lang="fr-FR" altLang="fr-FR" i="1" dirty="0" err="1">
                  <a:solidFill>
                    <a:srgbClr val="1B3C80"/>
                  </a:solidFill>
                  <a:latin typeface="Arial Narrow" panose="020B0606020202030204" pitchFamily="34" charset="0"/>
                </a:rPr>
                <a:t>Ruditapes</a:t>
              </a:r>
              <a:r>
                <a:rPr lang="fr-FR" altLang="fr-FR" i="1" dirty="0">
                  <a:solidFill>
                    <a:srgbClr val="1B3C80"/>
                  </a:solidFill>
                  <a:latin typeface="Arial Narrow" panose="020B0606020202030204" pitchFamily="34" charset="0"/>
                </a:rPr>
                <a:t> </a:t>
              </a:r>
              <a:r>
                <a:rPr lang="fr-FR" altLang="fr-FR" i="1" dirty="0" err="1">
                  <a:solidFill>
                    <a:srgbClr val="1B3C80"/>
                  </a:solidFill>
                  <a:latin typeface="Arial Narrow" panose="020B0606020202030204" pitchFamily="34" charset="0"/>
                </a:rPr>
                <a:t>philippinarum</a:t>
              </a:r>
              <a:r>
                <a:rPr lang="fr-FR" altLang="fr-FR" dirty="0">
                  <a:solidFill>
                    <a:srgbClr val="1B3C80"/>
                  </a:solidFill>
                  <a:latin typeface="Arial Narrow" panose="020B0606020202030204" pitchFamily="34" charset="0"/>
                </a:rPr>
                <a:t>) </a:t>
              </a:r>
            </a:p>
          </p:txBody>
        </p:sp>
        <p:grpSp>
          <p:nvGrpSpPr>
            <p:cNvPr id="4" name="Groupe 3"/>
            <p:cNvGrpSpPr/>
            <p:nvPr/>
          </p:nvGrpSpPr>
          <p:grpSpPr>
            <a:xfrm>
              <a:off x="4762608" y="1965179"/>
              <a:ext cx="4327877" cy="2131703"/>
              <a:chOff x="4762608" y="1965179"/>
              <a:chExt cx="4327877" cy="2131703"/>
            </a:xfrm>
          </p:grpSpPr>
          <p:pic>
            <p:nvPicPr>
              <p:cNvPr id="17" name="Imag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62608" y="1965179"/>
                <a:ext cx="4327877" cy="2131703"/>
              </a:xfrm>
              <a:prstGeom prst="rect">
                <a:avLst/>
              </a:prstGeom>
              <a:ln>
                <a:noFill/>
              </a:ln>
              <a:effectLst>
                <a:softEdge rad="112500"/>
              </a:effectLst>
            </p:spPr>
          </p:pic>
          <p:sp>
            <p:nvSpPr>
              <p:cNvPr id="3" name="ZoneTexte 2"/>
              <p:cNvSpPr txBox="1"/>
              <p:nvPr/>
            </p:nvSpPr>
            <p:spPr>
              <a:xfrm>
                <a:off x="7569662" y="3765767"/>
                <a:ext cx="1520823" cy="276999"/>
              </a:xfrm>
              <a:prstGeom prst="rect">
                <a:avLst/>
              </a:prstGeom>
              <a:noFill/>
            </p:spPr>
            <p:txBody>
              <a:bodyPr wrap="square" rtlCol="0">
                <a:spAutoFit/>
              </a:bodyPr>
              <a:lstStyle/>
              <a:p>
                <a:pPr algn="r"/>
                <a:r>
                  <a:rPr lang="fr-FR" sz="1200" dirty="0">
                    <a:solidFill>
                      <a:schemeClr val="bg1"/>
                    </a:solidFill>
                  </a:rPr>
                  <a:t>© Ifremer</a:t>
                </a:r>
              </a:p>
            </p:txBody>
          </p:sp>
        </p:grpSp>
      </p:grpSp>
    </p:spTree>
    <p:extLst>
      <p:ext uri="{BB962C8B-B14F-4D97-AF65-F5344CB8AC3E}">
        <p14:creationId xmlns:p14="http://schemas.microsoft.com/office/powerpoint/2010/main" val="411181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7" y="6597510"/>
            <a:ext cx="2133600" cy="365125"/>
          </a:xfrm>
        </p:spPr>
        <p:txBody>
          <a:bodyPr/>
          <a:lstStyle/>
          <a:p>
            <a:fld id="{0F447B95-E6F3-9E41-9DD9-E80BDFDD31A6}" type="slidenum">
              <a:rPr lang="fr-FR" smtClean="0"/>
              <a:pPr/>
              <a:t>4</a:t>
            </a:fld>
            <a:endParaRPr lang="fr-FR" dirty="0"/>
          </a:p>
        </p:txBody>
      </p:sp>
      <p:sp>
        <p:nvSpPr>
          <p:cNvPr id="4098" name="AutoShape 2" descr="Résultat de recherche d'images pour &quot;gilles morandeau&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ZoneTexte 4"/>
          <p:cNvSpPr txBox="1">
            <a:spLocks noChangeArrowheads="1"/>
          </p:cNvSpPr>
          <p:nvPr/>
        </p:nvSpPr>
        <p:spPr bwMode="auto">
          <a:xfrm>
            <a:off x="4838700" y="1445729"/>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32" name="ZoneTexte 31"/>
          <p:cNvSpPr txBox="1">
            <a:spLocks noChangeArrowheads="1"/>
          </p:cNvSpPr>
          <p:nvPr/>
        </p:nvSpPr>
        <p:spPr bwMode="auto">
          <a:xfrm>
            <a:off x="460375" y="1001015"/>
            <a:ext cx="3222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err="1">
                <a:solidFill>
                  <a:srgbClr val="1B3C80"/>
                </a:solidFill>
                <a:latin typeface="+mn-lt"/>
              </a:rPr>
              <a:t>Regulatory</a:t>
            </a:r>
            <a:r>
              <a:rPr lang="fr-FR" altLang="fr-FR" sz="2400" b="1" dirty="0">
                <a:solidFill>
                  <a:srgbClr val="1B3C80"/>
                </a:solidFill>
                <a:latin typeface="+mn-lt"/>
              </a:rPr>
              <a:t> </a:t>
            </a:r>
            <a:r>
              <a:rPr lang="fr-FR" altLang="fr-FR" sz="2400" b="1" dirty="0" err="1">
                <a:solidFill>
                  <a:srgbClr val="1B3C80"/>
                </a:solidFill>
                <a:latin typeface="+mn-lt"/>
              </a:rPr>
              <a:t>framework</a:t>
            </a:r>
            <a:endParaRPr lang="fr-FR" altLang="fr-FR" sz="2400" b="1" dirty="0">
              <a:solidFill>
                <a:srgbClr val="1B3C80"/>
              </a:solidFill>
              <a:latin typeface="+mn-lt"/>
            </a:endParaRPr>
          </a:p>
        </p:txBody>
      </p:sp>
      <p:graphicFrame>
        <p:nvGraphicFramePr>
          <p:cNvPr id="33" name="Tableau 32"/>
          <p:cNvGraphicFramePr>
            <a:graphicFrameLocks noGrp="1"/>
          </p:cNvGraphicFramePr>
          <p:nvPr>
            <p:extLst>
              <p:ext uri="{D42A27DB-BD31-4B8C-83A1-F6EECF244321}">
                <p14:modId xmlns:p14="http://schemas.microsoft.com/office/powerpoint/2010/main" val="3858634155"/>
              </p:ext>
            </p:extLst>
          </p:nvPr>
        </p:nvGraphicFramePr>
        <p:xfrm>
          <a:off x="590550" y="1595462"/>
          <a:ext cx="8047957" cy="2447343"/>
        </p:xfrm>
        <a:graphic>
          <a:graphicData uri="http://schemas.openxmlformats.org/drawingml/2006/table">
            <a:tbl>
              <a:tblPr firstRow="1" bandRow="1">
                <a:tableStyleId>{5C22544A-7EE6-4342-B048-85BDC9FD1C3A}</a:tableStyleId>
              </a:tblPr>
              <a:tblGrid>
                <a:gridCol w="2765836">
                  <a:extLst>
                    <a:ext uri="{9D8B030D-6E8A-4147-A177-3AD203B41FA5}">
                      <a16:colId xmlns:a16="http://schemas.microsoft.com/office/drawing/2014/main" val="2869526559"/>
                    </a:ext>
                  </a:extLst>
                </a:gridCol>
                <a:gridCol w="2601797">
                  <a:extLst>
                    <a:ext uri="{9D8B030D-6E8A-4147-A177-3AD203B41FA5}">
                      <a16:colId xmlns:a16="http://schemas.microsoft.com/office/drawing/2014/main" val="1803777307"/>
                    </a:ext>
                  </a:extLst>
                </a:gridCol>
                <a:gridCol w="2680324">
                  <a:extLst>
                    <a:ext uri="{9D8B030D-6E8A-4147-A177-3AD203B41FA5}">
                      <a16:colId xmlns:a16="http://schemas.microsoft.com/office/drawing/2014/main" val="880329341"/>
                    </a:ext>
                  </a:extLst>
                </a:gridCol>
              </a:tblGrid>
              <a:tr h="305250">
                <a:tc>
                  <a:txBody>
                    <a:bodyPr/>
                    <a:lstStyle/>
                    <a:p>
                      <a:r>
                        <a:rPr lang="fr-FR" sz="1400" dirty="0">
                          <a:latin typeface="+mn-lt"/>
                        </a:rPr>
                        <a:t>European</a:t>
                      </a:r>
                    </a:p>
                  </a:txBody>
                  <a:tcPr marL="91449" marR="91449" marT="45724" marB="45724"/>
                </a:tc>
                <a:tc>
                  <a:txBody>
                    <a:bodyPr/>
                    <a:lstStyle/>
                    <a:p>
                      <a:r>
                        <a:rPr lang="fr-FR" sz="1400" dirty="0">
                          <a:latin typeface="+mn-lt"/>
                        </a:rPr>
                        <a:t>National</a:t>
                      </a:r>
                    </a:p>
                  </a:txBody>
                  <a:tcPr marL="91449" marR="91449" marT="45724" marB="45724"/>
                </a:tc>
                <a:tc>
                  <a:txBody>
                    <a:bodyPr/>
                    <a:lstStyle/>
                    <a:p>
                      <a:r>
                        <a:rPr lang="fr-FR" sz="1400" dirty="0">
                          <a:latin typeface="+mn-lt"/>
                        </a:rPr>
                        <a:t>Local</a:t>
                      </a:r>
                    </a:p>
                  </a:txBody>
                  <a:tcPr marL="91449" marR="91449" marT="45724" marB="45724"/>
                </a:tc>
                <a:extLst>
                  <a:ext uri="{0D108BD9-81ED-4DB2-BD59-A6C34878D82A}">
                    <a16:rowId xmlns:a16="http://schemas.microsoft.com/office/drawing/2014/main" val="2206369027"/>
                  </a:ext>
                </a:extLst>
              </a:tr>
              <a:tr h="1373595">
                <a:tc>
                  <a:txBody>
                    <a:bodyPr/>
                    <a:lstStyle/>
                    <a:p>
                      <a:r>
                        <a:rPr lang="en-US" sz="1400" dirty="0">
                          <a:latin typeface="+mn-lt"/>
                        </a:rPr>
                        <a:t>Capture length for Atlantic:</a:t>
                      </a:r>
                      <a:r>
                        <a:rPr lang="en-US" sz="1400" baseline="0" dirty="0">
                          <a:latin typeface="+mn-lt"/>
                        </a:rPr>
                        <a:t> </a:t>
                      </a:r>
                      <a:r>
                        <a:rPr lang="en-US" sz="1400" b="1" dirty="0">
                          <a:latin typeface="+mn-lt"/>
                        </a:rPr>
                        <a:t>35 mm </a:t>
                      </a:r>
                      <a:r>
                        <a:rPr lang="en-US" sz="1400" b="0" dirty="0">
                          <a:latin typeface="+mn-lt"/>
                        </a:rPr>
                        <a:t>currently </a:t>
                      </a:r>
                      <a:r>
                        <a:rPr lang="en-US" sz="1400" dirty="0">
                          <a:latin typeface="+mn-lt"/>
                        </a:rPr>
                        <a:t>(</a:t>
                      </a:r>
                      <a:r>
                        <a:rPr lang="en-US" sz="1400" dirty="0" err="1">
                          <a:latin typeface="+mn-lt"/>
                        </a:rPr>
                        <a:t>Reg</a:t>
                      </a:r>
                      <a:r>
                        <a:rPr lang="en-US" sz="1400" dirty="0">
                          <a:latin typeface="+mn-lt"/>
                        </a:rPr>
                        <a:t> CE n°40/2008)</a:t>
                      </a:r>
                      <a:endParaRPr lang="fr-FR" sz="1400" dirty="0">
                        <a:latin typeface="+mn-lt"/>
                      </a:endParaRPr>
                    </a:p>
                  </a:txBody>
                  <a:tcPr marL="91449" marR="91449" marT="45724" marB="45724"/>
                </a:tc>
                <a:tc>
                  <a:txBody>
                    <a:bodyPr/>
                    <a:lstStyle/>
                    <a:p>
                      <a:r>
                        <a:rPr lang="fr-FR" sz="1400" baseline="0" dirty="0" err="1">
                          <a:latin typeface="+mn-lt"/>
                        </a:rPr>
                        <a:t>Mandatory</a:t>
                      </a:r>
                      <a:r>
                        <a:rPr lang="fr-FR" sz="1400" baseline="0" dirty="0">
                          <a:latin typeface="+mn-lt"/>
                        </a:rPr>
                        <a:t> </a:t>
                      </a:r>
                      <a:r>
                        <a:rPr lang="en-US" sz="1400" baseline="0" dirty="0" err="1">
                          <a:latin typeface="+mn-lt"/>
                        </a:rPr>
                        <a:t>equirement</a:t>
                      </a:r>
                      <a:r>
                        <a:rPr lang="en-US" sz="1400" baseline="0" dirty="0">
                          <a:latin typeface="+mn-lt"/>
                        </a:rPr>
                        <a:t> to possess a national fishing license since 2010</a:t>
                      </a:r>
                      <a:r>
                        <a:rPr lang="fr-FR" sz="1400" baseline="0" dirty="0">
                          <a:latin typeface="+mn-lt"/>
                        </a:rPr>
                        <a:t> (by </a:t>
                      </a:r>
                      <a:r>
                        <a:rPr lang="fr-FR" sz="1400" baseline="0" dirty="0" err="1">
                          <a:latin typeface="+mn-lt"/>
                        </a:rPr>
                        <a:t>Decree</a:t>
                      </a:r>
                      <a:r>
                        <a:rPr lang="fr-FR" sz="1400" baseline="0" dirty="0">
                          <a:latin typeface="+mn-lt"/>
                        </a:rPr>
                        <a:t> n° 2010-1653 </a:t>
                      </a:r>
                      <a:r>
                        <a:rPr lang="fr-FR" sz="1400" baseline="0" dirty="0" err="1">
                          <a:latin typeface="+mn-lt"/>
                        </a:rPr>
                        <a:t>December</a:t>
                      </a:r>
                      <a:r>
                        <a:rPr lang="fr-FR" sz="1400" baseline="0" dirty="0">
                          <a:latin typeface="+mn-lt"/>
                        </a:rPr>
                        <a:t> 28, 2010)</a:t>
                      </a:r>
                      <a:endParaRPr lang="fr-FR" sz="1400" dirty="0">
                        <a:latin typeface="+mn-lt"/>
                      </a:endParaRPr>
                    </a:p>
                  </a:txBody>
                  <a:tcPr marL="91449" marR="91449" marT="45724" marB="45724"/>
                </a:tc>
                <a:tc>
                  <a:txBody>
                    <a:bodyPr/>
                    <a:lstStyle/>
                    <a:p>
                      <a:r>
                        <a:rPr lang="fr-FR" sz="1400" dirty="0">
                          <a:latin typeface="+mn-lt"/>
                        </a:rPr>
                        <a:t>Local </a:t>
                      </a:r>
                      <a:r>
                        <a:rPr lang="fr-FR" sz="1400" dirty="0" err="1">
                          <a:latin typeface="+mn-lt"/>
                        </a:rPr>
                        <a:t>regulations</a:t>
                      </a:r>
                      <a:r>
                        <a:rPr lang="fr-FR" sz="1400" baseline="0" dirty="0">
                          <a:latin typeface="+mn-lt"/>
                        </a:rPr>
                        <a:t> </a:t>
                      </a:r>
                      <a:r>
                        <a:rPr lang="fr-FR" sz="1400" dirty="0" err="1">
                          <a:latin typeface="+mn-lt"/>
                        </a:rPr>
                        <a:t>established</a:t>
                      </a:r>
                      <a:r>
                        <a:rPr lang="fr-FR" sz="1400" dirty="0">
                          <a:latin typeface="+mn-lt"/>
                        </a:rPr>
                        <a:t> by the local </a:t>
                      </a:r>
                      <a:r>
                        <a:rPr lang="fr-FR" sz="1400" dirty="0" err="1">
                          <a:latin typeface="+mn-lt"/>
                        </a:rPr>
                        <a:t>Committee</a:t>
                      </a:r>
                      <a:r>
                        <a:rPr lang="fr-FR" sz="1400" baseline="0" dirty="0">
                          <a:latin typeface="+mn-lt"/>
                        </a:rPr>
                        <a:t> of </a:t>
                      </a:r>
                      <a:r>
                        <a:rPr lang="fr-FR" sz="1400" dirty="0">
                          <a:latin typeface="+mn-lt"/>
                        </a:rPr>
                        <a:t>Marine </a:t>
                      </a:r>
                      <a:r>
                        <a:rPr lang="fr-FR" sz="1400" dirty="0" err="1">
                          <a:latin typeface="+mn-lt"/>
                        </a:rPr>
                        <a:t>Fisheries</a:t>
                      </a:r>
                      <a:r>
                        <a:rPr lang="fr-FR" sz="1400" dirty="0">
                          <a:latin typeface="+mn-lt"/>
                        </a:rPr>
                        <a:t> and</a:t>
                      </a:r>
                      <a:r>
                        <a:rPr lang="fr-FR" sz="1400" baseline="0" dirty="0">
                          <a:latin typeface="+mn-lt"/>
                        </a:rPr>
                        <a:t> </a:t>
                      </a:r>
                      <a:r>
                        <a:rPr lang="fr-FR" sz="1400" dirty="0">
                          <a:latin typeface="+mn-lt"/>
                        </a:rPr>
                        <a:t>Aquaculture</a:t>
                      </a:r>
                      <a:r>
                        <a:rPr lang="fr-FR" sz="1400" baseline="0" dirty="0">
                          <a:latin typeface="+mn-lt"/>
                        </a:rPr>
                        <a:t> </a:t>
                      </a:r>
                    </a:p>
                    <a:p>
                      <a:r>
                        <a:rPr lang="fr-FR" sz="1400" dirty="0">
                          <a:latin typeface="+mn-lt"/>
                        </a:rPr>
                        <a:t>(</a:t>
                      </a:r>
                      <a:r>
                        <a:rPr lang="fr-FR" sz="1400" dirty="0" err="1">
                          <a:latin typeface="+mn-lt"/>
                        </a:rPr>
                        <a:t>number</a:t>
                      </a:r>
                      <a:r>
                        <a:rPr lang="fr-FR" sz="1400" dirty="0">
                          <a:latin typeface="+mn-lt"/>
                        </a:rPr>
                        <a:t> of</a:t>
                      </a:r>
                      <a:r>
                        <a:rPr lang="fr-FR" sz="1400" baseline="0" dirty="0">
                          <a:latin typeface="+mn-lt"/>
                        </a:rPr>
                        <a:t> </a:t>
                      </a:r>
                      <a:r>
                        <a:rPr lang="fr-FR" sz="1400" dirty="0" err="1">
                          <a:latin typeface="+mn-lt"/>
                        </a:rPr>
                        <a:t>licenses</a:t>
                      </a:r>
                      <a:r>
                        <a:rPr lang="fr-FR" sz="1400" dirty="0">
                          <a:latin typeface="+mn-lt"/>
                        </a:rPr>
                        <a:t>, fishing time </a:t>
                      </a:r>
                      <a:r>
                        <a:rPr lang="fr-FR" sz="1400" dirty="0" err="1">
                          <a:latin typeface="+mn-lt"/>
                        </a:rPr>
                        <a:t>limits</a:t>
                      </a:r>
                      <a:r>
                        <a:rPr lang="fr-FR" sz="1400" baseline="0" dirty="0">
                          <a:latin typeface="+mn-lt"/>
                        </a:rPr>
                        <a:t>, </a:t>
                      </a:r>
                      <a:r>
                        <a:rPr lang="fr-FR" sz="1400" baseline="0" dirty="0" err="1">
                          <a:latin typeface="+mn-lt"/>
                        </a:rPr>
                        <a:t>closed</a:t>
                      </a:r>
                      <a:r>
                        <a:rPr lang="fr-FR" sz="1400" baseline="0" dirty="0">
                          <a:latin typeface="+mn-lt"/>
                        </a:rPr>
                        <a:t> areas, catch quotas...)</a:t>
                      </a:r>
                      <a:endParaRPr lang="fr-FR" sz="1400" dirty="0">
                        <a:latin typeface="+mn-lt"/>
                      </a:endParaRPr>
                    </a:p>
                  </a:txBody>
                  <a:tcPr marL="91449" marR="91449" marT="45724" marB="45724"/>
                </a:tc>
                <a:extLst>
                  <a:ext uri="{0D108BD9-81ED-4DB2-BD59-A6C34878D82A}">
                    <a16:rowId xmlns:a16="http://schemas.microsoft.com/office/drawing/2014/main" val="773657916"/>
                  </a:ext>
                </a:extLst>
              </a:tr>
              <a:tr h="768498">
                <a:tc>
                  <a:txBody>
                    <a:bodyPr/>
                    <a:lstStyle/>
                    <a:p>
                      <a:r>
                        <a:rPr lang="fr-FR" sz="1400" dirty="0" err="1">
                          <a:latin typeface="+mn-lt"/>
                        </a:rPr>
                        <a:t>Established</a:t>
                      </a:r>
                      <a:r>
                        <a:rPr lang="fr-FR" sz="1400" dirty="0">
                          <a:latin typeface="+mn-lt"/>
                        </a:rPr>
                        <a:t> by EU</a:t>
                      </a:r>
                      <a:r>
                        <a:rPr lang="fr-FR" sz="1400" baseline="0" dirty="0">
                          <a:latin typeface="+mn-lt"/>
                        </a:rPr>
                        <a:t> commission</a:t>
                      </a:r>
                      <a:endParaRPr lang="fr-FR" sz="1400" dirty="0">
                        <a:latin typeface="+mn-lt"/>
                      </a:endParaRPr>
                    </a:p>
                  </a:txBody>
                  <a:tcPr marL="91449" marR="91449" marT="45724" marB="4572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aseline="0" dirty="0" err="1">
                          <a:latin typeface="+mn-lt"/>
                        </a:rPr>
                        <a:t>Awarded</a:t>
                      </a:r>
                      <a:r>
                        <a:rPr lang="fr-FR" sz="1400" baseline="0" dirty="0">
                          <a:latin typeface="+mn-lt"/>
                        </a:rPr>
                        <a:t> by the </a:t>
                      </a:r>
                      <a:r>
                        <a:rPr lang="fr-FR" sz="1400" baseline="0" dirty="0" err="1">
                          <a:latin typeface="+mn-lt"/>
                        </a:rPr>
                        <a:t>departmental</a:t>
                      </a:r>
                      <a:r>
                        <a:rPr lang="fr-FR" sz="1400" baseline="0" dirty="0">
                          <a:latin typeface="+mn-lt"/>
                        </a:rPr>
                        <a:t> </a:t>
                      </a:r>
                      <a:r>
                        <a:rPr lang="fr-FR" sz="1400" baseline="0" dirty="0" err="1">
                          <a:latin typeface="+mn-lt"/>
                        </a:rPr>
                        <a:t>prefect</a:t>
                      </a:r>
                      <a:r>
                        <a:rPr lang="fr-FR" sz="1400" baseline="0" dirty="0">
                          <a:latin typeface="+mn-lt"/>
                        </a:rPr>
                        <a:t> for 12 </a:t>
                      </a:r>
                      <a:r>
                        <a:rPr lang="fr-FR" sz="1400" baseline="0" dirty="0" err="1">
                          <a:latin typeface="+mn-lt"/>
                        </a:rPr>
                        <a:t>months</a:t>
                      </a:r>
                      <a:endParaRPr lang="fr-FR" sz="1400" dirty="0">
                        <a:latin typeface="+mn-lt"/>
                      </a:endParaRPr>
                    </a:p>
                    <a:p>
                      <a:endParaRPr lang="fr-FR" sz="1400" dirty="0">
                        <a:latin typeface="+mn-lt"/>
                      </a:endParaRPr>
                    </a:p>
                  </a:txBody>
                  <a:tcPr marL="91449" marR="91449" marT="45724" marB="45724"/>
                </a:tc>
                <a:tc>
                  <a:txBody>
                    <a:bodyPr/>
                    <a:lstStyle/>
                    <a:p>
                      <a:r>
                        <a:rPr lang="fr-FR" sz="1400" dirty="0" err="1">
                          <a:latin typeface="+mn-lt"/>
                        </a:rPr>
                        <a:t>Established</a:t>
                      </a:r>
                      <a:r>
                        <a:rPr lang="fr-FR" sz="1400" dirty="0">
                          <a:latin typeface="+mn-lt"/>
                        </a:rPr>
                        <a:t> by </a:t>
                      </a:r>
                      <a:r>
                        <a:rPr lang="fr-FR" sz="1400" dirty="0" err="1">
                          <a:latin typeface="+mn-lt"/>
                        </a:rPr>
                        <a:t>prefectoral</a:t>
                      </a:r>
                      <a:r>
                        <a:rPr lang="fr-FR" sz="1400" baseline="0" dirty="0">
                          <a:latin typeface="+mn-lt"/>
                        </a:rPr>
                        <a:t> </a:t>
                      </a:r>
                      <a:r>
                        <a:rPr lang="fr-FR" sz="1400" baseline="0" dirty="0" err="1">
                          <a:latin typeface="+mn-lt"/>
                        </a:rPr>
                        <a:t>order</a:t>
                      </a:r>
                      <a:endParaRPr lang="fr-FR" sz="1400" dirty="0">
                        <a:latin typeface="+mn-lt"/>
                      </a:endParaRPr>
                    </a:p>
                  </a:txBody>
                  <a:tcPr marL="91449" marR="91449" marT="45724" marB="45724"/>
                </a:tc>
                <a:extLst>
                  <a:ext uri="{0D108BD9-81ED-4DB2-BD59-A6C34878D82A}">
                    <a16:rowId xmlns:a16="http://schemas.microsoft.com/office/drawing/2014/main" val="292258084"/>
                  </a:ext>
                </a:extLst>
              </a:tr>
            </a:tbl>
          </a:graphicData>
        </a:graphic>
      </p:graphicFrame>
      <p:grpSp>
        <p:nvGrpSpPr>
          <p:cNvPr id="4" name="Groupe 3"/>
          <p:cNvGrpSpPr/>
          <p:nvPr/>
        </p:nvGrpSpPr>
        <p:grpSpPr>
          <a:xfrm>
            <a:off x="600598" y="1830771"/>
            <a:ext cx="8146465" cy="1477328"/>
            <a:chOff x="600598" y="4360142"/>
            <a:chExt cx="8146465" cy="1477328"/>
          </a:xfrm>
        </p:grpSpPr>
        <p:sp>
          <p:nvSpPr>
            <p:cNvPr id="3" name="Rectangle à coins arrondis 2"/>
            <p:cNvSpPr/>
            <p:nvPr/>
          </p:nvSpPr>
          <p:spPr>
            <a:xfrm>
              <a:off x="600598" y="4431323"/>
              <a:ext cx="2712757" cy="1366686"/>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3313355" y="4903596"/>
              <a:ext cx="716034"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3470660" y="4360142"/>
              <a:ext cx="5276403" cy="1477328"/>
            </a:xfrm>
            <a:prstGeom prst="rect">
              <a:avLst/>
            </a:prstGeom>
            <a:solidFill>
              <a:schemeClr val="bg1"/>
            </a:solidFill>
          </p:spPr>
          <p:txBody>
            <a:bodyPr wrap="square" rtlCol="0">
              <a:spAutoFit/>
            </a:bodyPr>
            <a:lstStyle/>
            <a:p>
              <a:r>
                <a:rPr lang="fr-FR" dirty="0" err="1">
                  <a:solidFill>
                    <a:srgbClr val="1B3C80"/>
                  </a:solidFill>
                </a:rPr>
                <a:t>Upon</a:t>
              </a:r>
              <a:r>
                <a:rPr lang="fr-FR" dirty="0">
                  <a:solidFill>
                    <a:srgbClr val="1B3C80"/>
                  </a:solidFill>
                </a:rPr>
                <a:t> a </a:t>
              </a:r>
              <a:r>
                <a:rPr lang="fr-FR" dirty="0" err="1">
                  <a:solidFill>
                    <a:srgbClr val="1B3C80"/>
                  </a:solidFill>
                </a:rPr>
                <a:t>professional</a:t>
              </a:r>
              <a:r>
                <a:rPr lang="fr-FR" dirty="0">
                  <a:solidFill>
                    <a:srgbClr val="1B3C80"/>
                  </a:solidFill>
                </a:rPr>
                <a:t> </a:t>
              </a:r>
              <a:r>
                <a:rPr lang="fr-FR" dirty="0" err="1">
                  <a:solidFill>
                    <a:srgbClr val="1B3C80"/>
                  </a:solidFill>
                </a:rPr>
                <a:t>request</a:t>
              </a:r>
              <a:r>
                <a:rPr lang="fr-FR" dirty="0">
                  <a:solidFill>
                    <a:srgbClr val="1B3C80"/>
                  </a:solidFill>
                </a:rPr>
                <a:t>, the DPMA </a:t>
              </a:r>
              <a:r>
                <a:rPr lang="fr-FR" dirty="0" err="1">
                  <a:solidFill>
                    <a:srgbClr val="1B3C80"/>
                  </a:solidFill>
                </a:rPr>
                <a:t>asked</a:t>
              </a:r>
              <a:r>
                <a:rPr lang="fr-FR" dirty="0">
                  <a:solidFill>
                    <a:srgbClr val="1B3C80"/>
                  </a:solidFill>
                </a:rPr>
                <a:t> for an expertise </a:t>
              </a:r>
              <a:r>
                <a:rPr lang="fr-FR" dirty="0" err="1">
                  <a:solidFill>
                    <a:srgbClr val="1B3C80"/>
                  </a:solidFill>
                </a:rPr>
                <a:t>regarding</a:t>
              </a:r>
              <a:r>
                <a:rPr lang="fr-FR" dirty="0">
                  <a:solidFill>
                    <a:srgbClr val="1B3C80"/>
                  </a:solidFill>
                </a:rPr>
                <a:t> the </a:t>
              </a:r>
              <a:r>
                <a:rPr lang="fr-FR" dirty="0" err="1">
                  <a:solidFill>
                    <a:srgbClr val="1B3C80"/>
                  </a:solidFill>
                </a:rPr>
                <a:t>potential</a:t>
              </a:r>
              <a:r>
                <a:rPr lang="fr-FR" dirty="0">
                  <a:solidFill>
                    <a:srgbClr val="1B3C80"/>
                  </a:solidFill>
                </a:rPr>
                <a:t> impacts on the local stock </a:t>
              </a:r>
              <a:r>
                <a:rPr lang="fr-FR" dirty="0" err="1">
                  <a:solidFill>
                    <a:srgbClr val="1B3C80"/>
                  </a:solidFill>
                </a:rPr>
                <a:t>that</a:t>
              </a:r>
              <a:r>
                <a:rPr lang="fr-FR" dirty="0">
                  <a:solidFill>
                    <a:srgbClr val="1B3C80"/>
                  </a:solidFill>
                </a:rPr>
                <a:t> </a:t>
              </a:r>
              <a:r>
                <a:rPr lang="fr-FR" dirty="0" err="1">
                  <a:solidFill>
                    <a:srgbClr val="1B3C80"/>
                  </a:solidFill>
                </a:rPr>
                <a:t>may</a:t>
              </a:r>
              <a:r>
                <a:rPr lang="fr-FR" dirty="0">
                  <a:solidFill>
                    <a:srgbClr val="1B3C80"/>
                  </a:solidFill>
                </a:rPr>
                <a:t> have a modification of the </a:t>
              </a:r>
              <a:r>
                <a:rPr lang="fr-FR" dirty="0" err="1">
                  <a:solidFill>
                    <a:srgbClr val="1B3C80"/>
                  </a:solidFill>
                </a:rPr>
                <a:t>Manila</a:t>
              </a:r>
              <a:r>
                <a:rPr lang="fr-FR" dirty="0">
                  <a:solidFill>
                    <a:srgbClr val="1B3C80"/>
                  </a:solidFill>
                </a:rPr>
                <a:t> clam Minimum Conservation Reference Size (MCRS) for Arcachon </a:t>
              </a:r>
              <a:r>
                <a:rPr lang="fr-FR" dirty="0" err="1">
                  <a:solidFill>
                    <a:srgbClr val="1B3C80"/>
                  </a:solidFill>
                </a:rPr>
                <a:t>Bay</a:t>
              </a:r>
              <a:r>
                <a:rPr lang="fr-FR" dirty="0">
                  <a:solidFill>
                    <a:srgbClr val="1B3C80"/>
                  </a:solidFill>
                </a:rPr>
                <a:t> </a:t>
              </a:r>
            </a:p>
          </p:txBody>
        </p:sp>
      </p:grpSp>
      <p:pic>
        <p:nvPicPr>
          <p:cNvPr id="15" name="Picture 2"/>
          <p:cNvPicPr>
            <a:picLocks noChangeAspect="1" noChangeArrowheads="1"/>
          </p:cNvPicPr>
          <p:nvPr/>
        </p:nvPicPr>
        <p:blipFill>
          <a:blip r:embed="rId3"/>
          <a:srcRect/>
          <a:stretch>
            <a:fillRect/>
          </a:stretch>
        </p:blipFill>
        <p:spPr bwMode="auto">
          <a:xfrm>
            <a:off x="5415078" y="8382"/>
            <a:ext cx="1143000" cy="512064"/>
          </a:xfrm>
          <a:prstGeom prst="rect">
            <a:avLst/>
          </a:prstGeom>
          <a:noFill/>
          <a:ln w="9525">
            <a:noFill/>
            <a:miter lim="800000"/>
            <a:headEnd/>
            <a:tailEnd/>
          </a:ln>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278" y="7937"/>
            <a:ext cx="1242897" cy="498663"/>
          </a:xfrm>
          <a:prstGeom prst="rect">
            <a:avLst/>
          </a:prstGeom>
        </p:spPr>
      </p:pic>
      <p:sp>
        <p:nvSpPr>
          <p:cNvPr id="8" name="Rectangle 7"/>
          <p:cNvSpPr/>
          <p:nvPr/>
        </p:nvSpPr>
        <p:spPr>
          <a:xfrm>
            <a:off x="460375" y="4183072"/>
            <a:ext cx="8548427" cy="2308324"/>
          </a:xfrm>
          <a:prstGeom prst="rect">
            <a:avLst/>
          </a:prstGeom>
        </p:spPr>
        <p:txBody>
          <a:bodyPr wrap="square">
            <a:spAutoFit/>
          </a:bodyPr>
          <a:lstStyle/>
          <a:p>
            <a:r>
              <a:rPr lang="en-US" b="1" dirty="0">
                <a:solidFill>
                  <a:srgbClr val="1B3C80"/>
                </a:solidFill>
              </a:rPr>
              <a:t>How to fix a MCRS?</a:t>
            </a:r>
          </a:p>
          <a:p>
            <a:r>
              <a:rPr lang="en-US" b="1" dirty="0">
                <a:solidFill>
                  <a:srgbClr val="1B3C80"/>
                </a:solidFill>
              </a:rPr>
              <a:t>The MCRS is a size limit established to protect juveniles. </a:t>
            </a:r>
          </a:p>
          <a:p>
            <a:r>
              <a:rPr lang="en-US" dirty="0">
                <a:solidFill>
                  <a:srgbClr val="1B3C80"/>
                </a:solidFill>
              </a:rPr>
              <a:t>Primarily set according to the size at which 50% of the population reaches maturity (</a:t>
            </a:r>
            <a:r>
              <a:rPr lang="en-US" i="1" dirty="0">
                <a:solidFill>
                  <a:srgbClr val="1B3C80"/>
                </a:solidFill>
              </a:rPr>
              <a:t>SL</a:t>
            </a:r>
            <a:r>
              <a:rPr lang="en-US" i="1" baseline="-25000" dirty="0">
                <a:solidFill>
                  <a:srgbClr val="1B3C80"/>
                </a:solidFill>
              </a:rPr>
              <a:t>50</a:t>
            </a:r>
            <a:r>
              <a:rPr lang="en-US" dirty="0">
                <a:solidFill>
                  <a:srgbClr val="1B3C80"/>
                </a:solidFill>
              </a:rPr>
              <a:t>), to allow individuals to mature and reproduce at least once before being caught.</a:t>
            </a:r>
          </a:p>
          <a:p>
            <a:endParaRPr lang="en-US" dirty="0">
              <a:solidFill>
                <a:srgbClr val="1B3C80"/>
              </a:solidFill>
            </a:endParaRPr>
          </a:p>
          <a:p>
            <a:r>
              <a:rPr lang="en-US" dirty="0">
                <a:solidFill>
                  <a:srgbClr val="1B3C80"/>
                </a:solidFill>
              </a:rPr>
              <a:t>However, the MCRS cannot be determined solely on the basis of demographic structure. It usually integrates biological and economical parameters such as reproductive strategies, stock status, market size, productivity optimization, among others.</a:t>
            </a:r>
            <a:endParaRPr lang="fr-FR" dirty="0">
              <a:solidFill>
                <a:srgbClr val="1B3C80"/>
              </a:solidFill>
            </a:endParaRPr>
          </a:p>
        </p:txBody>
      </p:sp>
      <p:sp>
        <p:nvSpPr>
          <p:cNvPr id="25" name="Rectangle 24"/>
          <p:cNvSpPr/>
          <p:nvPr/>
        </p:nvSpPr>
        <p:spPr>
          <a:xfrm>
            <a:off x="-2467" y="-29980"/>
            <a:ext cx="9138972" cy="100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4" name="Diagramme 23"/>
          <p:cNvGraphicFramePr/>
          <p:nvPr>
            <p:extLst>
              <p:ext uri="{D42A27DB-BD31-4B8C-83A1-F6EECF244321}">
                <p14:modId xmlns:p14="http://schemas.microsoft.com/office/powerpoint/2010/main" val="420393085"/>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06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5</a:t>
            </a:fld>
            <a:endParaRPr lang="fr-FR" dirty="0"/>
          </a:p>
        </p:txBody>
      </p:sp>
      <p:sp>
        <p:nvSpPr>
          <p:cNvPr id="19" name="ZoneTexte 4"/>
          <p:cNvSpPr txBox="1">
            <a:spLocks noChangeArrowheads="1"/>
          </p:cNvSpPr>
          <p:nvPr/>
        </p:nvSpPr>
        <p:spPr bwMode="auto">
          <a:xfrm>
            <a:off x="4838700" y="3975100"/>
            <a:ext cx="405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p:nvSpPr>
        <p:spPr>
          <a:xfrm>
            <a:off x="201351" y="1881959"/>
            <a:ext cx="2632595" cy="1200329"/>
          </a:xfrm>
          <a:prstGeom prst="rect">
            <a:avLst/>
          </a:prstGeom>
          <a:noFill/>
        </p:spPr>
        <p:txBody>
          <a:bodyPr wrap="square" rtlCol="0">
            <a:spAutoFit/>
          </a:bodyPr>
          <a:lstStyle/>
          <a:p>
            <a:r>
              <a:rPr lang="fr-FR" dirty="0" err="1">
                <a:solidFill>
                  <a:srgbClr val="1B3C80"/>
                </a:solidFill>
                <a:cs typeface="Times New Roman" panose="02020603050405020304" pitchFamily="18" charset="0"/>
              </a:rPr>
              <a:t>June</a:t>
            </a:r>
            <a:r>
              <a:rPr lang="fr-FR" dirty="0">
                <a:solidFill>
                  <a:srgbClr val="1B3C80"/>
                </a:solidFill>
                <a:cs typeface="Times New Roman" panose="02020603050405020304" pitchFamily="18" charset="0"/>
              </a:rPr>
              <a:t> to August 2021</a:t>
            </a:r>
          </a:p>
          <a:p>
            <a:r>
              <a:rPr lang="fr-FR" dirty="0">
                <a:solidFill>
                  <a:srgbClr val="1B3C80"/>
                </a:solidFill>
                <a:cs typeface="Times New Roman" panose="02020603050405020304" pitchFamily="18" charset="0"/>
              </a:rPr>
              <a:t>4 sites </a:t>
            </a:r>
            <a:r>
              <a:rPr lang="fr-FR" dirty="0" err="1">
                <a:solidFill>
                  <a:srgbClr val="1B3C80"/>
                </a:solidFill>
                <a:cs typeface="Times New Roman" panose="02020603050405020304" pitchFamily="18" charset="0"/>
              </a:rPr>
              <a:t>sampled</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within</a:t>
            </a:r>
            <a:r>
              <a:rPr lang="fr-FR" dirty="0">
                <a:solidFill>
                  <a:srgbClr val="1B3C80"/>
                </a:solidFill>
                <a:cs typeface="Times New Roman" panose="02020603050405020304" pitchFamily="18" charset="0"/>
              </a:rPr>
              <a:t> the </a:t>
            </a:r>
            <a:r>
              <a:rPr lang="fr-FR" dirty="0" err="1">
                <a:solidFill>
                  <a:srgbClr val="1B3C80"/>
                </a:solidFill>
                <a:cs typeface="Times New Roman" panose="02020603050405020304" pitchFamily="18" charset="0"/>
              </a:rPr>
              <a:t>Bay</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various</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environmental</a:t>
            </a:r>
            <a:r>
              <a:rPr lang="fr-FR" dirty="0">
                <a:solidFill>
                  <a:srgbClr val="1B3C80"/>
                </a:solidFill>
                <a:cs typeface="Times New Roman" panose="02020603050405020304" pitchFamily="18" charset="0"/>
              </a:rPr>
              <a:t> conditions)</a:t>
            </a:r>
          </a:p>
        </p:txBody>
      </p:sp>
      <p:grpSp>
        <p:nvGrpSpPr>
          <p:cNvPr id="9" name="Groupe 8"/>
          <p:cNvGrpSpPr/>
          <p:nvPr/>
        </p:nvGrpSpPr>
        <p:grpSpPr>
          <a:xfrm>
            <a:off x="3107955" y="1881959"/>
            <a:ext cx="2997644" cy="4831728"/>
            <a:chOff x="3107955" y="1881959"/>
            <a:chExt cx="2997644" cy="4831728"/>
          </a:xfrm>
        </p:grpSpPr>
        <p:pic>
          <p:nvPicPr>
            <p:cNvPr id="12" name="Imag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691371" y="3355801"/>
              <a:ext cx="1319183" cy="989388"/>
            </a:xfrm>
            <a:prstGeom prst="rect">
              <a:avLst/>
            </a:prstGeom>
            <a:ln>
              <a:noFill/>
            </a:ln>
            <a:effectLst>
              <a:softEdge rad="112500"/>
            </a:effectLst>
          </p:spPr>
        </p:pic>
        <p:pic>
          <p:nvPicPr>
            <p:cNvPr id="13" name="Imag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3070" y="3146559"/>
              <a:ext cx="1720495" cy="1290371"/>
            </a:xfrm>
            <a:prstGeom prst="rect">
              <a:avLst/>
            </a:prstGeom>
            <a:ln>
              <a:noFill/>
            </a:ln>
            <a:effectLst>
              <a:softEdge rad="112500"/>
            </a:effectLst>
          </p:spPr>
        </p:pic>
        <p:pic>
          <p:nvPicPr>
            <p:cNvPr id="14" name="Picture 32" descr="Comment fait-on une coupe histologique ?"/>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785528" y="5476202"/>
              <a:ext cx="1649980" cy="1237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Imagen 15"/>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9000"/>
                      </a14:imgEffect>
                    </a14:imgLayer>
                  </a14:imgProps>
                </a:ext>
                <a:ext uri="{28A0092B-C50C-407E-A947-70E740481C1C}">
                  <a14:useLocalDpi xmlns:a14="http://schemas.microsoft.com/office/drawing/2010/main" val="0"/>
                </a:ext>
              </a:extLst>
            </a:blip>
            <a:srcRect l="10287" b="19481"/>
            <a:stretch/>
          </p:blipFill>
          <p:spPr>
            <a:xfrm>
              <a:off x="3155996" y="4484280"/>
              <a:ext cx="1542854" cy="1038548"/>
            </a:xfrm>
            <a:prstGeom prst="rect">
              <a:avLst/>
            </a:prstGeom>
            <a:ln>
              <a:noFill/>
            </a:ln>
            <a:effectLst>
              <a:softEdge rad="112500"/>
            </a:effectLst>
          </p:spPr>
        </p:pic>
        <p:sp>
          <p:nvSpPr>
            <p:cNvPr id="16" name="ZoneTexte 15"/>
            <p:cNvSpPr txBox="1"/>
            <p:nvPr/>
          </p:nvSpPr>
          <p:spPr>
            <a:xfrm>
              <a:off x="3107955" y="1881959"/>
              <a:ext cx="2743662" cy="923330"/>
            </a:xfrm>
            <a:prstGeom prst="rect">
              <a:avLst/>
            </a:prstGeom>
            <a:noFill/>
          </p:spPr>
          <p:txBody>
            <a:bodyPr wrap="square" rtlCol="0">
              <a:spAutoFit/>
            </a:bodyPr>
            <a:lstStyle/>
            <a:p>
              <a:r>
                <a:rPr lang="fr-FR" dirty="0">
                  <a:solidFill>
                    <a:srgbClr val="1B3C80"/>
                  </a:solidFill>
                  <a:cs typeface="Times New Roman" panose="02020603050405020304" pitchFamily="18" charset="0"/>
                </a:rPr>
                <a:t>1420 </a:t>
              </a:r>
              <a:r>
                <a:rPr lang="fr-FR" dirty="0" err="1">
                  <a:solidFill>
                    <a:srgbClr val="1B3C80"/>
                  </a:solidFill>
                  <a:cs typeface="Times New Roman" panose="02020603050405020304" pitchFamily="18" charset="0"/>
                </a:rPr>
                <a:t>analyzed</a:t>
              </a:r>
              <a:r>
                <a:rPr lang="fr-FR" dirty="0">
                  <a:solidFill>
                    <a:srgbClr val="1B3C80"/>
                  </a:solidFill>
                  <a:cs typeface="Times New Roman" panose="02020603050405020304" pitchFamily="18" charset="0"/>
                </a:rPr>
                <a:t> clams</a:t>
              </a:r>
            </a:p>
            <a:p>
              <a:r>
                <a:rPr lang="fr-FR" dirty="0" err="1">
                  <a:solidFill>
                    <a:srgbClr val="1B3C80"/>
                  </a:solidFill>
                  <a:cs typeface="Times New Roman" panose="02020603050405020304" pitchFamily="18" charset="0"/>
                </a:rPr>
                <a:t>Measures</a:t>
              </a:r>
              <a:r>
                <a:rPr lang="fr-FR" dirty="0">
                  <a:solidFill>
                    <a:srgbClr val="1B3C80"/>
                  </a:solidFill>
                  <a:cs typeface="Times New Roman" panose="02020603050405020304" pitchFamily="18" charset="0"/>
                </a:rPr>
                <a:t> and </a:t>
              </a:r>
              <a:r>
                <a:rPr lang="fr-FR" dirty="0" err="1">
                  <a:solidFill>
                    <a:srgbClr val="1B3C80"/>
                  </a:solidFill>
                  <a:cs typeface="Times New Roman" panose="02020603050405020304" pitchFamily="18" charset="0"/>
                </a:rPr>
                <a:t>histological</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preparations</a:t>
              </a:r>
              <a:endParaRPr lang="fr-FR" dirty="0">
                <a:solidFill>
                  <a:srgbClr val="1B3C80"/>
                </a:solidFill>
                <a:cs typeface="Times New Roman" panose="02020603050405020304" pitchFamily="18" charset="0"/>
              </a:endParaRPr>
            </a:p>
          </p:txBody>
        </p:sp>
        <p:pic>
          <p:nvPicPr>
            <p:cNvPr id="20" name="Picture 6" descr="Leica EG1150 paraffin embedding machine----上海巴斯德"/>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5215" y="4376719"/>
              <a:ext cx="1530384" cy="1165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4" name="ZoneTexte 23"/>
          <p:cNvSpPr txBox="1">
            <a:spLocks noChangeArrowheads="1"/>
          </p:cNvSpPr>
          <p:nvPr/>
        </p:nvSpPr>
        <p:spPr bwMode="auto">
          <a:xfrm>
            <a:off x="201351" y="1156626"/>
            <a:ext cx="650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i="1" dirty="0">
                <a:solidFill>
                  <a:srgbClr val="1B3C80"/>
                </a:solidFill>
                <a:latin typeface="+mn-lt"/>
              </a:rPr>
              <a:t>SL</a:t>
            </a:r>
            <a:r>
              <a:rPr lang="fr-FR" altLang="fr-FR" sz="2400" b="1" i="1" baseline="-25000" dirty="0">
                <a:solidFill>
                  <a:srgbClr val="1B3C80"/>
                </a:solidFill>
                <a:latin typeface="+mn-lt"/>
              </a:rPr>
              <a:t>50</a:t>
            </a:r>
            <a:r>
              <a:rPr lang="fr-FR" altLang="fr-FR" sz="2400" b="1" dirty="0">
                <a:solidFill>
                  <a:srgbClr val="1B3C80"/>
                </a:solidFill>
                <a:latin typeface="+mn-lt"/>
              </a:rPr>
              <a:t> </a:t>
            </a:r>
            <a:r>
              <a:rPr lang="fr-FR" altLang="fr-FR" sz="2400" b="1" dirty="0" err="1">
                <a:solidFill>
                  <a:srgbClr val="1B3C80"/>
                </a:solidFill>
                <a:latin typeface="+mn-lt"/>
              </a:rPr>
              <a:t>assessment</a:t>
            </a:r>
            <a:r>
              <a:rPr lang="fr-FR" altLang="fr-FR" sz="2400" b="1" dirty="0">
                <a:solidFill>
                  <a:srgbClr val="1B3C80"/>
                </a:solidFill>
                <a:latin typeface="+mn-lt"/>
              </a:rPr>
              <a:t> – Data </a:t>
            </a:r>
            <a:r>
              <a:rPr lang="fr-FR" altLang="fr-FR" sz="2400" b="1" dirty="0" err="1">
                <a:solidFill>
                  <a:srgbClr val="1B3C80"/>
                </a:solidFill>
                <a:latin typeface="+mn-lt"/>
              </a:rPr>
              <a:t>sampling</a:t>
            </a:r>
            <a:r>
              <a:rPr lang="fr-FR" altLang="fr-FR" sz="2400" b="1" dirty="0">
                <a:solidFill>
                  <a:srgbClr val="1B3C80"/>
                </a:solidFill>
                <a:latin typeface="+mn-lt"/>
              </a:rPr>
              <a:t> and </a:t>
            </a:r>
            <a:r>
              <a:rPr lang="fr-FR" altLang="fr-FR" sz="2400" b="1" dirty="0" err="1">
                <a:solidFill>
                  <a:srgbClr val="1B3C80"/>
                </a:solidFill>
                <a:latin typeface="+mn-lt"/>
              </a:rPr>
              <a:t>preparation</a:t>
            </a:r>
            <a:endParaRPr lang="fr-FR" altLang="fr-FR" sz="2400" b="1" dirty="0">
              <a:solidFill>
                <a:srgbClr val="1B3C80"/>
              </a:solidFill>
              <a:latin typeface="+mn-lt"/>
            </a:endParaRPr>
          </a:p>
        </p:txBody>
      </p:sp>
      <p:graphicFrame>
        <p:nvGraphicFramePr>
          <p:cNvPr id="25" name="Diagramme 24"/>
          <p:cNvGraphicFramePr/>
          <p:nvPr>
            <p:extLst>
              <p:ext uri="{D42A27DB-BD31-4B8C-83A1-F6EECF244321}">
                <p14:modId xmlns:p14="http://schemas.microsoft.com/office/powerpoint/2010/main" val="527877521"/>
              </p:ext>
            </p:extLst>
          </p:nvPr>
        </p:nvGraphicFramePr>
        <p:xfrm>
          <a:off x="5028" y="-20987"/>
          <a:ext cx="9138972" cy="12434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0" name="Groupe 9"/>
          <p:cNvGrpSpPr/>
          <p:nvPr/>
        </p:nvGrpSpPr>
        <p:grpSpPr>
          <a:xfrm>
            <a:off x="6105599" y="1881959"/>
            <a:ext cx="3108135" cy="4823201"/>
            <a:chOff x="6105599" y="1881959"/>
            <a:chExt cx="3108135" cy="4823201"/>
          </a:xfrm>
        </p:grpSpPr>
        <p:sp>
          <p:nvSpPr>
            <p:cNvPr id="22" name="ZoneTexte 21"/>
            <p:cNvSpPr txBox="1"/>
            <p:nvPr/>
          </p:nvSpPr>
          <p:spPr>
            <a:xfrm>
              <a:off x="6178935" y="1881959"/>
              <a:ext cx="2853907" cy="646331"/>
            </a:xfrm>
            <a:prstGeom prst="rect">
              <a:avLst/>
            </a:prstGeom>
            <a:noFill/>
          </p:spPr>
          <p:txBody>
            <a:bodyPr wrap="square" rtlCol="0">
              <a:spAutoFit/>
            </a:bodyPr>
            <a:lstStyle/>
            <a:p>
              <a:r>
                <a:rPr lang="en-US" dirty="0">
                  <a:solidFill>
                    <a:srgbClr val="1B3C80"/>
                  </a:solidFill>
                  <a:cs typeface="Times New Roman" panose="02020603050405020304" pitchFamily="18" charset="0"/>
                </a:rPr>
                <a:t>Gonad maturity stages using a 6-stages nomenclature</a:t>
              </a:r>
            </a:p>
          </p:txBody>
        </p:sp>
        <p:pic>
          <p:nvPicPr>
            <p:cNvPr id="2" name="Imag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38632" y="2697602"/>
              <a:ext cx="2790524" cy="4007558"/>
            </a:xfrm>
            <a:prstGeom prst="rect">
              <a:avLst/>
            </a:prstGeom>
          </p:spPr>
        </p:pic>
        <p:sp>
          <p:nvSpPr>
            <p:cNvPr id="4" name="ZoneTexte 3"/>
            <p:cNvSpPr txBox="1"/>
            <p:nvPr/>
          </p:nvSpPr>
          <p:spPr>
            <a:xfrm>
              <a:off x="6105599" y="2497756"/>
              <a:ext cx="3108135" cy="230832"/>
            </a:xfrm>
            <a:prstGeom prst="rect">
              <a:avLst/>
            </a:prstGeom>
            <a:noFill/>
          </p:spPr>
          <p:txBody>
            <a:bodyPr wrap="square" rtlCol="0">
              <a:spAutoFit/>
            </a:bodyPr>
            <a:lstStyle/>
            <a:p>
              <a:r>
                <a:rPr lang="fr-FR" sz="900" dirty="0" err="1"/>
                <a:t>According</a:t>
              </a:r>
              <a:r>
                <a:rPr lang="fr-FR" sz="900" dirty="0"/>
                <a:t> to Drummond et al. (2006) and Moura et al. (2018)</a:t>
              </a:r>
            </a:p>
          </p:txBody>
        </p:sp>
      </p:grpSp>
      <p:grpSp>
        <p:nvGrpSpPr>
          <p:cNvPr id="8" name="Groupe 7"/>
          <p:cNvGrpSpPr/>
          <p:nvPr/>
        </p:nvGrpSpPr>
        <p:grpSpPr>
          <a:xfrm>
            <a:off x="48189" y="3077911"/>
            <a:ext cx="2939847" cy="2270575"/>
            <a:chOff x="48189" y="3077911"/>
            <a:chExt cx="2939847" cy="2270575"/>
          </a:xfrm>
        </p:grpSpPr>
        <p:pic>
          <p:nvPicPr>
            <p:cNvPr id="6" name="Imag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189" y="3077911"/>
              <a:ext cx="2884939" cy="2040687"/>
            </a:xfrm>
            <a:prstGeom prst="rect">
              <a:avLst/>
            </a:prstGeom>
          </p:spPr>
        </p:pic>
        <p:sp>
          <p:nvSpPr>
            <p:cNvPr id="7" name="ZoneTexte 6"/>
            <p:cNvSpPr txBox="1"/>
            <p:nvPr/>
          </p:nvSpPr>
          <p:spPr>
            <a:xfrm>
              <a:off x="1165791" y="5117654"/>
              <a:ext cx="1822245" cy="230832"/>
            </a:xfrm>
            <a:prstGeom prst="rect">
              <a:avLst/>
            </a:prstGeom>
            <a:noFill/>
          </p:spPr>
          <p:txBody>
            <a:bodyPr wrap="square" rtlCol="0">
              <a:spAutoFit/>
            </a:bodyPr>
            <a:lstStyle/>
            <a:p>
              <a:pPr algn="r"/>
              <a:r>
                <a:rPr lang="fr-FR" sz="900" dirty="0"/>
                <a:t>© </a:t>
              </a:r>
              <a:r>
                <a:rPr lang="fr-FR" sz="900" dirty="0" err="1"/>
                <a:t>Shom</a:t>
              </a:r>
              <a:r>
                <a:rPr lang="fr-FR" sz="900" dirty="0"/>
                <a:t> - Ifremer/</a:t>
              </a:r>
              <a:r>
                <a:rPr lang="fr-FR" sz="900" dirty="0" err="1"/>
                <a:t>Lissardy</a:t>
              </a:r>
              <a:endParaRPr lang="fr-FR" sz="900" dirty="0"/>
            </a:p>
          </p:txBody>
        </p:sp>
      </p:grpSp>
    </p:spTree>
    <p:extLst>
      <p:ext uri="{BB962C8B-B14F-4D97-AF65-F5344CB8AC3E}">
        <p14:creationId xmlns:p14="http://schemas.microsoft.com/office/powerpoint/2010/main" val="159087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6</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5634199" y="1797709"/>
            <a:ext cx="3504774" cy="369332"/>
          </a:xfrm>
          <a:prstGeom prst="rect">
            <a:avLst/>
          </a:prstGeom>
          <a:noFill/>
        </p:spPr>
        <p:txBody>
          <a:bodyPr wrap="square" rtlCol="0">
            <a:spAutoFit/>
          </a:bodyPr>
          <a:lstStyle/>
          <a:p>
            <a:r>
              <a:rPr lang="fr-FR" dirty="0">
                <a:solidFill>
                  <a:srgbClr val="1B3C80"/>
                </a:solidFill>
                <a:cs typeface="Times New Roman" panose="02020603050405020304" pitchFamily="18" charset="0"/>
              </a:rPr>
              <a:t>1238 clams </a:t>
            </a:r>
            <a:r>
              <a:rPr lang="fr-FR" dirty="0" err="1">
                <a:solidFill>
                  <a:srgbClr val="1B3C80"/>
                </a:solidFill>
                <a:cs typeface="Times New Roman" panose="02020603050405020304" pitchFamily="18" charset="0"/>
              </a:rPr>
              <a:t>with</a:t>
            </a:r>
            <a:r>
              <a:rPr lang="fr-FR" dirty="0">
                <a:solidFill>
                  <a:srgbClr val="1B3C80"/>
                </a:solidFill>
                <a:cs typeface="Times New Roman" panose="02020603050405020304" pitchFamily="18" charset="0"/>
              </a:rPr>
              <a:t> </a:t>
            </a:r>
            <a:r>
              <a:rPr lang="fr-FR" dirty="0" err="1">
                <a:solidFill>
                  <a:srgbClr val="1B3C80"/>
                </a:solidFill>
                <a:cs typeface="Times New Roman" panose="02020603050405020304" pitchFamily="18" charset="0"/>
              </a:rPr>
              <a:t>determined</a:t>
            </a:r>
            <a:r>
              <a:rPr lang="fr-FR" dirty="0">
                <a:solidFill>
                  <a:srgbClr val="1B3C80"/>
                </a:solidFill>
                <a:cs typeface="Times New Roman" panose="02020603050405020304" pitchFamily="18" charset="0"/>
              </a:rPr>
              <a:t> stages</a:t>
            </a:r>
          </a:p>
        </p:txBody>
      </p:sp>
      <p:sp>
        <p:nvSpPr>
          <p:cNvPr id="24" name="ZoneTexte 23"/>
          <p:cNvSpPr txBox="1">
            <a:spLocks noChangeArrowheads="1"/>
          </p:cNvSpPr>
          <p:nvPr/>
        </p:nvSpPr>
        <p:spPr bwMode="auto">
          <a:xfrm>
            <a:off x="201351" y="1104161"/>
            <a:ext cx="2346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i="1" dirty="0">
                <a:solidFill>
                  <a:srgbClr val="1B3C80"/>
                </a:solidFill>
                <a:latin typeface="+mn-lt"/>
              </a:rPr>
              <a:t>SL</a:t>
            </a:r>
            <a:r>
              <a:rPr lang="fr-FR" altLang="fr-FR" sz="2400" b="1" i="1" baseline="-25000" dirty="0">
                <a:solidFill>
                  <a:srgbClr val="1B3C80"/>
                </a:solidFill>
                <a:latin typeface="+mn-lt"/>
              </a:rPr>
              <a:t>50</a:t>
            </a:r>
            <a:r>
              <a:rPr lang="fr-FR" altLang="fr-FR" sz="2400" b="1" dirty="0">
                <a:solidFill>
                  <a:srgbClr val="1B3C80"/>
                </a:solidFill>
                <a:latin typeface="+mn-lt"/>
              </a:rPr>
              <a:t> assessment</a:t>
            </a:r>
          </a:p>
        </p:txBody>
      </p:sp>
      <p:graphicFrame>
        <p:nvGraphicFramePr>
          <p:cNvPr id="25" name="Diagramme 24"/>
          <p:cNvGraphicFramePr/>
          <p:nvPr>
            <p:extLst>
              <p:ext uri="{D42A27DB-BD31-4B8C-83A1-F6EECF244321}">
                <p14:modId xmlns:p14="http://schemas.microsoft.com/office/powerpoint/2010/main" val="3856793965"/>
              </p:ext>
            </p:extLst>
          </p:nvPr>
        </p:nvGraphicFramePr>
        <p:xfrm>
          <a:off x="5028" y="-1085880"/>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descr="Rplot_ALL"/>
          <p:cNvPicPr>
            <a:picLocks noChangeAspect="1" noChangeArrowheads="1"/>
          </p:cNvPicPr>
          <p:nvPr/>
        </p:nvPicPr>
        <p:blipFill>
          <a:blip r:embed="rId8">
            <a:extLst>
              <a:ext uri="{28A0092B-C50C-407E-A947-70E740481C1C}">
                <a14:useLocalDpi xmlns:a14="http://schemas.microsoft.com/office/drawing/2010/main" val="0"/>
              </a:ext>
            </a:extLst>
          </a:blip>
          <a:srcRect t="10736" b="8589"/>
          <a:stretch>
            <a:fillRect/>
          </a:stretch>
        </p:blipFill>
        <p:spPr bwMode="auto">
          <a:xfrm>
            <a:off x="674281" y="1635540"/>
            <a:ext cx="4869929" cy="206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20"/>
          <p:cNvSpPr txBox="1"/>
          <p:nvPr/>
        </p:nvSpPr>
        <p:spPr>
          <a:xfrm>
            <a:off x="6213463" y="2190316"/>
            <a:ext cx="2447109" cy="1754326"/>
          </a:xfrm>
          <a:prstGeom prst="rect">
            <a:avLst/>
          </a:prstGeom>
          <a:noFill/>
        </p:spPr>
        <p:txBody>
          <a:bodyPr wrap="square" rtlCol="0">
            <a:spAutoFit/>
          </a:bodyPr>
          <a:lstStyle/>
          <a:p>
            <a:r>
              <a:rPr lang="fr-FR" b="1" i="1" dirty="0">
                <a:solidFill>
                  <a:srgbClr val="1B3C80"/>
                </a:solidFill>
                <a:cs typeface="Times New Roman" panose="02020603050405020304" pitchFamily="18" charset="0"/>
              </a:rPr>
              <a:t>SL</a:t>
            </a:r>
            <a:r>
              <a:rPr lang="fr-FR" b="1" i="1" baseline="-25000" dirty="0">
                <a:solidFill>
                  <a:srgbClr val="1B3C80"/>
                </a:solidFill>
                <a:cs typeface="Times New Roman" panose="02020603050405020304" pitchFamily="18" charset="0"/>
              </a:rPr>
              <a:t>50</a:t>
            </a:r>
            <a:r>
              <a:rPr lang="fr-FR" b="1" dirty="0">
                <a:solidFill>
                  <a:srgbClr val="1B3C80"/>
                </a:solidFill>
                <a:cs typeface="Times New Roman" panose="02020603050405020304" pitchFamily="18" charset="0"/>
              </a:rPr>
              <a:t> = 26.7 mm</a:t>
            </a:r>
          </a:p>
          <a:p>
            <a:endParaRPr lang="fr-FR" dirty="0">
              <a:solidFill>
                <a:srgbClr val="1B3C80"/>
              </a:solidFill>
              <a:cs typeface="Times New Roman" panose="02020603050405020304" pitchFamily="18" charset="0"/>
            </a:endParaRPr>
          </a:p>
          <a:p>
            <a:r>
              <a:rPr lang="fr-FR" dirty="0">
                <a:solidFill>
                  <a:srgbClr val="1B3C80"/>
                </a:solidFill>
                <a:cs typeface="Times New Roman" panose="02020603050405020304" pitchFamily="18" charset="0"/>
              </a:rPr>
              <a:t>♀ </a:t>
            </a:r>
            <a:r>
              <a:rPr lang="fr-FR" i="1" dirty="0">
                <a:solidFill>
                  <a:srgbClr val="1B3C80"/>
                </a:solidFill>
                <a:cs typeface="Times New Roman" panose="02020603050405020304" pitchFamily="18" charset="0"/>
              </a:rPr>
              <a:t>SL</a:t>
            </a:r>
            <a:r>
              <a:rPr lang="fr-FR" i="1" baseline="-25000" dirty="0">
                <a:solidFill>
                  <a:srgbClr val="1B3C80"/>
                </a:solidFill>
                <a:cs typeface="Times New Roman" panose="02020603050405020304" pitchFamily="18" charset="0"/>
              </a:rPr>
              <a:t>50</a:t>
            </a:r>
            <a:r>
              <a:rPr lang="fr-FR" dirty="0">
                <a:solidFill>
                  <a:srgbClr val="1B3C80"/>
                </a:solidFill>
                <a:cs typeface="Times New Roman" panose="02020603050405020304" pitchFamily="18" charset="0"/>
              </a:rPr>
              <a:t> = 24.5 mm</a:t>
            </a:r>
          </a:p>
          <a:p>
            <a:endParaRPr lang="fr-FR" dirty="0">
              <a:solidFill>
                <a:srgbClr val="1B3C80"/>
              </a:solidFill>
              <a:cs typeface="Times New Roman" panose="02020603050405020304" pitchFamily="18" charset="0"/>
            </a:endParaRPr>
          </a:p>
          <a:p>
            <a:r>
              <a:rPr lang="fr-FR" dirty="0">
                <a:solidFill>
                  <a:srgbClr val="1B3C80"/>
                </a:solidFill>
                <a:cs typeface="Times New Roman" panose="02020603050405020304" pitchFamily="18" charset="0"/>
              </a:rPr>
              <a:t>♂ </a:t>
            </a:r>
            <a:r>
              <a:rPr lang="fr-FR" i="1" dirty="0">
                <a:solidFill>
                  <a:srgbClr val="1B3C80"/>
                </a:solidFill>
                <a:cs typeface="Times New Roman" panose="02020603050405020304" pitchFamily="18" charset="0"/>
              </a:rPr>
              <a:t>SL</a:t>
            </a:r>
            <a:r>
              <a:rPr lang="fr-FR" i="1" baseline="-25000" dirty="0">
                <a:solidFill>
                  <a:srgbClr val="1B3C80"/>
                </a:solidFill>
                <a:cs typeface="Times New Roman" panose="02020603050405020304" pitchFamily="18" charset="0"/>
              </a:rPr>
              <a:t>50</a:t>
            </a:r>
            <a:r>
              <a:rPr lang="fr-FR" dirty="0">
                <a:solidFill>
                  <a:srgbClr val="1B3C80"/>
                </a:solidFill>
                <a:cs typeface="Times New Roman" panose="02020603050405020304" pitchFamily="18" charset="0"/>
              </a:rPr>
              <a:t> = 21.6 mm</a:t>
            </a:r>
          </a:p>
          <a:p>
            <a:endParaRPr lang="fr-FR" dirty="0">
              <a:solidFill>
                <a:srgbClr val="1B3C80"/>
              </a:solidFill>
              <a:cs typeface="Times New Roman" panose="02020603050405020304" pitchFamily="18" charset="0"/>
            </a:endParaRPr>
          </a:p>
        </p:txBody>
      </p:sp>
      <p:sp>
        <p:nvSpPr>
          <p:cNvPr id="11" name="ZoneTexte 10"/>
          <p:cNvSpPr txBox="1">
            <a:spLocks noChangeArrowheads="1"/>
          </p:cNvSpPr>
          <p:nvPr/>
        </p:nvSpPr>
        <p:spPr bwMode="auto">
          <a:xfrm>
            <a:off x="2288222" y="1104944"/>
            <a:ext cx="153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 </a:t>
            </a:r>
            <a:r>
              <a:rPr lang="fr-FR" altLang="fr-FR" sz="2400" b="1" dirty="0" err="1">
                <a:solidFill>
                  <a:srgbClr val="1B3C80"/>
                </a:solidFill>
                <a:latin typeface="+mn-lt"/>
              </a:rPr>
              <a:t>Results</a:t>
            </a:r>
            <a:endParaRPr lang="fr-FR" altLang="fr-FR" sz="2400" b="1" dirty="0">
              <a:solidFill>
                <a:srgbClr val="1B3C80"/>
              </a:solidFill>
              <a:latin typeface="+mn-lt"/>
            </a:endParaRPr>
          </a:p>
        </p:txBody>
      </p:sp>
      <p:grpSp>
        <p:nvGrpSpPr>
          <p:cNvPr id="2" name="Groupe 1"/>
          <p:cNvGrpSpPr/>
          <p:nvPr/>
        </p:nvGrpSpPr>
        <p:grpSpPr>
          <a:xfrm>
            <a:off x="223009" y="3859233"/>
            <a:ext cx="8915963" cy="2772000"/>
            <a:chOff x="223009" y="3859233"/>
            <a:chExt cx="8915963" cy="2772000"/>
          </a:xfrm>
        </p:grpSpPr>
        <p:sp>
          <p:nvSpPr>
            <p:cNvPr id="4" name="Rectangle 3"/>
            <p:cNvSpPr/>
            <p:nvPr/>
          </p:nvSpPr>
          <p:spPr>
            <a:xfrm>
              <a:off x="6797544" y="4467431"/>
              <a:ext cx="2341428" cy="1754326"/>
            </a:xfrm>
            <a:prstGeom prst="rect">
              <a:avLst/>
            </a:prstGeom>
          </p:spPr>
          <p:txBody>
            <a:bodyPr wrap="square">
              <a:spAutoFit/>
            </a:bodyPr>
            <a:lstStyle/>
            <a:p>
              <a:r>
                <a:rPr lang="en-US" dirty="0">
                  <a:solidFill>
                    <a:srgbClr val="1B3C80"/>
                  </a:solidFill>
                </a:rPr>
                <a:t>The findings (</a:t>
              </a:r>
              <a:r>
                <a:rPr lang="en-US" i="1" dirty="0">
                  <a:solidFill>
                    <a:srgbClr val="1B3C80"/>
                  </a:solidFill>
                </a:rPr>
                <a:t>SL</a:t>
              </a:r>
              <a:r>
                <a:rPr lang="en-US" i="1" baseline="-25000" dirty="0">
                  <a:solidFill>
                    <a:srgbClr val="1B3C80"/>
                  </a:solidFill>
                </a:rPr>
                <a:t>50</a:t>
              </a:r>
              <a:r>
                <a:rPr lang="en-US" dirty="0">
                  <a:solidFill>
                    <a:srgbClr val="1B3C80"/>
                  </a:solidFill>
                </a:rPr>
                <a:t> and reproduction phenology in </a:t>
              </a:r>
              <a:r>
                <a:rPr lang="en-US" dirty="0" err="1">
                  <a:solidFill>
                    <a:srgbClr val="1B3C80"/>
                  </a:solidFill>
                </a:rPr>
                <a:t>Arcachon</a:t>
              </a:r>
              <a:r>
                <a:rPr lang="en-US" dirty="0">
                  <a:solidFill>
                    <a:srgbClr val="1B3C80"/>
                  </a:solidFill>
                </a:rPr>
                <a:t> Bay are within the range of what is observed elsewhere. </a:t>
              </a:r>
              <a:endParaRPr lang="fr-FR" dirty="0">
                <a:solidFill>
                  <a:srgbClr val="1B3C80"/>
                </a:solidFill>
              </a:endParaRPr>
            </a:p>
          </p:txBody>
        </p:sp>
        <p:pic>
          <p:nvPicPr>
            <p:cNvPr id="7" name="Image 6"/>
            <p:cNvPicPr>
              <a:picLocks noChangeAspect="1"/>
            </p:cNvPicPr>
            <p:nvPr/>
          </p:nvPicPr>
          <p:blipFill>
            <a:blip r:embed="rId9"/>
            <a:stretch>
              <a:fillRect/>
            </a:stretch>
          </p:blipFill>
          <p:spPr>
            <a:xfrm>
              <a:off x="223009" y="3859233"/>
              <a:ext cx="6540650" cy="2772000"/>
            </a:xfrm>
            <a:prstGeom prst="rect">
              <a:avLst/>
            </a:prstGeom>
          </p:spPr>
        </p:pic>
      </p:grpSp>
    </p:spTree>
    <p:extLst>
      <p:ext uri="{BB962C8B-B14F-4D97-AF65-F5344CB8AC3E}">
        <p14:creationId xmlns:p14="http://schemas.microsoft.com/office/powerpoint/2010/main" val="8564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7</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a:spLocks noChangeArrowheads="1"/>
          </p:cNvSpPr>
          <p:nvPr/>
        </p:nvSpPr>
        <p:spPr bwMode="auto">
          <a:xfrm>
            <a:off x="201350" y="1108747"/>
            <a:ext cx="2849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Growth </a:t>
            </a:r>
            <a:r>
              <a:rPr lang="fr-FR" altLang="fr-FR" sz="2400" b="1" dirty="0" err="1">
                <a:solidFill>
                  <a:srgbClr val="1B3C80"/>
                </a:solidFill>
                <a:latin typeface="+mn-lt"/>
              </a:rPr>
              <a:t>modeling</a:t>
            </a:r>
            <a:endParaRPr lang="fr-FR" altLang="fr-FR" sz="2400" b="1" dirty="0">
              <a:solidFill>
                <a:srgbClr val="1B3C80"/>
              </a:solidFill>
              <a:latin typeface="+mn-lt"/>
            </a:endParaRP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1560122" y="4533445"/>
            <a:ext cx="315573" cy="461665"/>
          </a:xfrm>
          <a:prstGeom prst="rect">
            <a:avLst/>
          </a:prstGeom>
          <a:noFill/>
        </p:spPr>
        <p:txBody>
          <a:bodyPr wrap="square" rtlCol="0">
            <a:spAutoFit/>
          </a:bodyPr>
          <a:lstStyle/>
          <a:p>
            <a:r>
              <a:rPr lang="fr-FR" sz="2400" b="1" dirty="0">
                <a:solidFill>
                  <a:srgbClr val="1B3C80"/>
                </a:solidFill>
              </a:rPr>
              <a:t>+</a:t>
            </a: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897" y="1967580"/>
            <a:ext cx="2843879" cy="4178903"/>
          </a:xfrm>
          <a:prstGeom prst="rect">
            <a:avLst/>
          </a:prstGeom>
          <a:noFill/>
          <a:ln>
            <a:noFill/>
          </a:ln>
        </p:spPr>
      </p:pic>
      <p:sp>
        <p:nvSpPr>
          <p:cNvPr id="2" name="Rectangle 1"/>
          <p:cNvSpPr/>
          <p:nvPr/>
        </p:nvSpPr>
        <p:spPr>
          <a:xfrm>
            <a:off x="3625902" y="1844779"/>
            <a:ext cx="5232347" cy="1200329"/>
          </a:xfrm>
          <a:prstGeom prst="rect">
            <a:avLst/>
          </a:prstGeom>
        </p:spPr>
        <p:txBody>
          <a:bodyPr wrap="square">
            <a:spAutoFit/>
          </a:bodyPr>
          <a:lstStyle/>
          <a:p>
            <a:r>
              <a:rPr lang="fr-FR" dirty="0">
                <a:solidFill>
                  <a:srgbClr val="1B3C80"/>
                </a:solidFill>
              </a:rPr>
              <a:t>2 </a:t>
            </a:r>
            <a:r>
              <a:rPr lang="fr-FR" dirty="0" err="1">
                <a:solidFill>
                  <a:srgbClr val="1B3C80"/>
                </a:solidFill>
              </a:rPr>
              <a:t>years</a:t>
            </a:r>
            <a:r>
              <a:rPr lang="fr-FR" dirty="0">
                <a:solidFill>
                  <a:srgbClr val="1B3C80"/>
                </a:solidFill>
              </a:rPr>
              <a:t> </a:t>
            </a:r>
            <a:r>
              <a:rPr lang="fr-FR" dirty="0" err="1">
                <a:solidFill>
                  <a:srgbClr val="1B3C80"/>
                </a:solidFill>
              </a:rPr>
              <a:t>survey</a:t>
            </a:r>
            <a:r>
              <a:rPr lang="fr-FR" dirty="0">
                <a:solidFill>
                  <a:srgbClr val="1B3C80"/>
                </a:solidFill>
              </a:rPr>
              <a:t> (2005-2007)</a:t>
            </a:r>
          </a:p>
          <a:p>
            <a:r>
              <a:rPr lang="fr-FR" dirty="0">
                <a:solidFill>
                  <a:srgbClr val="1B3C80"/>
                </a:solidFill>
              </a:rPr>
              <a:t>Enclosures at </a:t>
            </a:r>
            <a:r>
              <a:rPr lang="fr-FR" dirty="0" err="1">
                <a:solidFill>
                  <a:srgbClr val="1B3C80"/>
                </a:solidFill>
              </a:rPr>
              <a:t>different</a:t>
            </a:r>
            <a:r>
              <a:rPr lang="fr-FR" dirty="0">
                <a:solidFill>
                  <a:srgbClr val="1B3C80"/>
                </a:solidFill>
              </a:rPr>
              <a:t> </a:t>
            </a:r>
            <a:r>
              <a:rPr lang="fr-FR" dirty="0" err="1">
                <a:solidFill>
                  <a:srgbClr val="1B3C80"/>
                </a:solidFill>
              </a:rPr>
              <a:t>hypsometric</a:t>
            </a:r>
            <a:r>
              <a:rPr lang="fr-FR" dirty="0">
                <a:solidFill>
                  <a:srgbClr val="1B3C80"/>
                </a:solidFill>
              </a:rPr>
              <a:t> </a:t>
            </a:r>
            <a:r>
              <a:rPr lang="fr-FR" dirty="0" err="1">
                <a:solidFill>
                  <a:srgbClr val="1B3C80"/>
                </a:solidFill>
              </a:rPr>
              <a:t>levels</a:t>
            </a:r>
            <a:r>
              <a:rPr lang="fr-FR" dirty="0">
                <a:solidFill>
                  <a:srgbClr val="1B3C80"/>
                </a:solidFill>
              </a:rPr>
              <a:t> (Q1 to Q4) in 5 sites </a:t>
            </a:r>
            <a:r>
              <a:rPr lang="fr-FR" dirty="0" err="1">
                <a:solidFill>
                  <a:srgbClr val="1B3C80"/>
                </a:solidFill>
              </a:rPr>
              <a:t>within</a:t>
            </a:r>
            <a:r>
              <a:rPr lang="fr-FR" dirty="0">
                <a:solidFill>
                  <a:srgbClr val="1B3C80"/>
                </a:solidFill>
              </a:rPr>
              <a:t> the </a:t>
            </a:r>
            <a:r>
              <a:rPr lang="fr-FR" dirty="0" err="1">
                <a:solidFill>
                  <a:srgbClr val="1B3C80"/>
                </a:solidFill>
              </a:rPr>
              <a:t>Bay</a:t>
            </a:r>
            <a:r>
              <a:rPr lang="fr-FR" dirty="0">
                <a:solidFill>
                  <a:srgbClr val="1B3C80"/>
                </a:solidFill>
              </a:rPr>
              <a:t> and at </a:t>
            </a:r>
            <a:r>
              <a:rPr lang="fr-FR" dirty="0" err="1">
                <a:solidFill>
                  <a:srgbClr val="1B3C80"/>
                </a:solidFill>
              </a:rPr>
              <a:t>its</a:t>
            </a:r>
            <a:r>
              <a:rPr lang="fr-FR" dirty="0">
                <a:solidFill>
                  <a:srgbClr val="1B3C80"/>
                </a:solidFill>
              </a:rPr>
              <a:t> entry</a:t>
            </a:r>
          </a:p>
          <a:p>
            <a:r>
              <a:rPr lang="fr-FR" dirty="0">
                <a:solidFill>
                  <a:srgbClr val="1B3C80"/>
                </a:solidFill>
              </a:rPr>
              <a:t>Clams </a:t>
            </a:r>
            <a:r>
              <a:rPr lang="fr-FR" dirty="0" err="1">
                <a:solidFill>
                  <a:srgbClr val="1B3C80"/>
                </a:solidFill>
              </a:rPr>
              <a:t>marked</a:t>
            </a:r>
            <a:r>
              <a:rPr lang="fr-FR" dirty="0">
                <a:solidFill>
                  <a:srgbClr val="1B3C80"/>
                </a:solidFill>
              </a:rPr>
              <a:t> </a:t>
            </a:r>
            <a:r>
              <a:rPr lang="fr-FR" dirty="0" err="1">
                <a:solidFill>
                  <a:srgbClr val="1B3C80"/>
                </a:solidFill>
              </a:rPr>
              <a:t>individually</a:t>
            </a:r>
            <a:r>
              <a:rPr lang="fr-FR" dirty="0">
                <a:solidFill>
                  <a:srgbClr val="1B3C80"/>
                </a:solidFill>
              </a:rPr>
              <a:t> and </a:t>
            </a:r>
            <a:r>
              <a:rPr lang="fr-FR" dirty="0" err="1">
                <a:solidFill>
                  <a:srgbClr val="1B3C80"/>
                </a:solidFill>
              </a:rPr>
              <a:t>recaptured</a:t>
            </a:r>
            <a:endParaRPr lang="fr-FR" dirty="0">
              <a:solidFill>
                <a:srgbClr val="1B3C80"/>
              </a:solidFill>
            </a:endParaRPr>
          </a:p>
        </p:txBody>
      </p:sp>
      <p:sp>
        <p:nvSpPr>
          <p:cNvPr id="15" name="ZoneTexte 14"/>
          <p:cNvSpPr txBox="1">
            <a:spLocks noChangeArrowheads="1"/>
          </p:cNvSpPr>
          <p:nvPr/>
        </p:nvSpPr>
        <p:spPr bwMode="auto">
          <a:xfrm>
            <a:off x="2509112" y="1102320"/>
            <a:ext cx="650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 Data </a:t>
            </a:r>
            <a:r>
              <a:rPr lang="fr-FR" altLang="fr-FR" sz="2400" b="1" dirty="0" err="1">
                <a:solidFill>
                  <a:srgbClr val="1B3C80"/>
                </a:solidFill>
                <a:latin typeface="+mn-lt"/>
              </a:rPr>
              <a:t>sampling</a:t>
            </a:r>
            <a:r>
              <a:rPr lang="fr-FR" altLang="fr-FR" sz="2400" b="1" dirty="0">
                <a:solidFill>
                  <a:srgbClr val="1B3C80"/>
                </a:solidFill>
                <a:latin typeface="+mn-lt"/>
              </a:rPr>
              <a:t> and </a:t>
            </a:r>
            <a:r>
              <a:rPr lang="fr-FR" altLang="fr-FR" sz="2400" b="1" dirty="0" err="1">
                <a:solidFill>
                  <a:srgbClr val="1B3C80"/>
                </a:solidFill>
                <a:latin typeface="+mn-lt"/>
              </a:rPr>
              <a:t>analysis</a:t>
            </a:r>
            <a:endParaRPr lang="fr-FR" altLang="fr-FR" sz="2400" b="1" dirty="0">
              <a:solidFill>
                <a:srgbClr val="1B3C80"/>
              </a:solidFill>
              <a:latin typeface="+mn-lt"/>
            </a:endParaRPr>
          </a:p>
        </p:txBody>
      </p:sp>
      <p:sp>
        <p:nvSpPr>
          <p:cNvPr id="19" name="Rectangle 18"/>
          <p:cNvSpPr/>
          <p:nvPr/>
        </p:nvSpPr>
        <p:spPr>
          <a:xfrm>
            <a:off x="4959361" y="3070851"/>
            <a:ext cx="2750143" cy="369332"/>
          </a:xfrm>
          <a:prstGeom prst="rect">
            <a:avLst/>
          </a:prstGeom>
        </p:spPr>
        <p:txBody>
          <a:bodyPr wrap="square">
            <a:spAutoFit/>
          </a:bodyPr>
          <a:lstStyle/>
          <a:p>
            <a:r>
              <a:rPr lang="fr-FR" dirty="0">
                <a:solidFill>
                  <a:srgbClr val="1B3C80"/>
                </a:solidFill>
              </a:rPr>
              <a:t>To </a:t>
            </a:r>
            <a:r>
              <a:rPr lang="fr-FR" dirty="0" err="1">
                <a:solidFill>
                  <a:srgbClr val="1B3C80"/>
                </a:solidFill>
              </a:rPr>
              <a:t>study</a:t>
            </a:r>
            <a:r>
              <a:rPr lang="fr-FR" dirty="0">
                <a:solidFill>
                  <a:srgbClr val="1B3C80"/>
                </a:solidFill>
              </a:rPr>
              <a:t> </a:t>
            </a:r>
            <a:r>
              <a:rPr lang="fr-FR" dirty="0" err="1">
                <a:solidFill>
                  <a:srgbClr val="1B3C80"/>
                </a:solidFill>
              </a:rPr>
              <a:t>growth</a:t>
            </a:r>
            <a:r>
              <a:rPr lang="fr-FR" dirty="0">
                <a:solidFill>
                  <a:srgbClr val="1B3C80"/>
                </a:solidFill>
              </a:rPr>
              <a:t> </a:t>
            </a:r>
            <a:r>
              <a:rPr lang="fr-FR" dirty="0" err="1">
                <a:solidFill>
                  <a:srgbClr val="1B3C80"/>
                </a:solidFill>
              </a:rPr>
              <a:t>dynamics</a:t>
            </a:r>
            <a:endParaRPr lang="fr-FR" dirty="0">
              <a:solidFill>
                <a:srgbClr val="1B3C80"/>
              </a:solidFill>
            </a:endParaRPr>
          </a:p>
        </p:txBody>
      </p:sp>
      <p:graphicFrame>
        <p:nvGraphicFramePr>
          <p:cNvPr id="20" name="Tableau 19"/>
          <p:cNvGraphicFramePr>
            <a:graphicFrameLocks noGrp="1"/>
          </p:cNvGraphicFramePr>
          <p:nvPr>
            <p:extLst>
              <p:ext uri="{D42A27DB-BD31-4B8C-83A1-F6EECF244321}">
                <p14:modId xmlns:p14="http://schemas.microsoft.com/office/powerpoint/2010/main" val="1170046327"/>
              </p:ext>
            </p:extLst>
          </p:nvPr>
        </p:nvGraphicFramePr>
        <p:xfrm>
          <a:off x="3650617" y="3416498"/>
          <a:ext cx="5427480" cy="1753831"/>
        </p:xfrm>
        <a:graphic>
          <a:graphicData uri="http://schemas.openxmlformats.org/drawingml/2006/table">
            <a:tbl>
              <a:tblPr firstRow="1" bandRow="1">
                <a:tableStyleId>{5C22544A-7EE6-4342-B048-85BDC9FD1C3A}</a:tableStyleId>
              </a:tblPr>
              <a:tblGrid>
                <a:gridCol w="1819945">
                  <a:extLst>
                    <a:ext uri="{9D8B030D-6E8A-4147-A177-3AD203B41FA5}">
                      <a16:colId xmlns:a16="http://schemas.microsoft.com/office/drawing/2014/main" val="2869526559"/>
                    </a:ext>
                  </a:extLst>
                </a:gridCol>
                <a:gridCol w="3607535">
                  <a:extLst>
                    <a:ext uri="{9D8B030D-6E8A-4147-A177-3AD203B41FA5}">
                      <a16:colId xmlns:a16="http://schemas.microsoft.com/office/drawing/2014/main" val="1803777307"/>
                    </a:ext>
                  </a:extLst>
                </a:gridCol>
              </a:tblGrid>
              <a:tr h="274200">
                <a:tc>
                  <a:txBody>
                    <a:bodyPr/>
                    <a:lstStyle/>
                    <a:p>
                      <a:r>
                        <a:rPr lang="fr-FR" sz="1400" dirty="0">
                          <a:latin typeface="+mn-lt"/>
                        </a:rPr>
                        <a:t>Along time</a:t>
                      </a:r>
                    </a:p>
                  </a:txBody>
                  <a:tcPr marL="91449" marR="91449" marT="45724" marB="45724"/>
                </a:tc>
                <a:tc>
                  <a:txBody>
                    <a:bodyPr/>
                    <a:lstStyle/>
                    <a:p>
                      <a:r>
                        <a:rPr lang="en-US" sz="1400" dirty="0">
                          <a:latin typeface="+mn-lt"/>
                        </a:rPr>
                        <a:t>Rate of change in size according to initial length</a:t>
                      </a:r>
                      <a:endParaRPr lang="fr-FR" sz="1400" dirty="0">
                        <a:latin typeface="+mn-lt"/>
                      </a:endParaRPr>
                    </a:p>
                  </a:txBody>
                  <a:tcPr marL="91449" marR="91449" marT="45724" marB="45724"/>
                </a:tc>
                <a:extLst>
                  <a:ext uri="{0D108BD9-81ED-4DB2-BD59-A6C34878D82A}">
                    <a16:rowId xmlns:a16="http://schemas.microsoft.com/office/drawing/2014/main" val="2206369027"/>
                  </a:ext>
                </a:extLst>
              </a:tr>
              <a:tr h="1235663">
                <a:tc>
                  <a:txBody>
                    <a:bodyPr/>
                    <a:lstStyle/>
                    <a:p>
                      <a:r>
                        <a:rPr lang="en-US" sz="1400" dirty="0">
                          <a:latin typeface="+mn-lt"/>
                        </a:rPr>
                        <a:t>Von </a:t>
                      </a:r>
                      <a:r>
                        <a:rPr lang="en-US" sz="1400" dirty="0" err="1">
                          <a:latin typeface="+mn-lt"/>
                        </a:rPr>
                        <a:t>Bertalanffy</a:t>
                      </a:r>
                      <a:r>
                        <a:rPr lang="en-US" sz="1400" dirty="0">
                          <a:latin typeface="+mn-lt"/>
                        </a:rPr>
                        <a:t> growth parameters</a:t>
                      </a:r>
                    </a:p>
                    <a:p>
                      <a:r>
                        <a:rPr lang="en-US" sz="1400" i="1" dirty="0">
                          <a:latin typeface="+mn-lt"/>
                        </a:rPr>
                        <a:t>Results not shown here</a:t>
                      </a:r>
                      <a:endParaRPr lang="fr-FR" sz="1400" i="1" dirty="0">
                        <a:latin typeface="+mn-lt"/>
                      </a:endParaRPr>
                    </a:p>
                  </a:txBody>
                  <a:tcPr marL="91449" marR="91449" marT="45724" marB="45724"/>
                </a:tc>
                <a:tc>
                  <a:txBody>
                    <a:bodyPr/>
                    <a:lstStyle/>
                    <a:p>
                      <a:r>
                        <a:rPr lang="en-US" sz="1400" baseline="0" dirty="0">
                          <a:latin typeface="+mn-lt"/>
                        </a:rPr>
                        <a:t>Detection of slowdown in the average rate of change using piecewise linear regression models (from 1 to 3 breaks), significance of the slopes differing from 0 and selection with </a:t>
                      </a:r>
                      <a:r>
                        <a:rPr lang="en-US" sz="1400" baseline="0" dirty="0" err="1">
                          <a:latin typeface="+mn-lt"/>
                        </a:rPr>
                        <a:t>AICc</a:t>
                      </a:r>
                      <a:endParaRPr lang="en-US" sz="1400" baseline="0" dirty="0">
                        <a:latin typeface="+mn-lt"/>
                      </a:endParaRPr>
                    </a:p>
                    <a:p>
                      <a:r>
                        <a:rPr lang="en-US" sz="1400" i="1" baseline="0" dirty="0">
                          <a:latin typeface="+mn-lt"/>
                        </a:rPr>
                        <a:t>See next</a:t>
                      </a:r>
                    </a:p>
                  </a:txBody>
                  <a:tcPr marL="91449" marR="91449" marT="45724" marB="45724"/>
                </a:tc>
                <a:extLst>
                  <a:ext uri="{0D108BD9-81ED-4DB2-BD59-A6C34878D82A}">
                    <a16:rowId xmlns:a16="http://schemas.microsoft.com/office/drawing/2014/main" val="773657916"/>
                  </a:ext>
                </a:extLst>
              </a:tr>
            </a:tbl>
          </a:graphicData>
        </a:graphic>
      </p:graphicFrame>
      <p:grpSp>
        <p:nvGrpSpPr>
          <p:cNvPr id="4" name="Groupe 3"/>
          <p:cNvGrpSpPr/>
          <p:nvPr/>
        </p:nvGrpSpPr>
        <p:grpSpPr>
          <a:xfrm>
            <a:off x="3650617" y="5360397"/>
            <a:ext cx="5367633" cy="1230243"/>
            <a:chOff x="3650617" y="5360397"/>
            <a:chExt cx="5367633" cy="1230243"/>
          </a:xfrm>
        </p:grpSpPr>
        <p:pic>
          <p:nvPicPr>
            <p:cNvPr id="21" name="Image 20"/>
            <p:cNvPicPr>
              <a:picLocks noChangeAspect="1"/>
            </p:cNvPicPr>
            <p:nvPr/>
          </p:nvPicPr>
          <p:blipFill>
            <a:blip r:embed="rId9"/>
            <a:stretch>
              <a:fillRect/>
            </a:stretch>
          </p:blipFill>
          <p:spPr>
            <a:xfrm>
              <a:off x="4868952" y="5380845"/>
              <a:ext cx="1349772" cy="1209795"/>
            </a:xfrm>
            <a:prstGeom prst="rect">
              <a:avLst/>
            </a:prstGeom>
          </p:spPr>
        </p:pic>
        <p:pic>
          <p:nvPicPr>
            <p:cNvPr id="22" name="Image 21"/>
            <p:cNvPicPr>
              <a:picLocks noChangeAspect="1"/>
            </p:cNvPicPr>
            <p:nvPr/>
          </p:nvPicPr>
          <p:blipFill>
            <a:blip r:embed="rId10"/>
            <a:stretch>
              <a:fillRect/>
            </a:stretch>
          </p:blipFill>
          <p:spPr>
            <a:xfrm>
              <a:off x="6218724" y="5360397"/>
              <a:ext cx="1354770" cy="1209795"/>
            </a:xfrm>
            <a:prstGeom prst="rect">
              <a:avLst/>
            </a:prstGeom>
          </p:spPr>
        </p:pic>
        <p:pic>
          <p:nvPicPr>
            <p:cNvPr id="23" name="Image 22"/>
            <p:cNvPicPr>
              <a:picLocks noChangeAspect="1"/>
            </p:cNvPicPr>
            <p:nvPr/>
          </p:nvPicPr>
          <p:blipFill>
            <a:blip r:embed="rId11"/>
            <a:stretch>
              <a:fillRect/>
            </a:stretch>
          </p:blipFill>
          <p:spPr>
            <a:xfrm>
              <a:off x="7573494" y="5360950"/>
              <a:ext cx="1444756" cy="1209795"/>
            </a:xfrm>
            <a:prstGeom prst="rect">
              <a:avLst/>
            </a:prstGeom>
          </p:spPr>
        </p:pic>
        <p:sp>
          <p:nvSpPr>
            <p:cNvPr id="26" name="Rectangle 25"/>
            <p:cNvSpPr/>
            <p:nvPr/>
          </p:nvSpPr>
          <p:spPr>
            <a:xfrm>
              <a:off x="3650617" y="5472392"/>
              <a:ext cx="1202001" cy="954107"/>
            </a:xfrm>
            <a:prstGeom prst="rect">
              <a:avLst/>
            </a:prstGeom>
          </p:spPr>
          <p:txBody>
            <a:bodyPr wrap="square">
              <a:spAutoFit/>
            </a:bodyPr>
            <a:lstStyle/>
            <a:p>
              <a:r>
                <a:rPr lang="fr-FR" sz="1400" dirty="0" err="1">
                  <a:solidFill>
                    <a:srgbClr val="1B3C80"/>
                  </a:solidFill>
                </a:rPr>
                <a:t>Example</a:t>
              </a:r>
              <a:r>
                <a:rPr lang="fr-FR" sz="1400" dirty="0">
                  <a:solidFill>
                    <a:srgbClr val="1B3C80"/>
                  </a:solidFill>
                </a:rPr>
                <a:t> of </a:t>
              </a:r>
              <a:r>
                <a:rPr lang="fr-FR" sz="1400" dirty="0" err="1">
                  <a:solidFill>
                    <a:srgbClr val="1B3C80"/>
                  </a:solidFill>
                </a:rPr>
                <a:t>modeling</a:t>
              </a:r>
              <a:r>
                <a:rPr lang="fr-FR" sz="1400" dirty="0">
                  <a:solidFill>
                    <a:srgbClr val="1B3C80"/>
                  </a:solidFill>
                </a:rPr>
                <a:t> </a:t>
              </a:r>
              <a:r>
                <a:rPr lang="fr-FR" sz="1400" dirty="0" err="1">
                  <a:solidFill>
                    <a:srgbClr val="1B3C80"/>
                  </a:solidFill>
                </a:rPr>
                <a:t>with</a:t>
              </a:r>
              <a:r>
                <a:rPr lang="fr-FR" sz="1400" dirty="0">
                  <a:solidFill>
                    <a:srgbClr val="1B3C80"/>
                  </a:solidFill>
                </a:rPr>
                <a:t> 1, 2 or 3 disruptions</a:t>
              </a:r>
            </a:p>
          </p:txBody>
        </p:sp>
      </p:grpSp>
    </p:spTree>
    <p:extLst>
      <p:ext uri="{BB962C8B-B14F-4D97-AF65-F5344CB8AC3E}">
        <p14:creationId xmlns:p14="http://schemas.microsoft.com/office/powerpoint/2010/main" val="23140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8</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239055" y="1883011"/>
            <a:ext cx="3516164" cy="646331"/>
          </a:xfrm>
          <a:prstGeom prst="rect">
            <a:avLst/>
          </a:prstGeom>
          <a:noFill/>
        </p:spPr>
        <p:txBody>
          <a:bodyPr wrap="square" rtlCol="0">
            <a:spAutoFit/>
          </a:bodyPr>
          <a:lstStyle/>
          <a:p>
            <a:r>
              <a:rPr lang="en-US" dirty="0">
                <a:solidFill>
                  <a:srgbClr val="1B3C80"/>
                </a:solidFill>
                <a:cs typeface="Times New Roman" panose="02020603050405020304" pitchFamily="18" charset="0"/>
              </a:rPr>
              <a:t>Rate of change in size according to initial length</a:t>
            </a:r>
            <a:endParaRPr lang="fr-FR" dirty="0">
              <a:solidFill>
                <a:srgbClr val="1B3C80"/>
              </a:solidFill>
              <a:cs typeface="Times New Roman" panose="02020603050405020304" pitchFamily="18" charset="0"/>
            </a:endParaRPr>
          </a:p>
        </p:txBody>
      </p:sp>
      <p:sp>
        <p:nvSpPr>
          <p:cNvPr id="24" name="ZoneTexte 23"/>
          <p:cNvSpPr txBox="1">
            <a:spLocks noChangeArrowheads="1"/>
          </p:cNvSpPr>
          <p:nvPr/>
        </p:nvSpPr>
        <p:spPr bwMode="auto">
          <a:xfrm>
            <a:off x="201350" y="1108747"/>
            <a:ext cx="2849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Growth </a:t>
            </a:r>
            <a:r>
              <a:rPr lang="fr-FR" altLang="fr-FR" sz="2400" b="1" dirty="0" err="1">
                <a:solidFill>
                  <a:srgbClr val="1B3C80"/>
                </a:solidFill>
                <a:latin typeface="+mn-lt"/>
              </a:rPr>
              <a:t>modeling</a:t>
            </a:r>
            <a:endParaRPr lang="fr-FR" altLang="fr-FR" sz="2400" b="1" dirty="0">
              <a:solidFill>
                <a:srgbClr val="1B3C80"/>
              </a:solidFill>
              <a:latin typeface="+mn-lt"/>
            </a:endParaRP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0125" y="5417923"/>
            <a:ext cx="3323017" cy="461665"/>
          </a:xfrm>
          <a:prstGeom prst="rect">
            <a:avLst/>
          </a:prstGeom>
        </p:spPr>
        <p:txBody>
          <a:bodyPr wrap="square">
            <a:spAutoFit/>
          </a:bodyPr>
          <a:lstStyle/>
          <a:p>
            <a:r>
              <a:rPr lang="en-GB" sz="1200" dirty="0">
                <a:solidFill>
                  <a:srgbClr val="1B3C80"/>
                </a:solidFill>
                <a:latin typeface="Calibri" panose="020F0502020204030204" pitchFamily="34" charset="0"/>
                <a:ea typeface="Calibri" panose="020F0502020204030204" pitchFamily="34" charset="0"/>
                <a:cs typeface="Times New Roman" panose="02020603050405020304" pitchFamily="18" charset="0"/>
              </a:rPr>
              <a:t>Average rate of change in size (in %) </a:t>
            </a:r>
          </a:p>
          <a:p>
            <a:r>
              <a:rPr lang="en-GB" sz="1200" dirty="0">
                <a:solidFill>
                  <a:srgbClr val="1B3C80"/>
                </a:solidFill>
                <a:latin typeface="Calibri" panose="020F0502020204030204" pitchFamily="34" charset="0"/>
                <a:ea typeface="Calibri" panose="020F0502020204030204" pitchFamily="34" charset="0"/>
                <a:cs typeface="Times New Roman" panose="02020603050405020304" pitchFamily="18" charset="0"/>
              </a:rPr>
              <a:t>Example </a:t>
            </a:r>
            <a:r>
              <a:rPr lang="en-GB" sz="1200" dirty="0" err="1">
                <a:solidFill>
                  <a:srgbClr val="1B3C80"/>
                </a:solidFill>
                <a:latin typeface="Calibri" panose="020F0502020204030204" pitchFamily="34" charset="0"/>
                <a:ea typeface="Calibri" panose="020F0502020204030204" pitchFamily="34" charset="0"/>
                <a:cs typeface="Times New Roman" panose="02020603050405020304" pitchFamily="18" charset="0"/>
              </a:rPr>
              <a:t>Andernos</a:t>
            </a:r>
            <a:r>
              <a:rPr lang="en-GB" sz="1200" dirty="0">
                <a:solidFill>
                  <a:srgbClr val="1B3C80"/>
                </a:solidFill>
                <a:latin typeface="Calibri" panose="020F0502020204030204" pitchFamily="34" charset="0"/>
                <a:ea typeface="Calibri" panose="020F0502020204030204" pitchFamily="34" charset="0"/>
                <a:cs typeface="Times New Roman" panose="02020603050405020304" pitchFamily="18" charset="0"/>
              </a:rPr>
              <a:t> site – 3 enclosures (Q1 to Q3)</a:t>
            </a:r>
            <a:endParaRPr lang="fr-FR" sz="1200" dirty="0">
              <a:solidFill>
                <a:srgbClr val="1B3C80"/>
              </a:solidFill>
            </a:endParaRPr>
          </a:p>
        </p:txBody>
      </p:sp>
      <p:sp>
        <p:nvSpPr>
          <p:cNvPr id="13" name="ZoneTexte 12"/>
          <p:cNvSpPr txBox="1">
            <a:spLocks noChangeArrowheads="1"/>
          </p:cNvSpPr>
          <p:nvPr/>
        </p:nvSpPr>
        <p:spPr bwMode="auto">
          <a:xfrm>
            <a:off x="2555905" y="1118676"/>
            <a:ext cx="153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 </a:t>
            </a:r>
            <a:r>
              <a:rPr lang="fr-FR" altLang="fr-FR" sz="2400" b="1" dirty="0" err="1">
                <a:solidFill>
                  <a:srgbClr val="1B3C80"/>
                </a:solidFill>
                <a:latin typeface="+mn-lt"/>
              </a:rPr>
              <a:t>Results</a:t>
            </a:r>
            <a:endParaRPr lang="fr-FR" altLang="fr-FR" sz="2400" b="1" dirty="0">
              <a:solidFill>
                <a:srgbClr val="1B3C80"/>
              </a:solidFill>
              <a:latin typeface="+mn-lt"/>
            </a:endParaRPr>
          </a:p>
        </p:txBody>
      </p:sp>
      <p:pic>
        <p:nvPicPr>
          <p:cNvPr id="27" name="Image 26"/>
          <p:cNvPicPr>
            <a:picLocks noChangeAspect="1"/>
          </p:cNvPicPr>
          <p:nvPr/>
        </p:nvPicPr>
        <p:blipFill>
          <a:blip r:embed="rId8"/>
          <a:stretch>
            <a:fillRect/>
          </a:stretch>
        </p:blipFill>
        <p:spPr>
          <a:xfrm>
            <a:off x="370125" y="2534308"/>
            <a:ext cx="2883615" cy="2883615"/>
          </a:xfrm>
          <a:prstGeom prst="rect">
            <a:avLst/>
          </a:prstGeom>
        </p:spPr>
      </p:pic>
      <p:grpSp>
        <p:nvGrpSpPr>
          <p:cNvPr id="7" name="Groupe 6"/>
          <p:cNvGrpSpPr/>
          <p:nvPr/>
        </p:nvGrpSpPr>
        <p:grpSpPr>
          <a:xfrm>
            <a:off x="3930415" y="1438116"/>
            <a:ext cx="5208557" cy="5168051"/>
            <a:chOff x="3930415" y="1438116"/>
            <a:chExt cx="5208557" cy="5168051"/>
          </a:xfrm>
        </p:grpSpPr>
        <p:grpSp>
          <p:nvGrpSpPr>
            <p:cNvPr id="4" name="Groupe 3"/>
            <p:cNvGrpSpPr/>
            <p:nvPr/>
          </p:nvGrpSpPr>
          <p:grpSpPr>
            <a:xfrm>
              <a:off x="3930415" y="1438116"/>
              <a:ext cx="5208557" cy="5168051"/>
              <a:chOff x="3930415" y="1438116"/>
              <a:chExt cx="5208557" cy="5168051"/>
            </a:xfrm>
          </p:grpSpPr>
          <p:sp>
            <p:nvSpPr>
              <p:cNvPr id="8" name="Rectangle 7"/>
              <p:cNvSpPr/>
              <p:nvPr/>
            </p:nvSpPr>
            <p:spPr>
              <a:xfrm>
                <a:off x="4027325" y="5128839"/>
                <a:ext cx="5111647" cy="1477328"/>
              </a:xfrm>
              <a:prstGeom prst="rect">
                <a:avLst/>
              </a:prstGeom>
            </p:spPr>
            <p:txBody>
              <a:bodyPr wrap="square">
                <a:spAutoFit/>
              </a:bodyPr>
              <a:lstStyle/>
              <a:p>
                <a:r>
                  <a:rPr lang="en-US" dirty="0">
                    <a:solidFill>
                      <a:srgbClr val="1B3C80"/>
                    </a:solidFill>
                  </a:rPr>
                  <a:t>The greatest length at which a slowdown in growth was observed is </a:t>
                </a:r>
                <a:r>
                  <a:rPr lang="en-US" b="1" dirty="0">
                    <a:solidFill>
                      <a:srgbClr val="1B3C80"/>
                    </a:solidFill>
                  </a:rPr>
                  <a:t>28.9 mm</a:t>
                </a:r>
                <a:r>
                  <a:rPr lang="en-US" dirty="0">
                    <a:solidFill>
                      <a:srgbClr val="1B3C80"/>
                    </a:solidFill>
                  </a:rPr>
                  <a:t>, </a:t>
                </a:r>
                <a:r>
                  <a:rPr lang="en-US" b="1" dirty="0">
                    <a:solidFill>
                      <a:srgbClr val="1B3C80"/>
                    </a:solidFill>
                  </a:rPr>
                  <a:t>31.5 mm</a:t>
                </a:r>
                <a:r>
                  <a:rPr lang="en-US" dirty="0">
                    <a:solidFill>
                      <a:srgbClr val="1B3C80"/>
                    </a:solidFill>
                  </a:rPr>
                  <a:t>, </a:t>
                </a:r>
                <a:r>
                  <a:rPr lang="en-US" b="1" dirty="0">
                    <a:solidFill>
                      <a:srgbClr val="1B3C80"/>
                    </a:solidFill>
                  </a:rPr>
                  <a:t>23.5 mm</a:t>
                </a:r>
                <a:r>
                  <a:rPr lang="en-US" dirty="0">
                    <a:solidFill>
                      <a:srgbClr val="1B3C80"/>
                    </a:solidFill>
                  </a:rPr>
                  <a:t> and </a:t>
                </a:r>
                <a:r>
                  <a:rPr lang="en-US" b="1" dirty="0">
                    <a:solidFill>
                      <a:srgbClr val="1B3C80"/>
                    </a:solidFill>
                  </a:rPr>
                  <a:t>27.3 mm</a:t>
                </a:r>
                <a:r>
                  <a:rPr lang="en-US" dirty="0">
                    <a:solidFill>
                      <a:srgbClr val="1B3C80"/>
                    </a:solidFill>
                  </a:rPr>
                  <a:t> for </a:t>
                </a:r>
                <a:r>
                  <a:rPr lang="en-US" dirty="0" err="1">
                    <a:solidFill>
                      <a:srgbClr val="1B3C80"/>
                    </a:solidFill>
                  </a:rPr>
                  <a:t>Andernos</a:t>
                </a:r>
                <a:r>
                  <a:rPr lang="en-US" dirty="0">
                    <a:solidFill>
                      <a:srgbClr val="1B3C80"/>
                    </a:solidFill>
                  </a:rPr>
                  <a:t>, </a:t>
                </a:r>
                <a:r>
                  <a:rPr lang="en-US" dirty="0" err="1">
                    <a:solidFill>
                      <a:srgbClr val="1B3C80"/>
                    </a:solidFill>
                  </a:rPr>
                  <a:t>Gujan</a:t>
                </a:r>
                <a:r>
                  <a:rPr lang="en-US" dirty="0">
                    <a:solidFill>
                      <a:srgbClr val="1B3C80"/>
                    </a:solidFill>
                  </a:rPr>
                  <a:t>, Ile aux </a:t>
                </a:r>
                <a:r>
                  <a:rPr lang="en-US" dirty="0" err="1">
                    <a:solidFill>
                      <a:srgbClr val="1B3C80"/>
                    </a:solidFill>
                  </a:rPr>
                  <a:t>Oiseaux</a:t>
                </a:r>
                <a:r>
                  <a:rPr lang="en-US" dirty="0">
                    <a:solidFill>
                      <a:srgbClr val="1B3C80"/>
                    </a:solidFill>
                  </a:rPr>
                  <a:t> and </a:t>
                </a:r>
                <a:r>
                  <a:rPr lang="en-US" dirty="0" err="1">
                    <a:solidFill>
                      <a:srgbClr val="1B3C80"/>
                    </a:solidFill>
                  </a:rPr>
                  <a:t>Lanton</a:t>
                </a:r>
                <a:r>
                  <a:rPr lang="en-US" dirty="0">
                    <a:solidFill>
                      <a:srgbClr val="1B3C80"/>
                    </a:solidFill>
                  </a:rPr>
                  <a:t>, respectively. </a:t>
                </a:r>
              </a:p>
              <a:p>
                <a:r>
                  <a:rPr lang="en-US" dirty="0">
                    <a:solidFill>
                      <a:srgbClr val="1B3C80"/>
                    </a:solidFill>
                  </a:rPr>
                  <a:t>For the oceanic site, it was </a:t>
                </a:r>
                <a:r>
                  <a:rPr lang="en-US" b="1" dirty="0">
                    <a:solidFill>
                      <a:srgbClr val="1B3C80"/>
                    </a:solidFill>
                  </a:rPr>
                  <a:t>29.8 mm</a:t>
                </a:r>
                <a:r>
                  <a:rPr lang="en-US" dirty="0">
                    <a:solidFill>
                      <a:srgbClr val="1B3C80"/>
                    </a:solidFill>
                  </a:rPr>
                  <a:t>.</a:t>
                </a:r>
                <a:endParaRPr lang="fr-FR" dirty="0">
                  <a:solidFill>
                    <a:srgbClr val="1B3C80"/>
                  </a:solidFill>
                </a:endParaRPr>
              </a:p>
            </p:txBody>
          </p:sp>
          <p:pic>
            <p:nvPicPr>
              <p:cNvPr id="9" name="Image 8"/>
              <p:cNvPicPr>
                <a:picLocks noChangeAspect="1"/>
              </p:cNvPicPr>
              <p:nvPr/>
            </p:nvPicPr>
            <p:blipFill>
              <a:blip r:embed="rId9"/>
              <a:stretch>
                <a:fillRect/>
              </a:stretch>
            </p:blipFill>
            <p:spPr>
              <a:xfrm>
                <a:off x="3930415" y="1438116"/>
                <a:ext cx="4983801" cy="3724381"/>
              </a:xfrm>
              <a:prstGeom prst="rect">
                <a:avLst/>
              </a:prstGeom>
            </p:spPr>
          </p:pic>
        </p:grpSp>
        <p:sp>
          <p:nvSpPr>
            <p:cNvPr id="2" name="Rectangle à coins arrondis 1"/>
            <p:cNvSpPr/>
            <p:nvPr/>
          </p:nvSpPr>
          <p:spPr>
            <a:xfrm>
              <a:off x="7918241" y="1750980"/>
              <a:ext cx="284532" cy="18738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7918241" y="2275097"/>
              <a:ext cx="284532" cy="18738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7916908" y="2443012"/>
              <a:ext cx="284532" cy="18738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7918241" y="3259924"/>
              <a:ext cx="284532" cy="18738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7916395" y="4263393"/>
              <a:ext cx="284532" cy="187386"/>
            </a:xfrm>
            <a:prstGeom prst="round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7927042" y="4450779"/>
              <a:ext cx="284532" cy="187386"/>
            </a:xfrm>
            <a:prstGeom prst="round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485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7005372" y="6597505"/>
            <a:ext cx="2133600" cy="365125"/>
          </a:xfrm>
        </p:spPr>
        <p:txBody>
          <a:bodyPr/>
          <a:lstStyle/>
          <a:p>
            <a:fld id="{0F447B95-E6F3-9E41-9DD9-E80BDFDD31A6}" type="slidenum">
              <a:rPr lang="fr-FR" smtClean="0"/>
              <a:pPr/>
              <a:t>9</a:t>
            </a:fld>
            <a:endParaRPr lang="fr-FR" dirty="0"/>
          </a:p>
        </p:txBody>
      </p:sp>
      <p:sp>
        <p:nvSpPr>
          <p:cNvPr id="3" name="Rectangle 2"/>
          <p:cNvSpPr/>
          <p:nvPr/>
        </p:nvSpPr>
        <p:spPr>
          <a:xfrm>
            <a:off x="-5028" y="-21515"/>
            <a:ext cx="9144000" cy="1055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a:spLocks noChangeArrowheads="1"/>
          </p:cNvSpPr>
          <p:nvPr/>
        </p:nvSpPr>
        <p:spPr bwMode="auto">
          <a:xfrm>
            <a:off x="201350" y="1108747"/>
            <a:ext cx="317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err="1">
                <a:solidFill>
                  <a:srgbClr val="1B3C80"/>
                </a:solidFill>
                <a:latin typeface="+mn-lt"/>
              </a:rPr>
              <a:t>Regarding</a:t>
            </a:r>
            <a:r>
              <a:rPr lang="fr-FR" altLang="fr-FR" sz="2400" b="1" dirty="0">
                <a:solidFill>
                  <a:srgbClr val="1B3C80"/>
                </a:solidFill>
                <a:latin typeface="+mn-lt"/>
              </a:rPr>
              <a:t> production</a:t>
            </a:r>
          </a:p>
        </p:txBody>
      </p:sp>
      <p:graphicFrame>
        <p:nvGraphicFramePr>
          <p:cNvPr id="25" name="Diagramme 24"/>
          <p:cNvGraphicFramePr/>
          <p:nvPr>
            <p:extLst>
              <p:ext uri="{D42A27DB-BD31-4B8C-83A1-F6EECF244321}">
                <p14:modId xmlns:p14="http://schemas.microsoft.com/office/powerpoint/2010/main" val="1680146421"/>
              </p:ext>
            </p:extLst>
          </p:nvPr>
        </p:nvGraphicFramePr>
        <p:xfrm>
          <a:off x="5028" y="-1186731"/>
          <a:ext cx="9138972" cy="333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8444" y="1942619"/>
            <a:ext cx="8584096" cy="4247317"/>
          </a:xfrm>
          <a:prstGeom prst="rect">
            <a:avLst/>
          </a:prstGeom>
        </p:spPr>
        <p:txBody>
          <a:bodyPr wrap="square">
            <a:spAutoFit/>
          </a:bodyPr>
          <a:lstStyle/>
          <a:p>
            <a:r>
              <a:rPr lang="en-US" dirty="0">
                <a:solidFill>
                  <a:srgbClr val="1B3C80"/>
                </a:solidFill>
              </a:rPr>
              <a:t>Biomass evolution assessed using a simulated cohort of 1,000 individuals with an initial 30-mm shell length (a size close to that at which a growth slowdown was determined)</a:t>
            </a:r>
          </a:p>
          <a:p>
            <a:endParaRPr lang="en-US" dirty="0">
              <a:solidFill>
                <a:srgbClr val="1B3C80"/>
              </a:solidFill>
            </a:endParaRPr>
          </a:p>
          <a:p>
            <a:r>
              <a:rPr lang="en-US" dirty="0">
                <a:solidFill>
                  <a:srgbClr val="1B3C80"/>
                </a:solidFill>
              </a:rPr>
              <a:t>Cohort dynamics, in the absence of fishing, using growth and mortality parameters specifically established for the </a:t>
            </a:r>
            <a:r>
              <a:rPr lang="en-US" dirty="0" err="1">
                <a:solidFill>
                  <a:srgbClr val="1B3C80"/>
                </a:solidFill>
              </a:rPr>
              <a:t>Arcachon</a:t>
            </a:r>
            <a:r>
              <a:rPr lang="en-US" dirty="0">
                <a:solidFill>
                  <a:srgbClr val="1B3C80"/>
                </a:solidFill>
              </a:rPr>
              <a:t> Bay.</a:t>
            </a:r>
          </a:p>
          <a:p>
            <a:r>
              <a:rPr lang="en-US" dirty="0">
                <a:solidFill>
                  <a:srgbClr val="1B3C80"/>
                </a:solidFill>
              </a:rPr>
              <a:t>Two precisions defining two methods:</a:t>
            </a:r>
          </a:p>
          <a:p>
            <a:r>
              <a:rPr lang="en-US" dirty="0">
                <a:solidFill>
                  <a:srgbClr val="1B3C80"/>
                </a:solidFill>
              </a:rPr>
              <a:t>Method 1: based on the percentage mortality estimates as a function of length (for individuals between 30.0 and 34.9 mm, the monthly mortality rate applied was 3.9%; for individuals between 35 and 40 mm, the rate applied was 1.8%). Percentages common to all enclosures. </a:t>
            </a:r>
          </a:p>
          <a:p>
            <a:r>
              <a:rPr lang="en-US" dirty="0">
                <a:solidFill>
                  <a:srgbClr val="1B3C80"/>
                </a:solidFill>
              </a:rPr>
              <a:t>Method 2: based on the natural mortality coefficients estimated for individuals between 20 and 40 mm in size from enclosure experiments. Coefficients specific to each enclosure.</a:t>
            </a:r>
          </a:p>
          <a:p>
            <a:endParaRPr lang="en-US" dirty="0">
              <a:solidFill>
                <a:srgbClr val="1B3C80"/>
              </a:solidFill>
            </a:endParaRPr>
          </a:p>
          <a:p>
            <a:pPr marL="285750" indent="-285750">
              <a:buFont typeface="Symbol" panose="05050102010706020507" pitchFamily="18" charset="2"/>
              <a:buChar char="Þ"/>
            </a:pPr>
            <a:r>
              <a:rPr lang="en-US" dirty="0">
                <a:solidFill>
                  <a:srgbClr val="1B3C80"/>
                </a:solidFill>
              </a:rPr>
              <a:t>Estimation of the size at which the natural mortality offsets the weight growth.</a:t>
            </a:r>
          </a:p>
          <a:p>
            <a:r>
              <a:rPr lang="en-US" dirty="0">
                <a:solidFill>
                  <a:srgbClr val="1B3C80"/>
                </a:solidFill>
              </a:rPr>
              <a:t>This was done for each site and each enclosure.</a:t>
            </a:r>
            <a:endParaRPr lang="fr-FR" dirty="0">
              <a:solidFill>
                <a:srgbClr val="1B3C80"/>
              </a:solidFill>
            </a:endParaRPr>
          </a:p>
        </p:txBody>
      </p:sp>
      <p:sp>
        <p:nvSpPr>
          <p:cNvPr id="10" name="ZoneTexte 9"/>
          <p:cNvSpPr txBox="1">
            <a:spLocks noChangeArrowheads="1"/>
          </p:cNvSpPr>
          <p:nvPr/>
        </p:nvSpPr>
        <p:spPr bwMode="auto">
          <a:xfrm>
            <a:off x="3083010" y="1108746"/>
            <a:ext cx="460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dirty="0">
                <a:solidFill>
                  <a:srgbClr val="1B3C80"/>
                </a:solidFill>
                <a:latin typeface="+mn-lt"/>
              </a:rPr>
              <a:t>- </a:t>
            </a:r>
            <a:r>
              <a:rPr lang="fr-FR" altLang="fr-FR" sz="2400" b="1" dirty="0" err="1">
                <a:solidFill>
                  <a:srgbClr val="1B3C80"/>
                </a:solidFill>
                <a:latin typeface="+mn-lt"/>
              </a:rPr>
              <a:t>Methodology</a:t>
            </a:r>
            <a:endParaRPr lang="fr-FR" altLang="fr-FR" sz="2400" b="1" dirty="0">
              <a:solidFill>
                <a:srgbClr val="1B3C80"/>
              </a:solidFill>
              <a:latin typeface="+mn-lt"/>
            </a:endParaRPr>
          </a:p>
        </p:txBody>
      </p:sp>
    </p:spTree>
    <p:extLst>
      <p:ext uri="{BB962C8B-B14F-4D97-AF65-F5344CB8AC3E}">
        <p14:creationId xmlns:p14="http://schemas.microsoft.com/office/powerpoint/2010/main" val="13360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theme/theme1.xml><?xml version="1.0" encoding="utf-8"?>
<a:theme xmlns:a="http://schemas.openxmlformats.org/drawingml/2006/main" name="Premiere page sans SousTit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3878</TotalTime>
  <Words>1795</Words>
  <Application>Microsoft Office PowerPoint</Application>
  <PresentationFormat>Affichage à l'écran (4:3)</PresentationFormat>
  <Paragraphs>206</Paragraphs>
  <Slides>16</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Arial Narrow</vt:lpstr>
      <vt:lpstr>Calibri</vt:lpstr>
      <vt:lpstr>Open Sans</vt:lpstr>
      <vt:lpstr>Open Sans Light</vt:lpstr>
      <vt:lpstr>Symbol</vt:lpstr>
      <vt:lpstr>Premiere page sans SousTitre</vt:lpstr>
      <vt:lpstr>Increasing biological knowledge of the Ruditapes philippinarum population from Arcachon Bay (SW France) for a better sustainable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coco coco</dc:creator>
  <cp:lastModifiedBy>patrick Prouzet</cp:lastModifiedBy>
  <cp:revision>384</cp:revision>
  <dcterms:created xsi:type="dcterms:W3CDTF">2017-06-18T13:28:54Z</dcterms:created>
  <dcterms:modified xsi:type="dcterms:W3CDTF">2023-10-16T16:41:35Z</dcterms:modified>
</cp:coreProperties>
</file>