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92" r:id="rId2"/>
    <p:sldId id="295" r:id="rId3"/>
    <p:sldId id="301" r:id="rId4"/>
    <p:sldId id="357" r:id="rId5"/>
    <p:sldId id="336" r:id="rId6"/>
    <p:sldId id="337" r:id="rId7"/>
    <p:sldId id="338" r:id="rId8"/>
    <p:sldId id="356" r:id="rId9"/>
    <p:sldId id="259" r:id="rId10"/>
    <p:sldId id="309" r:id="rId11"/>
    <p:sldId id="308" r:id="rId12"/>
    <p:sldId id="310" r:id="rId13"/>
    <p:sldId id="331" r:id="rId14"/>
    <p:sldId id="351" r:id="rId15"/>
    <p:sldId id="339" r:id="rId16"/>
    <p:sldId id="352" r:id="rId17"/>
    <p:sldId id="353" r:id="rId18"/>
    <p:sldId id="361" r:id="rId19"/>
    <p:sldId id="348" r:id="rId20"/>
    <p:sldId id="346" r:id="rId21"/>
    <p:sldId id="355" r:id="rId22"/>
    <p:sldId id="347" r:id="rId23"/>
    <p:sldId id="325" r:id="rId24"/>
    <p:sldId id="324" r:id="rId25"/>
    <p:sldId id="300" r:id="rId26"/>
    <p:sldId id="360" r:id="rId27"/>
    <p:sldId id="296" r:id="rId28"/>
    <p:sldId id="362" r:id="rId29"/>
    <p:sldId id="373" r:id="rId30"/>
    <p:sldId id="370" r:id="rId31"/>
    <p:sldId id="37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8E5"/>
    <a:srgbClr val="5EA6D5"/>
    <a:srgbClr val="A9CA7D"/>
    <a:srgbClr val="C5A1CC"/>
    <a:srgbClr val="80B23F"/>
    <a:srgbClr val="85B44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88084" autoAdjust="0"/>
  </p:normalViewPr>
  <p:slideViewPr>
    <p:cSldViewPr snapToGrid="0">
      <p:cViewPr varScale="1">
        <p:scale>
          <a:sx n="81" d="100"/>
          <a:sy n="81" d="100"/>
        </p:scale>
        <p:origin x="37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740A5-CD68-4D1E-AAE3-01484C502DD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4B2FA-A0CF-4307-A4E7-BD3CB499D67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5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C99E5-7C14-4259-8E79-437B8935AB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63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4B2FA-A0CF-4307-A4E7-BD3CB499D6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81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0791D-9420-4BC8-8D58-97128F3BDF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77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4B2FA-A0CF-4307-A4E7-BD3CB499D6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00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4B2FA-A0CF-4307-A4E7-BD3CB499D6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70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0791D-9420-4BC8-8D58-97128F3BDF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50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0791D-9420-4BC8-8D58-97128F3BDF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93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0791D-9420-4BC8-8D58-97128F3BDF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98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0791D-9420-4BC8-8D58-97128F3BDF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18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0791D-9420-4BC8-8D58-97128F3BDF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06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4B2FA-A0CF-4307-A4E7-BD3CB499D6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9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4B2FA-A0CF-4307-A4E7-BD3CB499D6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61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4B2FA-A0CF-4307-A4E7-BD3CB499D6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56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4B2FA-A0CF-4307-A4E7-BD3CB499D6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14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4B2FA-A0CF-4307-A4E7-BD3CB499D6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02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C99E5-7C14-4259-8E79-437B8935AB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45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4B2FA-A0CF-4307-A4E7-BD3CB499D6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1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4B2FA-A0CF-4307-A4E7-BD3CB499D6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9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4B2FA-A0CF-4307-A4E7-BD3CB499D6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5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C99E5-7C14-4259-8E79-437B8935AB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4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C99E5-7C14-4259-8E79-437B8935AB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08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C99E5-7C14-4259-8E79-437B8935AB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68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dk1"/>
              </a:solidFill>
              <a:ea typeface="Anaheim"/>
              <a:cs typeface="Anaheim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0791D-9420-4BC8-8D58-97128F3BDF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08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4B2FA-A0CF-4307-A4E7-BD3CB499D6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1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781A-91E2-4159-A0AB-7A3EA0D3CDCE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6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6B5B-0AD9-4F1C-8A6C-5B18C1DE136D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5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965E-1E89-4CBE-8029-059D43EB7C68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9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59B8-DCC9-49C8-82CB-2568E36A6B26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4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E5A4-666E-4DAE-9BD6-51EA71DE45C8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4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CBEE-36ED-4AEB-931D-6D3B4020D00E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8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3CA-4C5D-4F84-918D-1E720F3B135D}" type="datetime1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3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064A-5271-4CC9-9D3C-93E4BBE14E57}" type="datetime1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7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4818-8774-4125-95B7-A044C819F761}" type="datetime1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11FC-7765-4DC7-A4F5-ACD20E09C7A3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6640-2825-4D82-B8A9-91F75C4F4C3B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B5A4-FABB-436D-BF29-491A9CF44698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42CC9-0415-48E6-AAF6-3F7112860E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eine.matar@unicaen.fr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11374C52-4F5E-4650-8BB3-53555A6ED2A4}"/>
              </a:ext>
            </a:extLst>
          </p:cNvPr>
          <p:cNvSpPr txBox="1">
            <a:spLocks/>
          </p:cNvSpPr>
          <p:nvPr/>
        </p:nvSpPr>
        <p:spPr>
          <a:xfrm>
            <a:off x="0" y="2161765"/>
            <a:ext cx="12191999" cy="91204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marR="5080" indent="99060">
              <a:spcBef>
                <a:spcPts val="100"/>
              </a:spcBef>
            </a:pPr>
            <a:r>
              <a:rPr lang="en-US" sz="3200" b="1" spc="-125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spc="-125" dirty="0">
                <a:solidFill>
                  <a:srgbClr val="FF0000"/>
                </a:solidFill>
                <a:cs typeface="Times New Roman" panose="02020603050405020304" pitchFamily="18" charset="0"/>
              </a:rPr>
              <a:t>Investigating the dynamics of extreme wave energy transfer </a:t>
            </a:r>
          </a:p>
          <a:p>
            <a:pPr marL="12065" marR="5080" indent="99060">
              <a:spcBef>
                <a:spcPts val="100"/>
              </a:spcBef>
            </a:pPr>
            <a:r>
              <a:rPr lang="en-US" sz="3200" b="1" spc="-125" dirty="0">
                <a:solidFill>
                  <a:srgbClr val="FF0000"/>
                </a:solidFill>
                <a:cs typeface="Times New Roman" panose="02020603050405020304" pitchFamily="18" charset="0"/>
              </a:rPr>
              <a:t>during propagation towards coastal zones</a:t>
            </a:r>
            <a:endParaRPr 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65F56A43-5F05-4510-9A0F-2807AE9E5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381"/>
          <a:stretch/>
        </p:blipFill>
        <p:spPr>
          <a:xfrm>
            <a:off x="6259346" y="506446"/>
            <a:ext cx="1533363" cy="918750"/>
          </a:xfrm>
          <a:prstGeom prst="rect">
            <a:avLst/>
          </a:prstGeom>
        </p:spPr>
      </p:pic>
      <p:pic>
        <p:nvPicPr>
          <p:cNvPr id="8" name="Picture 30" descr="Résultat de recherche d'images pour &quot;unicaen logos&quot;">
            <a:extLst>
              <a:ext uri="{FF2B5EF4-FFF2-40B4-BE49-F238E27FC236}">
                <a16:creationId xmlns:a16="http://schemas.microsoft.com/office/drawing/2014/main" id="{2A880E14-324B-4D37-9C85-6EA33EA5F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68" y="537310"/>
            <a:ext cx="972795" cy="91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520">
            <a:extLst>
              <a:ext uri="{FF2B5EF4-FFF2-40B4-BE49-F238E27FC236}">
                <a16:creationId xmlns:a16="http://schemas.microsoft.com/office/drawing/2014/main" id="{477EA572-D0D4-452F-924E-7B98DB2C8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614" y="693157"/>
            <a:ext cx="1645181" cy="656797"/>
          </a:xfrm>
          <a:prstGeom prst="rect">
            <a:avLst/>
          </a:prstGeom>
        </p:spPr>
      </p:pic>
      <p:sp>
        <p:nvSpPr>
          <p:cNvPr id="137" name="Google Shape;16376;p27"/>
          <p:cNvSpPr/>
          <p:nvPr/>
        </p:nvSpPr>
        <p:spPr>
          <a:xfrm>
            <a:off x="544899" y="49254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6377;p27"/>
          <p:cNvSpPr/>
          <p:nvPr/>
        </p:nvSpPr>
        <p:spPr>
          <a:xfrm>
            <a:off x="664407" y="49254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6378;p27"/>
          <p:cNvSpPr/>
          <p:nvPr/>
        </p:nvSpPr>
        <p:spPr>
          <a:xfrm>
            <a:off x="783916" y="49254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6379;p27"/>
          <p:cNvSpPr/>
          <p:nvPr/>
        </p:nvSpPr>
        <p:spPr>
          <a:xfrm>
            <a:off x="903424" y="49254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6380;p27"/>
          <p:cNvSpPr/>
          <p:nvPr/>
        </p:nvSpPr>
        <p:spPr>
          <a:xfrm>
            <a:off x="1022932" y="49254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6389;p27"/>
          <p:cNvSpPr/>
          <p:nvPr/>
        </p:nvSpPr>
        <p:spPr>
          <a:xfrm>
            <a:off x="544899" y="50315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6390;p27"/>
          <p:cNvSpPr/>
          <p:nvPr/>
        </p:nvSpPr>
        <p:spPr>
          <a:xfrm>
            <a:off x="664407" y="50315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6391;p27"/>
          <p:cNvSpPr/>
          <p:nvPr/>
        </p:nvSpPr>
        <p:spPr>
          <a:xfrm>
            <a:off x="783916" y="50315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6392;p27"/>
          <p:cNvSpPr/>
          <p:nvPr/>
        </p:nvSpPr>
        <p:spPr>
          <a:xfrm>
            <a:off x="903424" y="50315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6393;p27"/>
          <p:cNvSpPr/>
          <p:nvPr/>
        </p:nvSpPr>
        <p:spPr>
          <a:xfrm>
            <a:off x="1022932" y="50315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6402;p27"/>
          <p:cNvSpPr/>
          <p:nvPr/>
        </p:nvSpPr>
        <p:spPr>
          <a:xfrm>
            <a:off x="544899" y="51376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6403;p27"/>
          <p:cNvSpPr/>
          <p:nvPr/>
        </p:nvSpPr>
        <p:spPr>
          <a:xfrm>
            <a:off x="664407" y="51376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6404;p27"/>
          <p:cNvSpPr/>
          <p:nvPr/>
        </p:nvSpPr>
        <p:spPr>
          <a:xfrm>
            <a:off x="783916" y="51376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6405;p27"/>
          <p:cNvSpPr/>
          <p:nvPr/>
        </p:nvSpPr>
        <p:spPr>
          <a:xfrm>
            <a:off x="903424" y="51376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6406;p27"/>
          <p:cNvSpPr/>
          <p:nvPr/>
        </p:nvSpPr>
        <p:spPr>
          <a:xfrm>
            <a:off x="1022932" y="51376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6415;p27"/>
          <p:cNvSpPr/>
          <p:nvPr/>
        </p:nvSpPr>
        <p:spPr>
          <a:xfrm>
            <a:off x="544899" y="52437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6416;p27"/>
          <p:cNvSpPr/>
          <p:nvPr/>
        </p:nvSpPr>
        <p:spPr>
          <a:xfrm>
            <a:off x="664407" y="52437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6417;p27"/>
          <p:cNvSpPr/>
          <p:nvPr/>
        </p:nvSpPr>
        <p:spPr>
          <a:xfrm>
            <a:off x="783916" y="52437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6418;p27"/>
          <p:cNvSpPr/>
          <p:nvPr/>
        </p:nvSpPr>
        <p:spPr>
          <a:xfrm>
            <a:off x="903424" y="52437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419;p27"/>
          <p:cNvSpPr/>
          <p:nvPr/>
        </p:nvSpPr>
        <p:spPr>
          <a:xfrm>
            <a:off x="1022932" y="52437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428;p27"/>
          <p:cNvSpPr/>
          <p:nvPr/>
        </p:nvSpPr>
        <p:spPr>
          <a:xfrm>
            <a:off x="544899" y="53498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6429;p27"/>
          <p:cNvSpPr/>
          <p:nvPr/>
        </p:nvSpPr>
        <p:spPr>
          <a:xfrm>
            <a:off x="664407" y="53498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6430;p27"/>
          <p:cNvSpPr/>
          <p:nvPr/>
        </p:nvSpPr>
        <p:spPr>
          <a:xfrm>
            <a:off x="783916" y="53498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431;p27"/>
          <p:cNvSpPr/>
          <p:nvPr/>
        </p:nvSpPr>
        <p:spPr>
          <a:xfrm>
            <a:off x="903424" y="53498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432;p27"/>
          <p:cNvSpPr/>
          <p:nvPr/>
        </p:nvSpPr>
        <p:spPr>
          <a:xfrm>
            <a:off x="1022932" y="53498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441;p27"/>
          <p:cNvSpPr/>
          <p:nvPr/>
        </p:nvSpPr>
        <p:spPr>
          <a:xfrm>
            <a:off x="544899" y="54559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442;p27"/>
          <p:cNvSpPr/>
          <p:nvPr/>
        </p:nvSpPr>
        <p:spPr>
          <a:xfrm>
            <a:off x="664407" y="54559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43;p27"/>
          <p:cNvSpPr/>
          <p:nvPr/>
        </p:nvSpPr>
        <p:spPr>
          <a:xfrm>
            <a:off x="783916" y="54559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444;p27"/>
          <p:cNvSpPr/>
          <p:nvPr/>
        </p:nvSpPr>
        <p:spPr>
          <a:xfrm>
            <a:off x="903424" y="54559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445;p27"/>
          <p:cNvSpPr/>
          <p:nvPr/>
        </p:nvSpPr>
        <p:spPr>
          <a:xfrm>
            <a:off x="1022932" y="54559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376;p27"/>
          <p:cNvSpPr/>
          <p:nvPr/>
        </p:nvSpPr>
        <p:spPr>
          <a:xfrm>
            <a:off x="544899" y="55769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377;p27"/>
          <p:cNvSpPr/>
          <p:nvPr/>
        </p:nvSpPr>
        <p:spPr>
          <a:xfrm>
            <a:off x="664407" y="55769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378;p27"/>
          <p:cNvSpPr/>
          <p:nvPr/>
        </p:nvSpPr>
        <p:spPr>
          <a:xfrm>
            <a:off x="783916" y="55769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6379;p27"/>
          <p:cNvSpPr/>
          <p:nvPr/>
        </p:nvSpPr>
        <p:spPr>
          <a:xfrm>
            <a:off x="903424" y="55769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6380;p27"/>
          <p:cNvSpPr/>
          <p:nvPr/>
        </p:nvSpPr>
        <p:spPr>
          <a:xfrm>
            <a:off x="1022932" y="55769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6389;p27"/>
          <p:cNvSpPr/>
          <p:nvPr/>
        </p:nvSpPr>
        <p:spPr>
          <a:xfrm>
            <a:off x="544899" y="56830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6390;p27"/>
          <p:cNvSpPr/>
          <p:nvPr/>
        </p:nvSpPr>
        <p:spPr>
          <a:xfrm>
            <a:off x="664407" y="56830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6391;p27"/>
          <p:cNvSpPr/>
          <p:nvPr/>
        </p:nvSpPr>
        <p:spPr>
          <a:xfrm>
            <a:off x="783916" y="56830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6392;p27"/>
          <p:cNvSpPr/>
          <p:nvPr/>
        </p:nvSpPr>
        <p:spPr>
          <a:xfrm>
            <a:off x="903424" y="56830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6393;p27"/>
          <p:cNvSpPr/>
          <p:nvPr/>
        </p:nvSpPr>
        <p:spPr>
          <a:xfrm>
            <a:off x="1022932" y="56830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6402;p27"/>
          <p:cNvSpPr/>
          <p:nvPr/>
        </p:nvSpPr>
        <p:spPr>
          <a:xfrm>
            <a:off x="544899" y="57891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6403;p27"/>
          <p:cNvSpPr/>
          <p:nvPr/>
        </p:nvSpPr>
        <p:spPr>
          <a:xfrm>
            <a:off x="664407" y="57891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6404;p27"/>
          <p:cNvSpPr/>
          <p:nvPr/>
        </p:nvSpPr>
        <p:spPr>
          <a:xfrm>
            <a:off x="783916" y="57891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6405;p27"/>
          <p:cNvSpPr/>
          <p:nvPr/>
        </p:nvSpPr>
        <p:spPr>
          <a:xfrm>
            <a:off x="903424" y="57891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6406;p27"/>
          <p:cNvSpPr/>
          <p:nvPr/>
        </p:nvSpPr>
        <p:spPr>
          <a:xfrm>
            <a:off x="1022932" y="57891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6415;p27"/>
          <p:cNvSpPr/>
          <p:nvPr/>
        </p:nvSpPr>
        <p:spPr>
          <a:xfrm>
            <a:off x="544899" y="58952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6416;p27"/>
          <p:cNvSpPr/>
          <p:nvPr/>
        </p:nvSpPr>
        <p:spPr>
          <a:xfrm>
            <a:off x="664407" y="58952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6417;p27"/>
          <p:cNvSpPr/>
          <p:nvPr/>
        </p:nvSpPr>
        <p:spPr>
          <a:xfrm>
            <a:off x="783916" y="58952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6418;p27"/>
          <p:cNvSpPr/>
          <p:nvPr/>
        </p:nvSpPr>
        <p:spPr>
          <a:xfrm>
            <a:off x="903424" y="58952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6419;p27"/>
          <p:cNvSpPr/>
          <p:nvPr/>
        </p:nvSpPr>
        <p:spPr>
          <a:xfrm>
            <a:off x="1022932" y="58952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6428;p27"/>
          <p:cNvSpPr/>
          <p:nvPr/>
        </p:nvSpPr>
        <p:spPr>
          <a:xfrm>
            <a:off x="544899" y="60013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6429;p27"/>
          <p:cNvSpPr/>
          <p:nvPr/>
        </p:nvSpPr>
        <p:spPr>
          <a:xfrm>
            <a:off x="664407" y="60013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6430;p27"/>
          <p:cNvSpPr/>
          <p:nvPr/>
        </p:nvSpPr>
        <p:spPr>
          <a:xfrm>
            <a:off x="783916" y="60013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6431;p27"/>
          <p:cNvSpPr/>
          <p:nvPr/>
        </p:nvSpPr>
        <p:spPr>
          <a:xfrm>
            <a:off x="903424" y="60013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6432;p27"/>
          <p:cNvSpPr/>
          <p:nvPr/>
        </p:nvSpPr>
        <p:spPr>
          <a:xfrm>
            <a:off x="1022932" y="60013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6441;p27"/>
          <p:cNvSpPr/>
          <p:nvPr/>
        </p:nvSpPr>
        <p:spPr>
          <a:xfrm>
            <a:off x="544899" y="61074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6442;p27"/>
          <p:cNvSpPr/>
          <p:nvPr/>
        </p:nvSpPr>
        <p:spPr>
          <a:xfrm>
            <a:off x="664407" y="61074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6443;p27"/>
          <p:cNvSpPr/>
          <p:nvPr/>
        </p:nvSpPr>
        <p:spPr>
          <a:xfrm>
            <a:off x="783916" y="61074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6444;p27"/>
          <p:cNvSpPr/>
          <p:nvPr/>
        </p:nvSpPr>
        <p:spPr>
          <a:xfrm>
            <a:off x="903424" y="61074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6445;p27"/>
          <p:cNvSpPr/>
          <p:nvPr/>
        </p:nvSpPr>
        <p:spPr>
          <a:xfrm>
            <a:off x="1022932" y="61074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16376;p27"/>
          <p:cNvSpPr/>
          <p:nvPr/>
        </p:nvSpPr>
        <p:spPr>
          <a:xfrm>
            <a:off x="548709" y="36262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16377;p27"/>
          <p:cNvSpPr/>
          <p:nvPr/>
        </p:nvSpPr>
        <p:spPr>
          <a:xfrm>
            <a:off x="668217" y="36262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16378;p27"/>
          <p:cNvSpPr/>
          <p:nvPr/>
        </p:nvSpPr>
        <p:spPr>
          <a:xfrm>
            <a:off x="787726" y="36262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16379;p27"/>
          <p:cNvSpPr/>
          <p:nvPr/>
        </p:nvSpPr>
        <p:spPr>
          <a:xfrm>
            <a:off x="907234" y="36262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16380;p27"/>
          <p:cNvSpPr/>
          <p:nvPr/>
        </p:nvSpPr>
        <p:spPr>
          <a:xfrm>
            <a:off x="1026742" y="36262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16389;p27"/>
          <p:cNvSpPr/>
          <p:nvPr/>
        </p:nvSpPr>
        <p:spPr>
          <a:xfrm>
            <a:off x="548709" y="37323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16390;p27"/>
          <p:cNvSpPr/>
          <p:nvPr/>
        </p:nvSpPr>
        <p:spPr>
          <a:xfrm>
            <a:off x="668217" y="37323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16391;p27"/>
          <p:cNvSpPr/>
          <p:nvPr/>
        </p:nvSpPr>
        <p:spPr>
          <a:xfrm>
            <a:off x="787726" y="37323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16392;p27"/>
          <p:cNvSpPr/>
          <p:nvPr/>
        </p:nvSpPr>
        <p:spPr>
          <a:xfrm>
            <a:off x="907234" y="37323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16393;p27"/>
          <p:cNvSpPr/>
          <p:nvPr/>
        </p:nvSpPr>
        <p:spPr>
          <a:xfrm>
            <a:off x="1026742" y="37323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16402;p27"/>
          <p:cNvSpPr/>
          <p:nvPr/>
        </p:nvSpPr>
        <p:spPr>
          <a:xfrm>
            <a:off x="548709" y="38384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16403;p27"/>
          <p:cNvSpPr/>
          <p:nvPr/>
        </p:nvSpPr>
        <p:spPr>
          <a:xfrm>
            <a:off x="668217" y="38384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16404;p27"/>
          <p:cNvSpPr/>
          <p:nvPr/>
        </p:nvSpPr>
        <p:spPr>
          <a:xfrm>
            <a:off x="787726" y="38384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16405;p27"/>
          <p:cNvSpPr/>
          <p:nvPr/>
        </p:nvSpPr>
        <p:spPr>
          <a:xfrm>
            <a:off x="907234" y="38384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16406;p27"/>
          <p:cNvSpPr/>
          <p:nvPr/>
        </p:nvSpPr>
        <p:spPr>
          <a:xfrm>
            <a:off x="1026742" y="38384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16415;p27"/>
          <p:cNvSpPr/>
          <p:nvPr/>
        </p:nvSpPr>
        <p:spPr>
          <a:xfrm>
            <a:off x="548709" y="39445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16416;p27"/>
          <p:cNvSpPr/>
          <p:nvPr/>
        </p:nvSpPr>
        <p:spPr>
          <a:xfrm>
            <a:off x="668217" y="39445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16417;p27"/>
          <p:cNvSpPr/>
          <p:nvPr/>
        </p:nvSpPr>
        <p:spPr>
          <a:xfrm>
            <a:off x="787726" y="39445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16418;p27"/>
          <p:cNvSpPr/>
          <p:nvPr/>
        </p:nvSpPr>
        <p:spPr>
          <a:xfrm>
            <a:off x="907234" y="39445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16419;p27"/>
          <p:cNvSpPr/>
          <p:nvPr/>
        </p:nvSpPr>
        <p:spPr>
          <a:xfrm>
            <a:off x="1026742" y="39445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16428;p27"/>
          <p:cNvSpPr/>
          <p:nvPr/>
        </p:nvSpPr>
        <p:spPr>
          <a:xfrm>
            <a:off x="548709" y="40506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16429;p27"/>
          <p:cNvSpPr/>
          <p:nvPr/>
        </p:nvSpPr>
        <p:spPr>
          <a:xfrm>
            <a:off x="668217" y="40506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16430;p27"/>
          <p:cNvSpPr/>
          <p:nvPr/>
        </p:nvSpPr>
        <p:spPr>
          <a:xfrm>
            <a:off x="787726" y="40506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16431;p27"/>
          <p:cNvSpPr/>
          <p:nvPr/>
        </p:nvSpPr>
        <p:spPr>
          <a:xfrm>
            <a:off x="907234" y="40506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16432;p27"/>
          <p:cNvSpPr/>
          <p:nvPr/>
        </p:nvSpPr>
        <p:spPr>
          <a:xfrm>
            <a:off x="1026742" y="40506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16441;p27"/>
          <p:cNvSpPr/>
          <p:nvPr/>
        </p:nvSpPr>
        <p:spPr>
          <a:xfrm>
            <a:off x="548709" y="41567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16442;p27"/>
          <p:cNvSpPr/>
          <p:nvPr/>
        </p:nvSpPr>
        <p:spPr>
          <a:xfrm>
            <a:off x="668217" y="41567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16443;p27"/>
          <p:cNvSpPr/>
          <p:nvPr/>
        </p:nvSpPr>
        <p:spPr>
          <a:xfrm>
            <a:off x="787726" y="41567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16444;p27"/>
          <p:cNvSpPr/>
          <p:nvPr/>
        </p:nvSpPr>
        <p:spPr>
          <a:xfrm>
            <a:off x="907234" y="41567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16445;p27"/>
          <p:cNvSpPr/>
          <p:nvPr/>
        </p:nvSpPr>
        <p:spPr>
          <a:xfrm>
            <a:off x="1026742" y="41567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16376;p27"/>
          <p:cNvSpPr/>
          <p:nvPr/>
        </p:nvSpPr>
        <p:spPr>
          <a:xfrm>
            <a:off x="548709" y="42777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16377;p27"/>
          <p:cNvSpPr/>
          <p:nvPr/>
        </p:nvSpPr>
        <p:spPr>
          <a:xfrm>
            <a:off x="668217" y="42777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16378;p27"/>
          <p:cNvSpPr/>
          <p:nvPr/>
        </p:nvSpPr>
        <p:spPr>
          <a:xfrm>
            <a:off x="787726" y="42777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16379;p27"/>
          <p:cNvSpPr/>
          <p:nvPr/>
        </p:nvSpPr>
        <p:spPr>
          <a:xfrm>
            <a:off x="907234" y="42777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16380;p27"/>
          <p:cNvSpPr/>
          <p:nvPr/>
        </p:nvSpPr>
        <p:spPr>
          <a:xfrm>
            <a:off x="1026742" y="42777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16389;p27"/>
          <p:cNvSpPr/>
          <p:nvPr/>
        </p:nvSpPr>
        <p:spPr>
          <a:xfrm>
            <a:off x="548709" y="43838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16390;p27"/>
          <p:cNvSpPr/>
          <p:nvPr/>
        </p:nvSpPr>
        <p:spPr>
          <a:xfrm>
            <a:off x="668217" y="43838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16391;p27"/>
          <p:cNvSpPr/>
          <p:nvPr/>
        </p:nvSpPr>
        <p:spPr>
          <a:xfrm>
            <a:off x="787726" y="43838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16392;p27"/>
          <p:cNvSpPr/>
          <p:nvPr/>
        </p:nvSpPr>
        <p:spPr>
          <a:xfrm>
            <a:off x="907234" y="43838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16393;p27"/>
          <p:cNvSpPr/>
          <p:nvPr/>
        </p:nvSpPr>
        <p:spPr>
          <a:xfrm>
            <a:off x="1026742" y="43838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16402;p27"/>
          <p:cNvSpPr/>
          <p:nvPr/>
        </p:nvSpPr>
        <p:spPr>
          <a:xfrm>
            <a:off x="548709" y="44899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16403;p27"/>
          <p:cNvSpPr/>
          <p:nvPr/>
        </p:nvSpPr>
        <p:spPr>
          <a:xfrm>
            <a:off x="668217" y="44899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16404;p27"/>
          <p:cNvSpPr/>
          <p:nvPr/>
        </p:nvSpPr>
        <p:spPr>
          <a:xfrm>
            <a:off x="787726" y="44899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16405;p27"/>
          <p:cNvSpPr/>
          <p:nvPr/>
        </p:nvSpPr>
        <p:spPr>
          <a:xfrm>
            <a:off x="907234" y="44899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16406;p27"/>
          <p:cNvSpPr/>
          <p:nvPr/>
        </p:nvSpPr>
        <p:spPr>
          <a:xfrm>
            <a:off x="1026742" y="44899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16415;p27"/>
          <p:cNvSpPr/>
          <p:nvPr/>
        </p:nvSpPr>
        <p:spPr>
          <a:xfrm>
            <a:off x="548709" y="45960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16416;p27"/>
          <p:cNvSpPr/>
          <p:nvPr/>
        </p:nvSpPr>
        <p:spPr>
          <a:xfrm>
            <a:off x="668217" y="45960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16417;p27"/>
          <p:cNvSpPr/>
          <p:nvPr/>
        </p:nvSpPr>
        <p:spPr>
          <a:xfrm>
            <a:off x="787726" y="45960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16418;p27"/>
          <p:cNvSpPr/>
          <p:nvPr/>
        </p:nvSpPr>
        <p:spPr>
          <a:xfrm>
            <a:off x="907234" y="45960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16419;p27"/>
          <p:cNvSpPr/>
          <p:nvPr/>
        </p:nvSpPr>
        <p:spPr>
          <a:xfrm>
            <a:off x="1026742" y="45960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16428;p27"/>
          <p:cNvSpPr/>
          <p:nvPr/>
        </p:nvSpPr>
        <p:spPr>
          <a:xfrm>
            <a:off x="548709" y="47021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16429;p27"/>
          <p:cNvSpPr/>
          <p:nvPr/>
        </p:nvSpPr>
        <p:spPr>
          <a:xfrm>
            <a:off x="668217" y="47021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16430;p27"/>
          <p:cNvSpPr/>
          <p:nvPr/>
        </p:nvSpPr>
        <p:spPr>
          <a:xfrm>
            <a:off x="787726" y="47021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16431;p27"/>
          <p:cNvSpPr/>
          <p:nvPr/>
        </p:nvSpPr>
        <p:spPr>
          <a:xfrm>
            <a:off x="907234" y="47021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16432;p27"/>
          <p:cNvSpPr/>
          <p:nvPr/>
        </p:nvSpPr>
        <p:spPr>
          <a:xfrm>
            <a:off x="1026742" y="47021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16441;p27"/>
          <p:cNvSpPr/>
          <p:nvPr/>
        </p:nvSpPr>
        <p:spPr>
          <a:xfrm>
            <a:off x="548709" y="48082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16442;p27"/>
          <p:cNvSpPr/>
          <p:nvPr/>
        </p:nvSpPr>
        <p:spPr>
          <a:xfrm>
            <a:off x="668217" y="48082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16443;p27"/>
          <p:cNvSpPr/>
          <p:nvPr/>
        </p:nvSpPr>
        <p:spPr>
          <a:xfrm>
            <a:off x="787726" y="48082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16444;p27"/>
          <p:cNvSpPr/>
          <p:nvPr/>
        </p:nvSpPr>
        <p:spPr>
          <a:xfrm>
            <a:off x="907234" y="48082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16445;p27"/>
          <p:cNvSpPr/>
          <p:nvPr/>
        </p:nvSpPr>
        <p:spPr>
          <a:xfrm>
            <a:off x="1026742" y="48082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16376;p27"/>
          <p:cNvSpPr/>
          <p:nvPr/>
        </p:nvSpPr>
        <p:spPr>
          <a:xfrm>
            <a:off x="548709" y="23346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16377;p27"/>
          <p:cNvSpPr/>
          <p:nvPr/>
        </p:nvSpPr>
        <p:spPr>
          <a:xfrm>
            <a:off x="668217" y="23346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16378;p27"/>
          <p:cNvSpPr/>
          <p:nvPr/>
        </p:nvSpPr>
        <p:spPr>
          <a:xfrm>
            <a:off x="787726" y="23346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16379;p27"/>
          <p:cNvSpPr/>
          <p:nvPr/>
        </p:nvSpPr>
        <p:spPr>
          <a:xfrm>
            <a:off x="907234" y="23346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16380;p27"/>
          <p:cNvSpPr/>
          <p:nvPr/>
        </p:nvSpPr>
        <p:spPr>
          <a:xfrm>
            <a:off x="1026742" y="23346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16389;p27"/>
          <p:cNvSpPr/>
          <p:nvPr/>
        </p:nvSpPr>
        <p:spPr>
          <a:xfrm>
            <a:off x="548709" y="24407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16390;p27"/>
          <p:cNvSpPr/>
          <p:nvPr/>
        </p:nvSpPr>
        <p:spPr>
          <a:xfrm>
            <a:off x="668217" y="24407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16391;p27"/>
          <p:cNvSpPr/>
          <p:nvPr/>
        </p:nvSpPr>
        <p:spPr>
          <a:xfrm>
            <a:off x="787726" y="24407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16392;p27"/>
          <p:cNvSpPr/>
          <p:nvPr/>
        </p:nvSpPr>
        <p:spPr>
          <a:xfrm>
            <a:off x="907234" y="24407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16393;p27"/>
          <p:cNvSpPr/>
          <p:nvPr/>
        </p:nvSpPr>
        <p:spPr>
          <a:xfrm>
            <a:off x="1026742" y="24407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16402;p27"/>
          <p:cNvSpPr/>
          <p:nvPr/>
        </p:nvSpPr>
        <p:spPr>
          <a:xfrm>
            <a:off x="548709" y="25468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16403;p27"/>
          <p:cNvSpPr/>
          <p:nvPr/>
        </p:nvSpPr>
        <p:spPr>
          <a:xfrm>
            <a:off x="668217" y="25468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16404;p27"/>
          <p:cNvSpPr/>
          <p:nvPr/>
        </p:nvSpPr>
        <p:spPr>
          <a:xfrm>
            <a:off x="787726" y="25468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16405;p27"/>
          <p:cNvSpPr/>
          <p:nvPr/>
        </p:nvSpPr>
        <p:spPr>
          <a:xfrm>
            <a:off x="907234" y="25468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16406;p27"/>
          <p:cNvSpPr/>
          <p:nvPr/>
        </p:nvSpPr>
        <p:spPr>
          <a:xfrm>
            <a:off x="1026742" y="25468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16415;p27"/>
          <p:cNvSpPr/>
          <p:nvPr/>
        </p:nvSpPr>
        <p:spPr>
          <a:xfrm>
            <a:off x="548709" y="26529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16416;p27"/>
          <p:cNvSpPr/>
          <p:nvPr/>
        </p:nvSpPr>
        <p:spPr>
          <a:xfrm>
            <a:off x="668217" y="26529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16417;p27"/>
          <p:cNvSpPr/>
          <p:nvPr/>
        </p:nvSpPr>
        <p:spPr>
          <a:xfrm>
            <a:off x="787726" y="26529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16418;p27"/>
          <p:cNvSpPr/>
          <p:nvPr/>
        </p:nvSpPr>
        <p:spPr>
          <a:xfrm>
            <a:off x="907234" y="26529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16419;p27"/>
          <p:cNvSpPr/>
          <p:nvPr/>
        </p:nvSpPr>
        <p:spPr>
          <a:xfrm>
            <a:off x="1026742" y="26529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16428;p27"/>
          <p:cNvSpPr/>
          <p:nvPr/>
        </p:nvSpPr>
        <p:spPr>
          <a:xfrm>
            <a:off x="548709" y="27590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16429;p27"/>
          <p:cNvSpPr/>
          <p:nvPr/>
        </p:nvSpPr>
        <p:spPr>
          <a:xfrm>
            <a:off x="668217" y="27590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16430;p27"/>
          <p:cNvSpPr/>
          <p:nvPr/>
        </p:nvSpPr>
        <p:spPr>
          <a:xfrm>
            <a:off x="787726" y="27590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16431;p27"/>
          <p:cNvSpPr/>
          <p:nvPr/>
        </p:nvSpPr>
        <p:spPr>
          <a:xfrm>
            <a:off x="907234" y="27590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16432;p27"/>
          <p:cNvSpPr/>
          <p:nvPr/>
        </p:nvSpPr>
        <p:spPr>
          <a:xfrm>
            <a:off x="1026742" y="27590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16441;p27"/>
          <p:cNvSpPr/>
          <p:nvPr/>
        </p:nvSpPr>
        <p:spPr>
          <a:xfrm>
            <a:off x="548709" y="28651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16442;p27"/>
          <p:cNvSpPr/>
          <p:nvPr/>
        </p:nvSpPr>
        <p:spPr>
          <a:xfrm>
            <a:off x="668217" y="28651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16443;p27"/>
          <p:cNvSpPr/>
          <p:nvPr/>
        </p:nvSpPr>
        <p:spPr>
          <a:xfrm>
            <a:off x="787726" y="28651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16444;p27"/>
          <p:cNvSpPr/>
          <p:nvPr/>
        </p:nvSpPr>
        <p:spPr>
          <a:xfrm>
            <a:off x="907234" y="28651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16445;p27"/>
          <p:cNvSpPr/>
          <p:nvPr/>
        </p:nvSpPr>
        <p:spPr>
          <a:xfrm>
            <a:off x="1026742" y="28651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16376;p27"/>
          <p:cNvSpPr/>
          <p:nvPr/>
        </p:nvSpPr>
        <p:spPr>
          <a:xfrm>
            <a:off x="548709" y="29861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16377;p27"/>
          <p:cNvSpPr/>
          <p:nvPr/>
        </p:nvSpPr>
        <p:spPr>
          <a:xfrm>
            <a:off x="668217" y="29861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16378;p27"/>
          <p:cNvSpPr/>
          <p:nvPr/>
        </p:nvSpPr>
        <p:spPr>
          <a:xfrm>
            <a:off x="787726" y="29861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16379;p27"/>
          <p:cNvSpPr/>
          <p:nvPr/>
        </p:nvSpPr>
        <p:spPr>
          <a:xfrm>
            <a:off x="907234" y="29861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16380;p27"/>
          <p:cNvSpPr/>
          <p:nvPr/>
        </p:nvSpPr>
        <p:spPr>
          <a:xfrm>
            <a:off x="1026742" y="29861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16389;p27"/>
          <p:cNvSpPr/>
          <p:nvPr/>
        </p:nvSpPr>
        <p:spPr>
          <a:xfrm>
            <a:off x="548709" y="30922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16390;p27"/>
          <p:cNvSpPr/>
          <p:nvPr/>
        </p:nvSpPr>
        <p:spPr>
          <a:xfrm>
            <a:off x="668217" y="30922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16391;p27"/>
          <p:cNvSpPr/>
          <p:nvPr/>
        </p:nvSpPr>
        <p:spPr>
          <a:xfrm>
            <a:off x="787726" y="30922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16392;p27"/>
          <p:cNvSpPr/>
          <p:nvPr/>
        </p:nvSpPr>
        <p:spPr>
          <a:xfrm>
            <a:off x="907234" y="30922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16393;p27"/>
          <p:cNvSpPr/>
          <p:nvPr/>
        </p:nvSpPr>
        <p:spPr>
          <a:xfrm>
            <a:off x="1026742" y="30922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16402;p27"/>
          <p:cNvSpPr/>
          <p:nvPr/>
        </p:nvSpPr>
        <p:spPr>
          <a:xfrm>
            <a:off x="548709" y="31983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16403;p27"/>
          <p:cNvSpPr/>
          <p:nvPr/>
        </p:nvSpPr>
        <p:spPr>
          <a:xfrm>
            <a:off x="668217" y="31983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16404;p27"/>
          <p:cNvSpPr/>
          <p:nvPr/>
        </p:nvSpPr>
        <p:spPr>
          <a:xfrm>
            <a:off x="787726" y="31983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16405;p27"/>
          <p:cNvSpPr/>
          <p:nvPr/>
        </p:nvSpPr>
        <p:spPr>
          <a:xfrm>
            <a:off x="907234" y="31983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16406;p27"/>
          <p:cNvSpPr/>
          <p:nvPr/>
        </p:nvSpPr>
        <p:spPr>
          <a:xfrm>
            <a:off x="1026742" y="31983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16415;p27"/>
          <p:cNvSpPr/>
          <p:nvPr/>
        </p:nvSpPr>
        <p:spPr>
          <a:xfrm>
            <a:off x="548709" y="33044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16416;p27"/>
          <p:cNvSpPr/>
          <p:nvPr/>
        </p:nvSpPr>
        <p:spPr>
          <a:xfrm>
            <a:off x="668217" y="33044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16417;p27"/>
          <p:cNvSpPr/>
          <p:nvPr/>
        </p:nvSpPr>
        <p:spPr>
          <a:xfrm>
            <a:off x="787726" y="33044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16418;p27"/>
          <p:cNvSpPr/>
          <p:nvPr/>
        </p:nvSpPr>
        <p:spPr>
          <a:xfrm>
            <a:off x="907234" y="33044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16419;p27"/>
          <p:cNvSpPr/>
          <p:nvPr/>
        </p:nvSpPr>
        <p:spPr>
          <a:xfrm>
            <a:off x="1026742" y="33044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16428;p27"/>
          <p:cNvSpPr/>
          <p:nvPr/>
        </p:nvSpPr>
        <p:spPr>
          <a:xfrm>
            <a:off x="548709" y="34105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16429;p27"/>
          <p:cNvSpPr/>
          <p:nvPr/>
        </p:nvSpPr>
        <p:spPr>
          <a:xfrm>
            <a:off x="668217" y="34105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16430;p27"/>
          <p:cNvSpPr/>
          <p:nvPr/>
        </p:nvSpPr>
        <p:spPr>
          <a:xfrm>
            <a:off x="787726" y="34105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16431;p27"/>
          <p:cNvSpPr/>
          <p:nvPr/>
        </p:nvSpPr>
        <p:spPr>
          <a:xfrm>
            <a:off x="907234" y="34105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16432;p27"/>
          <p:cNvSpPr/>
          <p:nvPr/>
        </p:nvSpPr>
        <p:spPr>
          <a:xfrm>
            <a:off x="1026742" y="34105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16441;p27"/>
          <p:cNvSpPr/>
          <p:nvPr/>
        </p:nvSpPr>
        <p:spPr>
          <a:xfrm>
            <a:off x="548709" y="35166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16442;p27"/>
          <p:cNvSpPr/>
          <p:nvPr/>
        </p:nvSpPr>
        <p:spPr>
          <a:xfrm>
            <a:off x="668217" y="35166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16443;p27"/>
          <p:cNvSpPr/>
          <p:nvPr/>
        </p:nvSpPr>
        <p:spPr>
          <a:xfrm>
            <a:off x="787726" y="35166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16444;p27"/>
          <p:cNvSpPr/>
          <p:nvPr/>
        </p:nvSpPr>
        <p:spPr>
          <a:xfrm>
            <a:off x="907234" y="35166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16445;p27"/>
          <p:cNvSpPr/>
          <p:nvPr/>
        </p:nvSpPr>
        <p:spPr>
          <a:xfrm>
            <a:off x="1026742" y="35166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16376;p27"/>
          <p:cNvSpPr/>
          <p:nvPr/>
        </p:nvSpPr>
        <p:spPr>
          <a:xfrm>
            <a:off x="548709" y="103163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16377;p27"/>
          <p:cNvSpPr/>
          <p:nvPr/>
        </p:nvSpPr>
        <p:spPr>
          <a:xfrm>
            <a:off x="668217" y="103163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16378;p27"/>
          <p:cNvSpPr/>
          <p:nvPr/>
        </p:nvSpPr>
        <p:spPr>
          <a:xfrm>
            <a:off x="787726" y="103163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16379;p27"/>
          <p:cNvSpPr/>
          <p:nvPr/>
        </p:nvSpPr>
        <p:spPr>
          <a:xfrm>
            <a:off x="907234" y="103163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16380;p27"/>
          <p:cNvSpPr/>
          <p:nvPr/>
        </p:nvSpPr>
        <p:spPr>
          <a:xfrm>
            <a:off x="1026742" y="103163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16389;p27"/>
          <p:cNvSpPr/>
          <p:nvPr/>
        </p:nvSpPr>
        <p:spPr>
          <a:xfrm>
            <a:off x="548709" y="113774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16390;p27"/>
          <p:cNvSpPr/>
          <p:nvPr/>
        </p:nvSpPr>
        <p:spPr>
          <a:xfrm>
            <a:off x="668217" y="113774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16391;p27"/>
          <p:cNvSpPr/>
          <p:nvPr/>
        </p:nvSpPr>
        <p:spPr>
          <a:xfrm>
            <a:off x="787726" y="113774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16392;p27"/>
          <p:cNvSpPr/>
          <p:nvPr/>
        </p:nvSpPr>
        <p:spPr>
          <a:xfrm>
            <a:off x="907234" y="113774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16393;p27"/>
          <p:cNvSpPr/>
          <p:nvPr/>
        </p:nvSpPr>
        <p:spPr>
          <a:xfrm>
            <a:off x="1026742" y="113774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16402;p27"/>
          <p:cNvSpPr/>
          <p:nvPr/>
        </p:nvSpPr>
        <p:spPr>
          <a:xfrm>
            <a:off x="548709" y="124384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16403;p27"/>
          <p:cNvSpPr/>
          <p:nvPr/>
        </p:nvSpPr>
        <p:spPr>
          <a:xfrm>
            <a:off x="668217" y="124384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16404;p27"/>
          <p:cNvSpPr/>
          <p:nvPr/>
        </p:nvSpPr>
        <p:spPr>
          <a:xfrm>
            <a:off x="787726" y="124384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16405;p27"/>
          <p:cNvSpPr/>
          <p:nvPr/>
        </p:nvSpPr>
        <p:spPr>
          <a:xfrm>
            <a:off x="907234" y="124384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16406;p27"/>
          <p:cNvSpPr/>
          <p:nvPr/>
        </p:nvSpPr>
        <p:spPr>
          <a:xfrm>
            <a:off x="1026742" y="124384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16415;p27"/>
          <p:cNvSpPr/>
          <p:nvPr/>
        </p:nvSpPr>
        <p:spPr>
          <a:xfrm>
            <a:off x="548709" y="134995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16416;p27"/>
          <p:cNvSpPr/>
          <p:nvPr/>
        </p:nvSpPr>
        <p:spPr>
          <a:xfrm>
            <a:off x="668217" y="134995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16417;p27"/>
          <p:cNvSpPr/>
          <p:nvPr/>
        </p:nvSpPr>
        <p:spPr>
          <a:xfrm>
            <a:off x="787726" y="134995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16418;p27"/>
          <p:cNvSpPr/>
          <p:nvPr/>
        </p:nvSpPr>
        <p:spPr>
          <a:xfrm>
            <a:off x="907234" y="134995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16419;p27"/>
          <p:cNvSpPr/>
          <p:nvPr/>
        </p:nvSpPr>
        <p:spPr>
          <a:xfrm>
            <a:off x="1026742" y="134995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16428;p27"/>
          <p:cNvSpPr/>
          <p:nvPr/>
        </p:nvSpPr>
        <p:spPr>
          <a:xfrm>
            <a:off x="548709" y="145606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16429;p27"/>
          <p:cNvSpPr/>
          <p:nvPr/>
        </p:nvSpPr>
        <p:spPr>
          <a:xfrm>
            <a:off x="668217" y="145606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16430;p27"/>
          <p:cNvSpPr/>
          <p:nvPr/>
        </p:nvSpPr>
        <p:spPr>
          <a:xfrm>
            <a:off x="787726" y="145606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16431;p27"/>
          <p:cNvSpPr/>
          <p:nvPr/>
        </p:nvSpPr>
        <p:spPr>
          <a:xfrm>
            <a:off x="907234" y="145606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16432;p27"/>
          <p:cNvSpPr/>
          <p:nvPr/>
        </p:nvSpPr>
        <p:spPr>
          <a:xfrm>
            <a:off x="1026742" y="145606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16441;p27"/>
          <p:cNvSpPr/>
          <p:nvPr/>
        </p:nvSpPr>
        <p:spPr>
          <a:xfrm>
            <a:off x="548709" y="156216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16442;p27"/>
          <p:cNvSpPr/>
          <p:nvPr/>
        </p:nvSpPr>
        <p:spPr>
          <a:xfrm>
            <a:off x="668217" y="156216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16443;p27"/>
          <p:cNvSpPr/>
          <p:nvPr/>
        </p:nvSpPr>
        <p:spPr>
          <a:xfrm>
            <a:off x="787726" y="156216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16444;p27"/>
          <p:cNvSpPr/>
          <p:nvPr/>
        </p:nvSpPr>
        <p:spPr>
          <a:xfrm>
            <a:off x="907234" y="156216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16445;p27"/>
          <p:cNvSpPr/>
          <p:nvPr/>
        </p:nvSpPr>
        <p:spPr>
          <a:xfrm>
            <a:off x="1026742" y="156216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16376;p27"/>
          <p:cNvSpPr/>
          <p:nvPr/>
        </p:nvSpPr>
        <p:spPr>
          <a:xfrm>
            <a:off x="548709" y="16831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16377;p27"/>
          <p:cNvSpPr/>
          <p:nvPr/>
        </p:nvSpPr>
        <p:spPr>
          <a:xfrm>
            <a:off x="668217" y="16831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16378;p27"/>
          <p:cNvSpPr/>
          <p:nvPr/>
        </p:nvSpPr>
        <p:spPr>
          <a:xfrm>
            <a:off x="787726" y="16831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16379;p27"/>
          <p:cNvSpPr/>
          <p:nvPr/>
        </p:nvSpPr>
        <p:spPr>
          <a:xfrm>
            <a:off x="907234" y="16831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16380;p27"/>
          <p:cNvSpPr/>
          <p:nvPr/>
        </p:nvSpPr>
        <p:spPr>
          <a:xfrm>
            <a:off x="1026742" y="16831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16389;p27"/>
          <p:cNvSpPr/>
          <p:nvPr/>
        </p:nvSpPr>
        <p:spPr>
          <a:xfrm>
            <a:off x="548709" y="17892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16390;p27"/>
          <p:cNvSpPr/>
          <p:nvPr/>
        </p:nvSpPr>
        <p:spPr>
          <a:xfrm>
            <a:off x="668217" y="17892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16391;p27"/>
          <p:cNvSpPr/>
          <p:nvPr/>
        </p:nvSpPr>
        <p:spPr>
          <a:xfrm>
            <a:off x="787726" y="17892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16392;p27"/>
          <p:cNvSpPr/>
          <p:nvPr/>
        </p:nvSpPr>
        <p:spPr>
          <a:xfrm>
            <a:off x="907234" y="17892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16393;p27"/>
          <p:cNvSpPr/>
          <p:nvPr/>
        </p:nvSpPr>
        <p:spPr>
          <a:xfrm>
            <a:off x="1026742" y="17892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16402;p27"/>
          <p:cNvSpPr/>
          <p:nvPr/>
        </p:nvSpPr>
        <p:spPr>
          <a:xfrm>
            <a:off x="548709" y="18953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16403;p27"/>
          <p:cNvSpPr/>
          <p:nvPr/>
        </p:nvSpPr>
        <p:spPr>
          <a:xfrm>
            <a:off x="668217" y="18953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16404;p27"/>
          <p:cNvSpPr/>
          <p:nvPr/>
        </p:nvSpPr>
        <p:spPr>
          <a:xfrm>
            <a:off x="787726" y="18953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16405;p27"/>
          <p:cNvSpPr/>
          <p:nvPr/>
        </p:nvSpPr>
        <p:spPr>
          <a:xfrm>
            <a:off x="907234" y="18953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16406;p27"/>
          <p:cNvSpPr/>
          <p:nvPr/>
        </p:nvSpPr>
        <p:spPr>
          <a:xfrm>
            <a:off x="1026742" y="18953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16415;p27"/>
          <p:cNvSpPr/>
          <p:nvPr/>
        </p:nvSpPr>
        <p:spPr>
          <a:xfrm>
            <a:off x="548709" y="20014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16416;p27"/>
          <p:cNvSpPr/>
          <p:nvPr/>
        </p:nvSpPr>
        <p:spPr>
          <a:xfrm>
            <a:off x="668217" y="20014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16417;p27"/>
          <p:cNvSpPr/>
          <p:nvPr/>
        </p:nvSpPr>
        <p:spPr>
          <a:xfrm>
            <a:off x="787726" y="20014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16418;p27"/>
          <p:cNvSpPr/>
          <p:nvPr/>
        </p:nvSpPr>
        <p:spPr>
          <a:xfrm>
            <a:off x="907234" y="20014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16419;p27"/>
          <p:cNvSpPr/>
          <p:nvPr/>
        </p:nvSpPr>
        <p:spPr>
          <a:xfrm>
            <a:off x="1026742" y="20014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16428;p27"/>
          <p:cNvSpPr/>
          <p:nvPr/>
        </p:nvSpPr>
        <p:spPr>
          <a:xfrm>
            <a:off x="548709" y="21075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16429;p27"/>
          <p:cNvSpPr/>
          <p:nvPr/>
        </p:nvSpPr>
        <p:spPr>
          <a:xfrm>
            <a:off x="668217" y="21075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16430;p27"/>
          <p:cNvSpPr/>
          <p:nvPr/>
        </p:nvSpPr>
        <p:spPr>
          <a:xfrm>
            <a:off x="787726" y="21075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16431;p27"/>
          <p:cNvSpPr/>
          <p:nvPr/>
        </p:nvSpPr>
        <p:spPr>
          <a:xfrm>
            <a:off x="907234" y="21075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16432;p27"/>
          <p:cNvSpPr/>
          <p:nvPr/>
        </p:nvSpPr>
        <p:spPr>
          <a:xfrm>
            <a:off x="1026742" y="21075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16441;p27"/>
          <p:cNvSpPr/>
          <p:nvPr/>
        </p:nvSpPr>
        <p:spPr>
          <a:xfrm>
            <a:off x="548709" y="22136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16442;p27"/>
          <p:cNvSpPr/>
          <p:nvPr/>
        </p:nvSpPr>
        <p:spPr>
          <a:xfrm>
            <a:off x="668217" y="22136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16443;p27"/>
          <p:cNvSpPr/>
          <p:nvPr/>
        </p:nvSpPr>
        <p:spPr>
          <a:xfrm>
            <a:off x="787726" y="22136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16444;p27"/>
          <p:cNvSpPr/>
          <p:nvPr/>
        </p:nvSpPr>
        <p:spPr>
          <a:xfrm>
            <a:off x="907234" y="22136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16445;p27"/>
          <p:cNvSpPr/>
          <p:nvPr/>
        </p:nvSpPr>
        <p:spPr>
          <a:xfrm>
            <a:off x="1026742" y="22136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16376;p27"/>
          <p:cNvSpPr/>
          <p:nvPr/>
        </p:nvSpPr>
        <p:spPr>
          <a:xfrm>
            <a:off x="11130716" y="50778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16377;p27"/>
          <p:cNvSpPr/>
          <p:nvPr/>
        </p:nvSpPr>
        <p:spPr>
          <a:xfrm>
            <a:off x="11250224" y="50778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16378;p27"/>
          <p:cNvSpPr/>
          <p:nvPr/>
        </p:nvSpPr>
        <p:spPr>
          <a:xfrm>
            <a:off x="11369733" y="50778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16379;p27"/>
          <p:cNvSpPr/>
          <p:nvPr/>
        </p:nvSpPr>
        <p:spPr>
          <a:xfrm>
            <a:off x="11489241" y="50778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16380;p27"/>
          <p:cNvSpPr/>
          <p:nvPr/>
        </p:nvSpPr>
        <p:spPr>
          <a:xfrm>
            <a:off x="11608749" y="50778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16389;p27"/>
          <p:cNvSpPr/>
          <p:nvPr/>
        </p:nvSpPr>
        <p:spPr>
          <a:xfrm>
            <a:off x="11130716" y="51839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16390;p27"/>
          <p:cNvSpPr/>
          <p:nvPr/>
        </p:nvSpPr>
        <p:spPr>
          <a:xfrm>
            <a:off x="11250224" y="51839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16391;p27"/>
          <p:cNvSpPr/>
          <p:nvPr/>
        </p:nvSpPr>
        <p:spPr>
          <a:xfrm>
            <a:off x="11369733" y="51839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16392;p27"/>
          <p:cNvSpPr/>
          <p:nvPr/>
        </p:nvSpPr>
        <p:spPr>
          <a:xfrm>
            <a:off x="11489241" y="51839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16393;p27"/>
          <p:cNvSpPr/>
          <p:nvPr/>
        </p:nvSpPr>
        <p:spPr>
          <a:xfrm>
            <a:off x="11608749" y="51839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16402;p27"/>
          <p:cNvSpPr/>
          <p:nvPr/>
        </p:nvSpPr>
        <p:spPr>
          <a:xfrm>
            <a:off x="11130716" y="52900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16403;p27"/>
          <p:cNvSpPr/>
          <p:nvPr/>
        </p:nvSpPr>
        <p:spPr>
          <a:xfrm>
            <a:off x="11250224" y="52900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16404;p27"/>
          <p:cNvSpPr/>
          <p:nvPr/>
        </p:nvSpPr>
        <p:spPr>
          <a:xfrm>
            <a:off x="11369733" y="52900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16405;p27"/>
          <p:cNvSpPr/>
          <p:nvPr/>
        </p:nvSpPr>
        <p:spPr>
          <a:xfrm>
            <a:off x="11489241" y="52900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16406;p27"/>
          <p:cNvSpPr/>
          <p:nvPr/>
        </p:nvSpPr>
        <p:spPr>
          <a:xfrm>
            <a:off x="11608749" y="52900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16415;p27"/>
          <p:cNvSpPr/>
          <p:nvPr/>
        </p:nvSpPr>
        <p:spPr>
          <a:xfrm>
            <a:off x="11130716" y="53961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16416;p27"/>
          <p:cNvSpPr/>
          <p:nvPr/>
        </p:nvSpPr>
        <p:spPr>
          <a:xfrm>
            <a:off x="11250224" y="53961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16417;p27"/>
          <p:cNvSpPr/>
          <p:nvPr/>
        </p:nvSpPr>
        <p:spPr>
          <a:xfrm>
            <a:off x="11369733" y="53961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16418;p27"/>
          <p:cNvSpPr/>
          <p:nvPr/>
        </p:nvSpPr>
        <p:spPr>
          <a:xfrm>
            <a:off x="11489241" y="53961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16419;p27"/>
          <p:cNvSpPr/>
          <p:nvPr/>
        </p:nvSpPr>
        <p:spPr>
          <a:xfrm>
            <a:off x="11608749" y="53961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16428;p27"/>
          <p:cNvSpPr/>
          <p:nvPr/>
        </p:nvSpPr>
        <p:spPr>
          <a:xfrm>
            <a:off x="11130716" y="55022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16429;p27"/>
          <p:cNvSpPr/>
          <p:nvPr/>
        </p:nvSpPr>
        <p:spPr>
          <a:xfrm>
            <a:off x="11250224" y="55022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16430;p27"/>
          <p:cNvSpPr/>
          <p:nvPr/>
        </p:nvSpPr>
        <p:spPr>
          <a:xfrm>
            <a:off x="11369733" y="55022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16431;p27"/>
          <p:cNvSpPr/>
          <p:nvPr/>
        </p:nvSpPr>
        <p:spPr>
          <a:xfrm>
            <a:off x="11489241" y="55022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16432;p27"/>
          <p:cNvSpPr/>
          <p:nvPr/>
        </p:nvSpPr>
        <p:spPr>
          <a:xfrm>
            <a:off x="11608749" y="55022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16441;p27"/>
          <p:cNvSpPr/>
          <p:nvPr/>
        </p:nvSpPr>
        <p:spPr>
          <a:xfrm>
            <a:off x="11130716" y="56083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16442;p27"/>
          <p:cNvSpPr/>
          <p:nvPr/>
        </p:nvSpPr>
        <p:spPr>
          <a:xfrm>
            <a:off x="11250224" y="56083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16443;p27"/>
          <p:cNvSpPr/>
          <p:nvPr/>
        </p:nvSpPr>
        <p:spPr>
          <a:xfrm>
            <a:off x="11369733" y="56083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16444;p27"/>
          <p:cNvSpPr/>
          <p:nvPr/>
        </p:nvSpPr>
        <p:spPr>
          <a:xfrm>
            <a:off x="11489241" y="56083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16445;p27"/>
          <p:cNvSpPr/>
          <p:nvPr/>
        </p:nvSpPr>
        <p:spPr>
          <a:xfrm>
            <a:off x="11608749" y="56083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16376;p27"/>
          <p:cNvSpPr/>
          <p:nvPr/>
        </p:nvSpPr>
        <p:spPr>
          <a:xfrm>
            <a:off x="11130716" y="57293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16377;p27"/>
          <p:cNvSpPr/>
          <p:nvPr/>
        </p:nvSpPr>
        <p:spPr>
          <a:xfrm>
            <a:off x="11250224" y="57293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16378;p27"/>
          <p:cNvSpPr/>
          <p:nvPr/>
        </p:nvSpPr>
        <p:spPr>
          <a:xfrm>
            <a:off x="11369733" y="57293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16379;p27"/>
          <p:cNvSpPr/>
          <p:nvPr/>
        </p:nvSpPr>
        <p:spPr>
          <a:xfrm>
            <a:off x="11489241" y="57293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16380;p27"/>
          <p:cNvSpPr/>
          <p:nvPr/>
        </p:nvSpPr>
        <p:spPr>
          <a:xfrm>
            <a:off x="11608749" y="57293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16389;p27"/>
          <p:cNvSpPr/>
          <p:nvPr/>
        </p:nvSpPr>
        <p:spPr>
          <a:xfrm>
            <a:off x="11130716" y="58354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16390;p27"/>
          <p:cNvSpPr/>
          <p:nvPr/>
        </p:nvSpPr>
        <p:spPr>
          <a:xfrm>
            <a:off x="11250224" y="58354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16391;p27"/>
          <p:cNvSpPr/>
          <p:nvPr/>
        </p:nvSpPr>
        <p:spPr>
          <a:xfrm>
            <a:off x="11369733" y="58354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16392;p27"/>
          <p:cNvSpPr/>
          <p:nvPr/>
        </p:nvSpPr>
        <p:spPr>
          <a:xfrm>
            <a:off x="11489241" y="58354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16393;p27"/>
          <p:cNvSpPr/>
          <p:nvPr/>
        </p:nvSpPr>
        <p:spPr>
          <a:xfrm>
            <a:off x="11608749" y="58354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16402;p27"/>
          <p:cNvSpPr/>
          <p:nvPr/>
        </p:nvSpPr>
        <p:spPr>
          <a:xfrm>
            <a:off x="11130716" y="59415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16403;p27"/>
          <p:cNvSpPr/>
          <p:nvPr/>
        </p:nvSpPr>
        <p:spPr>
          <a:xfrm>
            <a:off x="11250224" y="59415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16404;p27"/>
          <p:cNvSpPr/>
          <p:nvPr/>
        </p:nvSpPr>
        <p:spPr>
          <a:xfrm>
            <a:off x="11369733" y="59415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16405;p27"/>
          <p:cNvSpPr/>
          <p:nvPr/>
        </p:nvSpPr>
        <p:spPr>
          <a:xfrm>
            <a:off x="11489241" y="59415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16406;p27"/>
          <p:cNvSpPr/>
          <p:nvPr/>
        </p:nvSpPr>
        <p:spPr>
          <a:xfrm>
            <a:off x="11608749" y="59415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16415;p27"/>
          <p:cNvSpPr/>
          <p:nvPr/>
        </p:nvSpPr>
        <p:spPr>
          <a:xfrm>
            <a:off x="11130716" y="60476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16416;p27"/>
          <p:cNvSpPr/>
          <p:nvPr/>
        </p:nvSpPr>
        <p:spPr>
          <a:xfrm>
            <a:off x="11250224" y="60476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16417;p27"/>
          <p:cNvSpPr/>
          <p:nvPr/>
        </p:nvSpPr>
        <p:spPr>
          <a:xfrm>
            <a:off x="11369733" y="60476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16418;p27"/>
          <p:cNvSpPr/>
          <p:nvPr/>
        </p:nvSpPr>
        <p:spPr>
          <a:xfrm>
            <a:off x="11489241" y="60476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16419;p27"/>
          <p:cNvSpPr/>
          <p:nvPr/>
        </p:nvSpPr>
        <p:spPr>
          <a:xfrm>
            <a:off x="11608749" y="60476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16428;p27"/>
          <p:cNvSpPr/>
          <p:nvPr/>
        </p:nvSpPr>
        <p:spPr>
          <a:xfrm>
            <a:off x="11130716" y="61537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16429;p27"/>
          <p:cNvSpPr/>
          <p:nvPr/>
        </p:nvSpPr>
        <p:spPr>
          <a:xfrm>
            <a:off x="11250224" y="61537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16430;p27"/>
          <p:cNvSpPr/>
          <p:nvPr/>
        </p:nvSpPr>
        <p:spPr>
          <a:xfrm>
            <a:off x="11369733" y="61537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16431;p27"/>
          <p:cNvSpPr/>
          <p:nvPr/>
        </p:nvSpPr>
        <p:spPr>
          <a:xfrm>
            <a:off x="11489241" y="61537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16432;p27"/>
          <p:cNvSpPr/>
          <p:nvPr/>
        </p:nvSpPr>
        <p:spPr>
          <a:xfrm>
            <a:off x="11608749" y="61537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16441;p27"/>
          <p:cNvSpPr/>
          <p:nvPr/>
        </p:nvSpPr>
        <p:spPr>
          <a:xfrm>
            <a:off x="11130716" y="62598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16442;p27"/>
          <p:cNvSpPr/>
          <p:nvPr/>
        </p:nvSpPr>
        <p:spPr>
          <a:xfrm>
            <a:off x="11250224" y="62598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16443;p27"/>
          <p:cNvSpPr/>
          <p:nvPr/>
        </p:nvSpPr>
        <p:spPr>
          <a:xfrm>
            <a:off x="11369733" y="62598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16444;p27"/>
          <p:cNvSpPr/>
          <p:nvPr/>
        </p:nvSpPr>
        <p:spPr>
          <a:xfrm>
            <a:off x="11489241" y="62598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16445;p27"/>
          <p:cNvSpPr/>
          <p:nvPr/>
        </p:nvSpPr>
        <p:spPr>
          <a:xfrm>
            <a:off x="11608749" y="62598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16376;p27"/>
          <p:cNvSpPr/>
          <p:nvPr/>
        </p:nvSpPr>
        <p:spPr>
          <a:xfrm>
            <a:off x="11134526" y="37786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16377;p27"/>
          <p:cNvSpPr/>
          <p:nvPr/>
        </p:nvSpPr>
        <p:spPr>
          <a:xfrm>
            <a:off x="11254034" y="37786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16378;p27"/>
          <p:cNvSpPr/>
          <p:nvPr/>
        </p:nvSpPr>
        <p:spPr>
          <a:xfrm>
            <a:off x="11373543" y="37786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16379;p27"/>
          <p:cNvSpPr/>
          <p:nvPr/>
        </p:nvSpPr>
        <p:spPr>
          <a:xfrm>
            <a:off x="11493051" y="37786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16380;p27"/>
          <p:cNvSpPr/>
          <p:nvPr/>
        </p:nvSpPr>
        <p:spPr>
          <a:xfrm>
            <a:off x="11612559" y="37786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16389;p27"/>
          <p:cNvSpPr/>
          <p:nvPr/>
        </p:nvSpPr>
        <p:spPr>
          <a:xfrm>
            <a:off x="11134526" y="38847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16390;p27"/>
          <p:cNvSpPr/>
          <p:nvPr/>
        </p:nvSpPr>
        <p:spPr>
          <a:xfrm>
            <a:off x="11254034" y="38847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16391;p27"/>
          <p:cNvSpPr/>
          <p:nvPr/>
        </p:nvSpPr>
        <p:spPr>
          <a:xfrm>
            <a:off x="11373543" y="38847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16392;p27"/>
          <p:cNvSpPr/>
          <p:nvPr/>
        </p:nvSpPr>
        <p:spPr>
          <a:xfrm>
            <a:off x="11493051" y="38847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16393;p27"/>
          <p:cNvSpPr/>
          <p:nvPr/>
        </p:nvSpPr>
        <p:spPr>
          <a:xfrm>
            <a:off x="11612559" y="38847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16402;p27"/>
          <p:cNvSpPr/>
          <p:nvPr/>
        </p:nvSpPr>
        <p:spPr>
          <a:xfrm>
            <a:off x="11134526" y="39908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16403;p27"/>
          <p:cNvSpPr/>
          <p:nvPr/>
        </p:nvSpPr>
        <p:spPr>
          <a:xfrm>
            <a:off x="11254034" y="39908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16404;p27"/>
          <p:cNvSpPr/>
          <p:nvPr/>
        </p:nvSpPr>
        <p:spPr>
          <a:xfrm>
            <a:off x="11373543" y="39908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16405;p27"/>
          <p:cNvSpPr/>
          <p:nvPr/>
        </p:nvSpPr>
        <p:spPr>
          <a:xfrm>
            <a:off x="11493051" y="39908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16406;p27"/>
          <p:cNvSpPr/>
          <p:nvPr/>
        </p:nvSpPr>
        <p:spPr>
          <a:xfrm>
            <a:off x="11612559" y="39908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16415;p27"/>
          <p:cNvSpPr/>
          <p:nvPr/>
        </p:nvSpPr>
        <p:spPr>
          <a:xfrm>
            <a:off x="11134526" y="40969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16416;p27"/>
          <p:cNvSpPr/>
          <p:nvPr/>
        </p:nvSpPr>
        <p:spPr>
          <a:xfrm>
            <a:off x="11254034" y="40969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16417;p27"/>
          <p:cNvSpPr/>
          <p:nvPr/>
        </p:nvSpPr>
        <p:spPr>
          <a:xfrm>
            <a:off x="11373543" y="40969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16418;p27"/>
          <p:cNvSpPr/>
          <p:nvPr/>
        </p:nvSpPr>
        <p:spPr>
          <a:xfrm>
            <a:off x="11493051" y="40969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16419;p27"/>
          <p:cNvSpPr/>
          <p:nvPr/>
        </p:nvSpPr>
        <p:spPr>
          <a:xfrm>
            <a:off x="11612559" y="40969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16428;p27"/>
          <p:cNvSpPr/>
          <p:nvPr/>
        </p:nvSpPr>
        <p:spPr>
          <a:xfrm>
            <a:off x="11134526" y="42030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16429;p27"/>
          <p:cNvSpPr/>
          <p:nvPr/>
        </p:nvSpPr>
        <p:spPr>
          <a:xfrm>
            <a:off x="11254034" y="42030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16430;p27"/>
          <p:cNvSpPr/>
          <p:nvPr/>
        </p:nvSpPr>
        <p:spPr>
          <a:xfrm>
            <a:off x="11373543" y="42030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16431;p27"/>
          <p:cNvSpPr/>
          <p:nvPr/>
        </p:nvSpPr>
        <p:spPr>
          <a:xfrm>
            <a:off x="11493051" y="42030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16432;p27"/>
          <p:cNvSpPr/>
          <p:nvPr/>
        </p:nvSpPr>
        <p:spPr>
          <a:xfrm>
            <a:off x="11612559" y="42030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16441;p27"/>
          <p:cNvSpPr/>
          <p:nvPr/>
        </p:nvSpPr>
        <p:spPr>
          <a:xfrm>
            <a:off x="11134526" y="43091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16442;p27"/>
          <p:cNvSpPr/>
          <p:nvPr/>
        </p:nvSpPr>
        <p:spPr>
          <a:xfrm>
            <a:off x="11254034" y="43091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16443;p27"/>
          <p:cNvSpPr/>
          <p:nvPr/>
        </p:nvSpPr>
        <p:spPr>
          <a:xfrm>
            <a:off x="11373543" y="43091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16444;p27"/>
          <p:cNvSpPr/>
          <p:nvPr/>
        </p:nvSpPr>
        <p:spPr>
          <a:xfrm>
            <a:off x="11493051" y="43091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16445;p27"/>
          <p:cNvSpPr/>
          <p:nvPr/>
        </p:nvSpPr>
        <p:spPr>
          <a:xfrm>
            <a:off x="11612559" y="43091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16376;p27"/>
          <p:cNvSpPr/>
          <p:nvPr/>
        </p:nvSpPr>
        <p:spPr>
          <a:xfrm>
            <a:off x="11134526" y="44301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16377;p27"/>
          <p:cNvSpPr/>
          <p:nvPr/>
        </p:nvSpPr>
        <p:spPr>
          <a:xfrm>
            <a:off x="11254034" y="44301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16378;p27"/>
          <p:cNvSpPr/>
          <p:nvPr/>
        </p:nvSpPr>
        <p:spPr>
          <a:xfrm>
            <a:off x="11373543" y="44301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16379;p27"/>
          <p:cNvSpPr/>
          <p:nvPr/>
        </p:nvSpPr>
        <p:spPr>
          <a:xfrm>
            <a:off x="11493051" y="44301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16380;p27"/>
          <p:cNvSpPr/>
          <p:nvPr/>
        </p:nvSpPr>
        <p:spPr>
          <a:xfrm>
            <a:off x="11612559" y="44301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16389;p27"/>
          <p:cNvSpPr/>
          <p:nvPr/>
        </p:nvSpPr>
        <p:spPr>
          <a:xfrm>
            <a:off x="11134526" y="45362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16390;p27"/>
          <p:cNvSpPr/>
          <p:nvPr/>
        </p:nvSpPr>
        <p:spPr>
          <a:xfrm>
            <a:off x="11254034" y="45362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16391;p27"/>
          <p:cNvSpPr/>
          <p:nvPr/>
        </p:nvSpPr>
        <p:spPr>
          <a:xfrm>
            <a:off x="11373543" y="45362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16392;p27"/>
          <p:cNvSpPr/>
          <p:nvPr/>
        </p:nvSpPr>
        <p:spPr>
          <a:xfrm>
            <a:off x="11493051" y="45362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16393;p27"/>
          <p:cNvSpPr/>
          <p:nvPr/>
        </p:nvSpPr>
        <p:spPr>
          <a:xfrm>
            <a:off x="11612559" y="45362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16402;p27"/>
          <p:cNvSpPr/>
          <p:nvPr/>
        </p:nvSpPr>
        <p:spPr>
          <a:xfrm>
            <a:off x="11134526" y="46423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16403;p27"/>
          <p:cNvSpPr/>
          <p:nvPr/>
        </p:nvSpPr>
        <p:spPr>
          <a:xfrm>
            <a:off x="11254034" y="46423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16404;p27"/>
          <p:cNvSpPr/>
          <p:nvPr/>
        </p:nvSpPr>
        <p:spPr>
          <a:xfrm>
            <a:off x="11373543" y="46423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16405;p27"/>
          <p:cNvSpPr/>
          <p:nvPr/>
        </p:nvSpPr>
        <p:spPr>
          <a:xfrm>
            <a:off x="11493051" y="46423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16406;p27"/>
          <p:cNvSpPr/>
          <p:nvPr/>
        </p:nvSpPr>
        <p:spPr>
          <a:xfrm>
            <a:off x="11612559" y="46423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16415;p27"/>
          <p:cNvSpPr/>
          <p:nvPr/>
        </p:nvSpPr>
        <p:spPr>
          <a:xfrm>
            <a:off x="11134526" y="47484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16416;p27"/>
          <p:cNvSpPr/>
          <p:nvPr/>
        </p:nvSpPr>
        <p:spPr>
          <a:xfrm>
            <a:off x="11254034" y="47484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16417;p27"/>
          <p:cNvSpPr/>
          <p:nvPr/>
        </p:nvSpPr>
        <p:spPr>
          <a:xfrm>
            <a:off x="11373543" y="47484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16418;p27"/>
          <p:cNvSpPr/>
          <p:nvPr/>
        </p:nvSpPr>
        <p:spPr>
          <a:xfrm>
            <a:off x="11493051" y="47484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16419;p27"/>
          <p:cNvSpPr/>
          <p:nvPr/>
        </p:nvSpPr>
        <p:spPr>
          <a:xfrm>
            <a:off x="11612559" y="47484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16428;p27"/>
          <p:cNvSpPr/>
          <p:nvPr/>
        </p:nvSpPr>
        <p:spPr>
          <a:xfrm>
            <a:off x="11134526" y="48545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16429;p27"/>
          <p:cNvSpPr/>
          <p:nvPr/>
        </p:nvSpPr>
        <p:spPr>
          <a:xfrm>
            <a:off x="11254034" y="48545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16430;p27"/>
          <p:cNvSpPr/>
          <p:nvPr/>
        </p:nvSpPr>
        <p:spPr>
          <a:xfrm>
            <a:off x="11373543" y="48545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16431;p27"/>
          <p:cNvSpPr/>
          <p:nvPr/>
        </p:nvSpPr>
        <p:spPr>
          <a:xfrm>
            <a:off x="11493051" y="48545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16432;p27"/>
          <p:cNvSpPr/>
          <p:nvPr/>
        </p:nvSpPr>
        <p:spPr>
          <a:xfrm>
            <a:off x="11612559" y="48545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16441;p27"/>
          <p:cNvSpPr/>
          <p:nvPr/>
        </p:nvSpPr>
        <p:spPr>
          <a:xfrm>
            <a:off x="11134526" y="49606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16442;p27"/>
          <p:cNvSpPr/>
          <p:nvPr/>
        </p:nvSpPr>
        <p:spPr>
          <a:xfrm>
            <a:off x="11254034" y="49606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16443;p27"/>
          <p:cNvSpPr/>
          <p:nvPr/>
        </p:nvSpPr>
        <p:spPr>
          <a:xfrm>
            <a:off x="11373543" y="49606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16444;p27"/>
          <p:cNvSpPr/>
          <p:nvPr/>
        </p:nvSpPr>
        <p:spPr>
          <a:xfrm>
            <a:off x="11493051" y="49606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16445;p27"/>
          <p:cNvSpPr/>
          <p:nvPr/>
        </p:nvSpPr>
        <p:spPr>
          <a:xfrm>
            <a:off x="11612559" y="49606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16376;p27"/>
          <p:cNvSpPr/>
          <p:nvPr/>
        </p:nvSpPr>
        <p:spPr>
          <a:xfrm>
            <a:off x="11134526" y="24870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16377;p27"/>
          <p:cNvSpPr/>
          <p:nvPr/>
        </p:nvSpPr>
        <p:spPr>
          <a:xfrm>
            <a:off x="11254034" y="24870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16378;p27"/>
          <p:cNvSpPr/>
          <p:nvPr/>
        </p:nvSpPr>
        <p:spPr>
          <a:xfrm>
            <a:off x="11373543" y="24870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16379;p27"/>
          <p:cNvSpPr/>
          <p:nvPr/>
        </p:nvSpPr>
        <p:spPr>
          <a:xfrm>
            <a:off x="11493051" y="24870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16380;p27"/>
          <p:cNvSpPr/>
          <p:nvPr/>
        </p:nvSpPr>
        <p:spPr>
          <a:xfrm>
            <a:off x="11612559" y="248705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16389;p27"/>
          <p:cNvSpPr/>
          <p:nvPr/>
        </p:nvSpPr>
        <p:spPr>
          <a:xfrm>
            <a:off x="11134526" y="25931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16390;p27"/>
          <p:cNvSpPr/>
          <p:nvPr/>
        </p:nvSpPr>
        <p:spPr>
          <a:xfrm>
            <a:off x="11254034" y="25931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16391;p27"/>
          <p:cNvSpPr/>
          <p:nvPr/>
        </p:nvSpPr>
        <p:spPr>
          <a:xfrm>
            <a:off x="11373543" y="25931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16392;p27"/>
          <p:cNvSpPr/>
          <p:nvPr/>
        </p:nvSpPr>
        <p:spPr>
          <a:xfrm>
            <a:off x="11493051" y="25931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16393;p27"/>
          <p:cNvSpPr/>
          <p:nvPr/>
        </p:nvSpPr>
        <p:spPr>
          <a:xfrm>
            <a:off x="11612559" y="259316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16402;p27"/>
          <p:cNvSpPr/>
          <p:nvPr/>
        </p:nvSpPr>
        <p:spPr>
          <a:xfrm>
            <a:off x="11134526" y="26992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16403;p27"/>
          <p:cNvSpPr/>
          <p:nvPr/>
        </p:nvSpPr>
        <p:spPr>
          <a:xfrm>
            <a:off x="11254034" y="26992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16404;p27"/>
          <p:cNvSpPr/>
          <p:nvPr/>
        </p:nvSpPr>
        <p:spPr>
          <a:xfrm>
            <a:off x="11373543" y="26992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16405;p27"/>
          <p:cNvSpPr/>
          <p:nvPr/>
        </p:nvSpPr>
        <p:spPr>
          <a:xfrm>
            <a:off x="11493051" y="26992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16406;p27"/>
          <p:cNvSpPr/>
          <p:nvPr/>
        </p:nvSpPr>
        <p:spPr>
          <a:xfrm>
            <a:off x="11612559" y="269926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16415;p27"/>
          <p:cNvSpPr/>
          <p:nvPr/>
        </p:nvSpPr>
        <p:spPr>
          <a:xfrm>
            <a:off x="11134526" y="28053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16416;p27"/>
          <p:cNvSpPr/>
          <p:nvPr/>
        </p:nvSpPr>
        <p:spPr>
          <a:xfrm>
            <a:off x="11254034" y="28053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16417;p27"/>
          <p:cNvSpPr/>
          <p:nvPr/>
        </p:nvSpPr>
        <p:spPr>
          <a:xfrm>
            <a:off x="11373543" y="28053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16418;p27"/>
          <p:cNvSpPr/>
          <p:nvPr/>
        </p:nvSpPr>
        <p:spPr>
          <a:xfrm>
            <a:off x="11493051" y="28053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16419;p27"/>
          <p:cNvSpPr/>
          <p:nvPr/>
        </p:nvSpPr>
        <p:spPr>
          <a:xfrm>
            <a:off x="11612559" y="280537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16428;p27"/>
          <p:cNvSpPr/>
          <p:nvPr/>
        </p:nvSpPr>
        <p:spPr>
          <a:xfrm>
            <a:off x="11134526" y="29114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16429;p27"/>
          <p:cNvSpPr/>
          <p:nvPr/>
        </p:nvSpPr>
        <p:spPr>
          <a:xfrm>
            <a:off x="11254034" y="29114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16430;p27"/>
          <p:cNvSpPr/>
          <p:nvPr/>
        </p:nvSpPr>
        <p:spPr>
          <a:xfrm>
            <a:off x="11373543" y="29114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16431;p27"/>
          <p:cNvSpPr/>
          <p:nvPr/>
        </p:nvSpPr>
        <p:spPr>
          <a:xfrm>
            <a:off x="11493051" y="29114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16432;p27"/>
          <p:cNvSpPr/>
          <p:nvPr/>
        </p:nvSpPr>
        <p:spPr>
          <a:xfrm>
            <a:off x="11612559" y="291148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16441;p27"/>
          <p:cNvSpPr/>
          <p:nvPr/>
        </p:nvSpPr>
        <p:spPr>
          <a:xfrm>
            <a:off x="11134526" y="30175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16442;p27"/>
          <p:cNvSpPr/>
          <p:nvPr/>
        </p:nvSpPr>
        <p:spPr>
          <a:xfrm>
            <a:off x="11254034" y="30175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16443;p27"/>
          <p:cNvSpPr/>
          <p:nvPr/>
        </p:nvSpPr>
        <p:spPr>
          <a:xfrm>
            <a:off x="11373543" y="30175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16444;p27"/>
          <p:cNvSpPr/>
          <p:nvPr/>
        </p:nvSpPr>
        <p:spPr>
          <a:xfrm>
            <a:off x="11493051" y="30175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16445;p27"/>
          <p:cNvSpPr/>
          <p:nvPr/>
        </p:nvSpPr>
        <p:spPr>
          <a:xfrm>
            <a:off x="11612559" y="301758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16376;p27"/>
          <p:cNvSpPr/>
          <p:nvPr/>
        </p:nvSpPr>
        <p:spPr>
          <a:xfrm>
            <a:off x="11134526" y="31385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16377;p27"/>
          <p:cNvSpPr/>
          <p:nvPr/>
        </p:nvSpPr>
        <p:spPr>
          <a:xfrm>
            <a:off x="11254034" y="31385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16378;p27"/>
          <p:cNvSpPr/>
          <p:nvPr/>
        </p:nvSpPr>
        <p:spPr>
          <a:xfrm>
            <a:off x="11373543" y="31385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16379;p27"/>
          <p:cNvSpPr/>
          <p:nvPr/>
        </p:nvSpPr>
        <p:spPr>
          <a:xfrm>
            <a:off x="11493051" y="31385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16380;p27"/>
          <p:cNvSpPr/>
          <p:nvPr/>
        </p:nvSpPr>
        <p:spPr>
          <a:xfrm>
            <a:off x="11612559" y="313856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16389;p27"/>
          <p:cNvSpPr/>
          <p:nvPr/>
        </p:nvSpPr>
        <p:spPr>
          <a:xfrm>
            <a:off x="11134526" y="32446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16390;p27"/>
          <p:cNvSpPr/>
          <p:nvPr/>
        </p:nvSpPr>
        <p:spPr>
          <a:xfrm>
            <a:off x="11254034" y="32446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16391;p27"/>
          <p:cNvSpPr/>
          <p:nvPr/>
        </p:nvSpPr>
        <p:spPr>
          <a:xfrm>
            <a:off x="11373543" y="32446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16392;p27"/>
          <p:cNvSpPr/>
          <p:nvPr/>
        </p:nvSpPr>
        <p:spPr>
          <a:xfrm>
            <a:off x="11493051" y="32446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16393;p27"/>
          <p:cNvSpPr/>
          <p:nvPr/>
        </p:nvSpPr>
        <p:spPr>
          <a:xfrm>
            <a:off x="11612559" y="324467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16402;p27"/>
          <p:cNvSpPr/>
          <p:nvPr/>
        </p:nvSpPr>
        <p:spPr>
          <a:xfrm>
            <a:off x="11134526" y="33507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16403;p27"/>
          <p:cNvSpPr/>
          <p:nvPr/>
        </p:nvSpPr>
        <p:spPr>
          <a:xfrm>
            <a:off x="11254034" y="33507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16404;p27"/>
          <p:cNvSpPr/>
          <p:nvPr/>
        </p:nvSpPr>
        <p:spPr>
          <a:xfrm>
            <a:off x="11373543" y="33507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16405;p27"/>
          <p:cNvSpPr/>
          <p:nvPr/>
        </p:nvSpPr>
        <p:spPr>
          <a:xfrm>
            <a:off x="11493051" y="33507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16406;p27"/>
          <p:cNvSpPr/>
          <p:nvPr/>
        </p:nvSpPr>
        <p:spPr>
          <a:xfrm>
            <a:off x="11612559" y="335077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16415;p27"/>
          <p:cNvSpPr/>
          <p:nvPr/>
        </p:nvSpPr>
        <p:spPr>
          <a:xfrm>
            <a:off x="11134526" y="34568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16416;p27"/>
          <p:cNvSpPr/>
          <p:nvPr/>
        </p:nvSpPr>
        <p:spPr>
          <a:xfrm>
            <a:off x="11254034" y="34568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16417;p27"/>
          <p:cNvSpPr/>
          <p:nvPr/>
        </p:nvSpPr>
        <p:spPr>
          <a:xfrm>
            <a:off x="11373543" y="34568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16418;p27"/>
          <p:cNvSpPr/>
          <p:nvPr/>
        </p:nvSpPr>
        <p:spPr>
          <a:xfrm>
            <a:off x="11493051" y="34568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16419;p27"/>
          <p:cNvSpPr/>
          <p:nvPr/>
        </p:nvSpPr>
        <p:spPr>
          <a:xfrm>
            <a:off x="11612559" y="345688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16428;p27"/>
          <p:cNvSpPr/>
          <p:nvPr/>
        </p:nvSpPr>
        <p:spPr>
          <a:xfrm>
            <a:off x="11134526" y="35629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16429;p27"/>
          <p:cNvSpPr/>
          <p:nvPr/>
        </p:nvSpPr>
        <p:spPr>
          <a:xfrm>
            <a:off x="11254034" y="35629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16430;p27"/>
          <p:cNvSpPr/>
          <p:nvPr/>
        </p:nvSpPr>
        <p:spPr>
          <a:xfrm>
            <a:off x="11373543" y="35629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16431;p27"/>
          <p:cNvSpPr/>
          <p:nvPr/>
        </p:nvSpPr>
        <p:spPr>
          <a:xfrm>
            <a:off x="11493051" y="35629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16432;p27"/>
          <p:cNvSpPr/>
          <p:nvPr/>
        </p:nvSpPr>
        <p:spPr>
          <a:xfrm>
            <a:off x="11612559" y="356299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16441;p27"/>
          <p:cNvSpPr/>
          <p:nvPr/>
        </p:nvSpPr>
        <p:spPr>
          <a:xfrm>
            <a:off x="11134526" y="36690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16442;p27"/>
          <p:cNvSpPr/>
          <p:nvPr/>
        </p:nvSpPr>
        <p:spPr>
          <a:xfrm>
            <a:off x="11254034" y="36690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16443;p27"/>
          <p:cNvSpPr/>
          <p:nvPr/>
        </p:nvSpPr>
        <p:spPr>
          <a:xfrm>
            <a:off x="11373543" y="36690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16444;p27"/>
          <p:cNvSpPr/>
          <p:nvPr/>
        </p:nvSpPr>
        <p:spPr>
          <a:xfrm>
            <a:off x="11493051" y="36690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16445;p27"/>
          <p:cNvSpPr/>
          <p:nvPr/>
        </p:nvSpPr>
        <p:spPr>
          <a:xfrm>
            <a:off x="11612559" y="366909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16376;p27"/>
          <p:cNvSpPr/>
          <p:nvPr/>
        </p:nvSpPr>
        <p:spPr>
          <a:xfrm>
            <a:off x="11134526" y="118403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16377;p27"/>
          <p:cNvSpPr/>
          <p:nvPr/>
        </p:nvSpPr>
        <p:spPr>
          <a:xfrm>
            <a:off x="11254034" y="118403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16378;p27"/>
          <p:cNvSpPr/>
          <p:nvPr/>
        </p:nvSpPr>
        <p:spPr>
          <a:xfrm>
            <a:off x="11373543" y="118403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16379;p27"/>
          <p:cNvSpPr/>
          <p:nvPr/>
        </p:nvSpPr>
        <p:spPr>
          <a:xfrm>
            <a:off x="11493051" y="118403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16380;p27"/>
          <p:cNvSpPr/>
          <p:nvPr/>
        </p:nvSpPr>
        <p:spPr>
          <a:xfrm>
            <a:off x="11612559" y="118403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16389;p27"/>
          <p:cNvSpPr/>
          <p:nvPr/>
        </p:nvSpPr>
        <p:spPr>
          <a:xfrm>
            <a:off x="11134526" y="129014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16390;p27"/>
          <p:cNvSpPr/>
          <p:nvPr/>
        </p:nvSpPr>
        <p:spPr>
          <a:xfrm>
            <a:off x="11254034" y="129014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16391;p27"/>
          <p:cNvSpPr/>
          <p:nvPr/>
        </p:nvSpPr>
        <p:spPr>
          <a:xfrm>
            <a:off x="11373543" y="129014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16392;p27"/>
          <p:cNvSpPr/>
          <p:nvPr/>
        </p:nvSpPr>
        <p:spPr>
          <a:xfrm>
            <a:off x="11493051" y="129014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16393;p27"/>
          <p:cNvSpPr/>
          <p:nvPr/>
        </p:nvSpPr>
        <p:spPr>
          <a:xfrm>
            <a:off x="11612559" y="129014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16402;p27"/>
          <p:cNvSpPr/>
          <p:nvPr/>
        </p:nvSpPr>
        <p:spPr>
          <a:xfrm>
            <a:off x="11134526" y="139624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16403;p27"/>
          <p:cNvSpPr/>
          <p:nvPr/>
        </p:nvSpPr>
        <p:spPr>
          <a:xfrm>
            <a:off x="11254034" y="139624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16404;p27"/>
          <p:cNvSpPr/>
          <p:nvPr/>
        </p:nvSpPr>
        <p:spPr>
          <a:xfrm>
            <a:off x="11373543" y="139624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16405;p27"/>
          <p:cNvSpPr/>
          <p:nvPr/>
        </p:nvSpPr>
        <p:spPr>
          <a:xfrm>
            <a:off x="11493051" y="139624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16406;p27"/>
          <p:cNvSpPr/>
          <p:nvPr/>
        </p:nvSpPr>
        <p:spPr>
          <a:xfrm>
            <a:off x="11612559" y="139624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16415;p27"/>
          <p:cNvSpPr/>
          <p:nvPr/>
        </p:nvSpPr>
        <p:spPr>
          <a:xfrm>
            <a:off x="11134526" y="150235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16416;p27"/>
          <p:cNvSpPr/>
          <p:nvPr/>
        </p:nvSpPr>
        <p:spPr>
          <a:xfrm>
            <a:off x="11254034" y="150235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16417;p27"/>
          <p:cNvSpPr/>
          <p:nvPr/>
        </p:nvSpPr>
        <p:spPr>
          <a:xfrm>
            <a:off x="11373543" y="150235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16418;p27"/>
          <p:cNvSpPr/>
          <p:nvPr/>
        </p:nvSpPr>
        <p:spPr>
          <a:xfrm>
            <a:off x="11493051" y="150235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16419;p27"/>
          <p:cNvSpPr/>
          <p:nvPr/>
        </p:nvSpPr>
        <p:spPr>
          <a:xfrm>
            <a:off x="11612559" y="150235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16428;p27"/>
          <p:cNvSpPr/>
          <p:nvPr/>
        </p:nvSpPr>
        <p:spPr>
          <a:xfrm>
            <a:off x="11134526" y="160846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16429;p27"/>
          <p:cNvSpPr/>
          <p:nvPr/>
        </p:nvSpPr>
        <p:spPr>
          <a:xfrm>
            <a:off x="11254034" y="160846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16430;p27"/>
          <p:cNvSpPr/>
          <p:nvPr/>
        </p:nvSpPr>
        <p:spPr>
          <a:xfrm>
            <a:off x="11373543" y="160846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16431;p27"/>
          <p:cNvSpPr/>
          <p:nvPr/>
        </p:nvSpPr>
        <p:spPr>
          <a:xfrm>
            <a:off x="11493051" y="160846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16432;p27"/>
          <p:cNvSpPr/>
          <p:nvPr/>
        </p:nvSpPr>
        <p:spPr>
          <a:xfrm>
            <a:off x="11612559" y="160846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16441;p27"/>
          <p:cNvSpPr/>
          <p:nvPr/>
        </p:nvSpPr>
        <p:spPr>
          <a:xfrm>
            <a:off x="11134526" y="171456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16442;p27"/>
          <p:cNvSpPr/>
          <p:nvPr/>
        </p:nvSpPr>
        <p:spPr>
          <a:xfrm>
            <a:off x="11254034" y="171456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16443;p27"/>
          <p:cNvSpPr/>
          <p:nvPr/>
        </p:nvSpPr>
        <p:spPr>
          <a:xfrm>
            <a:off x="11373543" y="171456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16444;p27"/>
          <p:cNvSpPr/>
          <p:nvPr/>
        </p:nvSpPr>
        <p:spPr>
          <a:xfrm>
            <a:off x="11493051" y="171456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16445;p27"/>
          <p:cNvSpPr/>
          <p:nvPr/>
        </p:nvSpPr>
        <p:spPr>
          <a:xfrm>
            <a:off x="11612559" y="171456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16376;p27"/>
          <p:cNvSpPr/>
          <p:nvPr/>
        </p:nvSpPr>
        <p:spPr>
          <a:xfrm>
            <a:off x="11134526" y="18355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16377;p27"/>
          <p:cNvSpPr/>
          <p:nvPr/>
        </p:nvSpPr>
        <p:spPr>
          <a:xfrm>
            <a:off x="11254034" y="18355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16378;p27"/>
          <p:cNvSpPr/>
          <p:nvPr/>
        </p:nvSpPr>
        <p:spPr>
          <a:xfrm>
            <a:off x="11373543" y="18355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16379;p27"/>
          <p:cNvSpPr/>
          <p:nvPr/>
        </p:nvSpPr>
        <p:spPr>
          <a:xfrm>
            <a:off x="11493051" y="18355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16380;p27"/>
          <p:cNvSpPr/>
          <p:nvPr/>
        </p:nvSpPr>
        <p:spPr>
          <a:xfrm>
            <a:off x="11612559" y="1835543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16389;p27"/>
          <p:cNvSpPr/>
          <p:nvPr/>
        </p:nvSpPr>
        <p:spPr>
          <a:xfrm>
            <a:off x="11134526" y="19416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16390;p27"/>
          <p:cNvSpPr/>
          <p:nvPr/>
        </p:nvSpPr>
        <p:spPr>
          <a:xfrm>
            <a:off x="11254034" y="19416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16391;p27"/>
          <p:cNvSpPr/>
          <p:nvPr/>
        </p:nvSpPr>
        <p:spPr>
          <a:xfrm>
            <a:off x="11373543" y="19416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16392;p27"/>
          <p:cNvSpPr/>
          <p:nvPr/>
        </p:nvSpPr>
        <p:spPr>
          <a:xfrm>
            <a:off x="11493051" y="19416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16393;p27"/>
          <p:cNvSpPr/>
          <p:nvPr/>
        </p:nvSpPr>
        <p:spPr>
          <a:xfrm>
            <a:off x="11612559" y="1941650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16402;p27"/>
          <p:cNvSpPr/>
          <p:nvPr/>
        </p:nvSpPr>
        <p:spPr>
          <a:xfrm>
            <a:off x="11134526" y="20477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16403;p27"/>
          <p:cNvSpPr/>
          <p:nvPr/>
        </p:nvSpPr>
        <p:spPr>
          <a:xfrm>
            <a:off x="11254034" y="20477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16404;p27"/>
          <p:cNvSpPr/>
          <p:nvPr/>
        </p:nvSpPr>
        <p:spPr>
          <a:xfrm>
            <a:off x="11373543" y="20477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16405;p27"/>
          <p:cNvSpPr/>
          <p:nvPr/>
        </p:nvSpPr>
        <p:spPr>
          <a:xfrm>
            <a:off x="11493051" y="20477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16406;p27"/>
          <p:cNvSpPr/>
          <p:nvPr/>
        </p:nvSpPr>
        <p:spPr>
          <a:xfrm>
            <a:off x="11612559" y="2047757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16415;p27"/>
          <p:cNvSpPr/>
          <p:nvPr/>
        </p:nvSpPr>
        <p:spPr>
          <a:xfrm>
            <a:off x="11134526" y="21538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16416;p27"/>
          <p:cNvSpPr/>
          <p:nvPr/>
        </p:nvSpPr>
        <p:spPr>
          <a:xfrm>
            <a:off x="11254034" y="21538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16417;p27"/>
          <p:cNvSpPr/>
          <p:nvPr/>
        </p:nvSpPr>
        <p:spPr>
          <a:xfrm>
            <a:off x="11373543" y="21538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16418;p27"/>
          <p:cNvSpPr/>
          <p:nvPr/>
        </p:nvSpPr>
        <p:spPr>
          <a:xfrm>
            <a:off x="11493051" y="21538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16419;p27"/>
          <p:cNvSpPr/>
          <p:nvPr/>
        </p:nvSpPr>
        <p:spPr>
          <a:xfrm>
            <a:off x="11612559" y="2153864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16428;p27"/>
          <p:cNvSpPr/>
          <p:nvPr/>
        </p:nvSpPr>
        <p:spPr>
          <a:xfrm>
            <a:off x="11134526" y="22599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16429;p27"/>
          <p:cNvSpPr/>
          <p:nvPr/>
        </p:nvSpPr>
        <p:spPr>
          <a:xfrm>
            <a:off x="11254034" y="22599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16430;p27"/>
          <p:cNvSpPr/>
          <p:nvPr/>
        </p:nvSpPr>
        <p:spPr>
          <a:xfrm>
            <a:off x="11373543" y="22599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16431;p27"/>
          <p:cNvSpPr/>
          <p:nvPr/>
        </p:nvSpPr>
        <p:spPr>
          <a:xfrm>
            <a:off x="11493051" y="22599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16432;p27"/>
          <p:cNvSpPr/>
          <p:nvPr/>
        </p:nvSpPr>
        <p:spPr>
          <a:xfrm>
            <a:off x="11612559" y="2259971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16441;p27"/>
          <p:cNvSpPr/>
          <p:nvPr/>
        </p:nvSpPr>
        <p:spPr>
          <a:xfrm>
            <a:off x="11134526" y="23660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16442;p27"/>
          <p:cNvSpPr/>
          <p:nvPr/>
        </p:nvSpPr>
        <p:spPr>
          <a:xfrm>
            <a:off x="11254034" y="23660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16443;p27"/>
          <p:cNvSpPr/>
          <p:nvPr/>
        </p:nvSpPr>
        <p:spPr>
          <a:xfrm>
            <a:off x="11373543" y="23660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16444;p27"/>
          <p:cNvSpPr/>
          <p:nvPr/>
        </p:nvSpPr>
        <p:spPr>
          <a:xfrm>
            <a:off x="11493051" y="23660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16445;p27"/>
          <p:cNvSpPr/>
          <p:nvPr/>
        </p:nvSpPr>
        <p:spPr>
          <a:xfrm>
            <a:off x="11612559" y="2366079"/>
            <a:ext cx="31489" cy="3148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object 12">
            <a:extLst>
              <a:ext uri="{FF2B5EF4-FFF2-40B4-BE49-F238E27FC236}">
                <a16:creationId xmlns:a16="http://schemas.microsoft.com/office/drawing/2014/main" id="{077C2589-8073-40B7-8390-513814F7CA12}"/>
              </a:ext>
            </a:extLst>
          </p:cNvPr>
          <p:cNvSpPr txBox="1"/>
          <p:nvPr/>
        </p:nvSpPr>
        <p:spPr>
          <a:xfrm>
            <a:off x="-3" y="3715148"/>
            <a:ext cx="12191999" cy="567463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algn="ctr">
              <a:spcBef>
                <a:spcPts val="585"/>
              </a:spcBef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Reine MATAR</a:t>
            </a:r>
          </a:p>
        </p:txBody>
      </p:sp>
      <p:sp>
        <p:nvSpPr>
          <p:cNvPr id="489" name="object 12">
            <a:extLst>
              <a:ext uri="{FF2B5EF4-FFF2-40B4-BE49-F238E27FC236}">
                <a16:creationId xmlns:a16="http://schemas.microsoft.com/office/drawing/2014/main" id="{077C2589-8073-40B7-8390-513814F7CA12}"/>
              </a:ext>
            </a:extLst>
          </p:cNvPr>
          <p:cNvSpPr txBox="1"/>
          <p:nvPr/>
        </p:nvSpPr>
        <p:spPr>
          <a:xfrm>
            <a:off x="0" y="6061268"/>
            <a:ext cx="12192000" cy="35201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algn="ctr">
              <a:spcBef>
                <a:spcPts val="585"/>
              </a:spcBef>
            </a:pPr>
            <a:r>
              <a:rPr lang="en-US" sz="1600" i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24-27</a:t>
            </a:r>
            <a:r>
              <a:rPr lang="en-US" sz="1600" i="1" baseline="300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th</a:t>
            </a:r>
            <a:r>
              <a:rPr lang="en-US" sz="1600" i="1" baseline="300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of October 2023</a:t>
            </a:r>
            <a:r>
              <a:rPr lang="en-US" sz="1600" b="1" i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	</a:t>
            </a:r>
            <a:r>
              <a:rPr lang="en-US" b="1" i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Coast Caen</a:t>
            </a:r>
            <a:endParaRPr lang="en-US" sz="16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90" name="object 12">
            <a:extLst>
              <a:ext uri="{FF2B5EF4-FFF2-40B4-BE49-F238E27FC236}">
                <a16:creationId xmlns:a16="http://schemas.microsoft.com/office/drawing/2014/main" id="{077C2589-8073-40B7-8390-513814F7CA12}"/>
              </a:ext>
            </a:extLst>
          </p:cNvPr>
          <p:cNvSpPr txBox="1"/>
          <p:nvPr/>
        </p:nvSpPr>
        <p:spPr>
          <a:xfrm>
            <a:off x="-3" y="4890800"/>
            <a:ext cx="12191999" cy="967573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algn="ctr">
              <a:spcBef>
                <a:spcPts val="585"/>
              </a:spcBef>
            </a:pPr>
            <a:r>
              <a:rPr lang="fr-FR" sz="1600" i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UNICAEN | Université de Caen Normandie</a:t>
            </a:r>
          </a:p>
          <a:p>
            <a:pPr marL="12700" algn="ctr">
              <a:spcBef>
                <a:spcPts val="585"/>
              </a:spcBef>
            </a:pPr>
            <a:r>
              <a:rPr lang="fr-FR" sz="1600" i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UMR CNRS 6143 "Morphodynamique Continentale et Côtière"</a:t>
            </a:r>
          </a:p>
          <a:p>
            <a:pPr marL="12700" algn="ctr">
              <a:spcBef>
                <a:spcPts val="585"/>
              </a:spcBef>
            </a:pPr>
            <a:r>
              <a:rPr lang="en-US" sz="1600" i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  <a:hlinkClick r:id="rId6"/>
              </a:rPr>
              <a:t>reine.matar@unicaen.fr</a:t>
            </a:r>
            <a:r>
              <a:rPr lang="en-US" sz="1600" i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endParaRPr lang="en-US" sz="1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9308" y="4347326"/>
            <a:ext cx="8110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585"/>
              </a:spcBef>
            </a:pPr>
            <a:r>
              <a:rPr lang="fr-F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Nizar ABCHA, </a:t>
            </a:r>
            <a:r>
              <a:rPr lang="fr-FR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Imen</a:t>
            </a:r>
            <a:r>
              <a:rPr lang="fr-F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TURKI, and Nicolas LECOQ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60" y="349937"/>
            <a:ext cx="1363392" cy="13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0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50" y="4790531"/>
            <a:ext cx="8358866" cy="13019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48" y="3538449"/>
            <a:ext cx="8358868" cy="13019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48" y="2286368"/>
            <a:ext cx="8358868" cy="1301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48" y="1034287"/>
            <a:ext cx="8358868" cy="130198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32794" y="1647292"/>
            <a:ext cx="3045703" cy="307777"/>
            <a:chOff x="735874" y="1193518"/>
            <a:chExt cx="3045703" cy="307777"/>
          </a:xfrm>
        </p:grpSpPr>
        <p:sp>
          <p:nvSpPr>
            <p:cNvPr id="23" name="Rectangle 22"/>
            <p:cNvSpPr/>
            <p:nvPr/>
          </p:nvSpPr>
          <p:spPr>
            <a:xfrm>
              <a:off x="735874" y="1193518"/>
              <a:ext cx="953589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Spectrum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87286" y="1193518"/>
              <a:ext cx="2094291" cy="30777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Jonswap (</a:t>
              </a:r>
              <a:r>
                <a:rPr lang="el-GR" sz="1400" b="1" dirty="0">
                  <a:solidFill>
                    <a:schemeClr val="bg1"/>
                  </a:solidFill>
                </a:rPr>
                <a:t>γ</a:t>
              </a:r>
              <a:r>
                <a:rPr lang="en-US" sz="1400" b="1" dirty="0">
                  <a:solidFill>
                    <a:schemeClr val="bg1"/>
                  </a:solidFill>
                </a:rPr>
                <a:t> = 7)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2794" y="2848264"/>
            <a:ext cx="3045703" cy="307777"/>
            <a:chOff x="735874" y="1193518"/>
            <a:chExt cx="3045703" cy="307777"/>
          </a:xfrm>
        </p:grpSpPr>
        <p:sp>
          <p:nvSpPr>
            <p:cNvPr id="30" name="Rectangle 29"/>
            <p:cNvSpPr/>
            <p:nvPr/>
          </p:nvSpPr>
          <p:spPr>
            <a:xfrm>
              <a:off x="735874" y="1193518"/>
              <a:ext cx="953589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Spectrum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87286" y="1193518"/>
              <a:ext cx="2094291" cy="30777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Jonswap (</a:t>
              </a:r>
              <a:r>
                <a:rPr lang="el-GR" sz="1400" b="1" dirty="0">
                  <a:solidFill>
                    <a:schemeClr val="bg1"/>
                  </a:solidFill>
                </a:rPr>
                <a:t>γ</a:t>
              </a:r>
              <a:r>
                <a:rPr lang="en-US" sz="1400" b="1" dirty="0">
                  <a:solidFill>
                    <a:schemeClr val="bg1"/>
                  </a:solidFill>
                </a:rPr>
                <a:t> = 3.3)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2794" y="4049236"/>
            <a:ext cx="3045703" cy="307777"/>
            <a:chOff x="735874" y="1193518"/>
            <a:chExt cx="3045703" cy="307777"/>
          </a:xfrm>
        </p:grpSpPr>
        <p:sp>
          <p:nvSpPr>
            <p:cNvPr id="33" name="Rectangle 32"/>
            <p:cNvSpPr/>
            <p:nvPr/>
          </p:nvSpPr>
          <p:spPr>
            <a:xfrm>
              <a:off x="735874" y="1193518"/>
              <a:ext cx="953589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Spectrum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87286" y="1193518"/>
              <a:ext cx="2094291" cy="30777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Pierson Moskowitz (</a:t>
              </a:r>
              <a:r>
                <a:rPr lang="el-GR" sz="1400" b="1" dirty="0">
                  <a:solidFill>
                    <a:schemeClr val="bg1"/>
                  </a:solidFill>
                </a:rPr>
                <a:t>γ</a:t>
              </a:r>
              <a:r>
                <a:rPr lang="en-US" sz="1400" b="1" dirty="0">
                  <a:solidFill>
                    <a:schemeClr val="bg1"/>
                  </a:solidFill>
                </a:rPr>
                <a:t> = 1)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2794" y="5250207"/>
            <a:ext cx="3045703" cy="307777"/>
            <a:chOff x="735874" y="1193518"/>
            <a:chExt cx="3045703" cy="307777"/>
          </a:xfrm>
        </p:grpSpPr>
        <p:sp>
          <p:nvSpPr>
            <p:cNvPr id="36" name="Rectangle 35"/>
            <p:cNvSpPr/>
            <p:nvPr/>
          </p:nvSpPr>
          <p:spPr>
            <a:xfrm>
              <a:off x="735874" y="1193518"/>
              <a:ext cx="953589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Spectrum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87286" y="1193518"/>
              <a:ext cx="2094291" cy="30777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Gaussian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0" y="38786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/>
              <a:t>Wave</a:t>
            </a:r>
            <a:r>
              <a:rPr lang="fr-FR" sz="2800" b="1" dirty="0"/>
              <a:t> </a:t>
            </a:r>
            <a:r>
              <a:rPr lang="fr-FR" sz="2800" b="1" dirty="0" err="1"/>
              <a:t>Spectra</a:t>
            </a:r>
            <a:r>
              <a:rPr lang="fr-FR" sz="2800" b="1" dirty="0"/>
              <a:t> </a:t>
            </a:r>
            <a:r>
              <a:rPr lang="fr-FR" sz="2800" dirty="0" err="1"/>
              <a:t>used</a:t>
            </a:r>
            <a:endParaRPr lang="fr-F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10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517907" y="6092517"/>
            <a:ext cx="3156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Free surface elevation (m) versus time (s)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938763" y="6092517"/>
            <a:ext cx="3415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Power spectral density versus frequency (Hz)</a:t>
            </a:r>
          </a:p>
        </p:txBody>
      </p:sp>
    </p:spTree>
    <p:extLst>
      <p:ext uri="{BB962C8B-B14F-4D97-AF65-F5344CB8AC3E}">
        <p14:creationId xmlns:p14="http://schemas.microsoft.com/office/powerpoint/2010/main" val="1737346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49" y="4914152"/>
            <a:ext cx="8358866" cy="13019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49" y="3637673"/>
            <a:ext cx="8358866" cy="13019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49" y="2361194"/>
            <a:ext cx="8358866" cy="1301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49" y="1084715"/>
            <a:ext cx="8358866" cy="130198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32794" y="1604426"/>
            <a:ext cx="3045703" cy="307777"/>
            <a:chOff x="735874" y="1193518"/>
            <a:chExt cx="3045703" cy="307777"/>
          </a:xfrm>
        </p:grpSpPr>
        <p:sp>
          <p:nvSpPr>
            <p:cNvPr id="23" name="Rectangle 22"/>
            <p:cNvSpPr/>
            <p:nvPr/>
          </p:nvSpPr>
          <p:spPr>
            <a:xfrm>
              <a:off x="735874" y="1193518"/>
              <a:ext cx="953589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Number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87286" y="1193518"/>
              <a:ext cx="2094291" cy="30777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1 wave train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2794" y="2877621"/>
            <a:ext cx="3045703" cy="307777"/>
            <a:chOff x="735874" y="1193518"/>
            <a:chExt cx="3045703" cy="307777"/>
          </a:xfrm>
        </p:grpSpPr>
        <p:sp>
          <p:nvSpPr>
            <p:cNvPr id="30" name="Rectangle 29"/>
            <p:cNvSpPr/>
            <p:nvPr/>
          </p:nvSpPr>
          <p:spPr>
            <a:xfrm>
              <a:off x="735874" y="1193518"/>
              <a:ext cx="953589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Number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87286" y="1193518"/>
              <a:ext cx="2094291" cy="30777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3 wave train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2794" y="4150816"/>
            <a:ext cx="3045702" cy="307777"/>
            <a:chOff x="735874" y="1193518"/>
            <a:chExt cx="3045702" cy="307777"/>
          </a:xfrm>
        </p:grpSpPr>
        <p:sp>
          <p:nvSpPr>
            <p:cNvPr id="33" name="Rectangle 32"/>
            <p:cNvSpPr/>
            <p:nvPr/>
          </p:nvSpPr>
          <p:spPr>
            <a:xfrm>
              <a:off x="735874" y="1193518"/>
              <a:ext cx="953589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Number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87285" y="1193518"/>
              <a:ext cx="2094291" cy="30777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6 wave trains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2794" y="5424010"/>
            <a:ext cx="3045703" cy="307777"/>
            <a:chOff x="735874" y="1193518"/>
            <a:chExt cx="3045703" cy="307777"/>
          </a:xfrm>
        </p:grpSpPr>
        <p:sp>
          <p:nvSpPr>
            <p:cNvPr id="36" name="Rectangle 35"/>
            <p:cNvSpPr/>
            <p:nvPr/>
          </p:nvSpPr>
          <p:spPr>
            <a:xfrm>
              <a:off x="735874" y="1193518"/>
              <a:ext cx="953589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Number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87286" y="1193518"/>
              <a:ext cx="2094291" cy="30777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9 wave trains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0" y="38786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/>
              <a:t>Wave</a:t>
            </a:r>
            <a:r>
              <a:rPr lang="fr-FR" sz="2800" b="1" dirty="0"/>
              <a:t> train </a:t>
            </a:r>
            <a:r>
              <a:rPr lang="fr-FR" sz="2800" b="1" dirty="0" err="1"/>
              <a:t>number</a:t>
            </a:r>
            <a:r>
              <a:rPr lang="fr-FR" sz="2800" b="1" dirty="0"/>
              <a:t> </a:t>
            </a:r>
            <a:r>
              <a:rPr lang="fr-FR" sz="2800" dirty="0" err="1"/>
              <a:t>used</a:t>
            </a:r>
            <a:endParaRPr lang="fr-F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11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36655" y="6190631"/>
            <a:ext cx="3156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Free surface elevation (m) versus time (s)</a:t>
            </a:r>
          </a:p>
        </p:txBody>
      </p:sp>
    </p:spTree>
    <p:extLst>
      <p:ext uri="{BB962C8B-B14F-4D97-AF65-F5344CB8AC3E}">
        <p14:creationId xmlns:p14="http://schemas.microsoft.com/office/powerpoint/2010/main" val="313153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7EA3-F42C-4409-8073-FD8BA344A2D1}" type="slidenum">
              <a:rPr lang="en-US" smtClean="0"/>
              <a:t>12</a:t>
            </a:fld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0" y="38786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/>
              <a:t>Wave</a:t>
            </a:r>
            <a:r>
              <a:rPr lang="fr-FR" sz="2800" b="1" dirty="0"/>
              <a:t> Gauges </a:t>
            </a:r>
            <a:r>
              <a:rPr lang="fr-FR" sz="2800" dirty="0"/>
              <a:t>positions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466313" y="3364178"/>
            <a:ext cx="3238914" cy="7886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978" y="1703464"/>
            <a:ext cx="1522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/>
              <a:t>Wave</a:t>
            </a:r>
            <a:r>
              <a:rPr lang="fr-FR" b="1" dirty="0"/>
              <a:t> Gauges 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1871077" y="1335127"/>
            <a:ext cx="9108764" cy="4446908"/>
            <a:chOff x="1871077" y="1335127"/>
            <a:chExt cx="9108764" cy="4446908"/>
          </a:xfrm>
        </p:grpSpPr>
        <p:grpSp>
          <p:nvGrpSpPr>
            <p:cNvPr id="82" name="Group 81"/>
            <p:cNvGrpSpPr/>
            <p:nvPr/>
          </p:nvGrpSpPr>
          <p:grpSpPr>
            <a:xfrm>
              <a:off x="1871077" y="1335127"/>
              <a:ext cx="9108764" cy="3938737"/>
              <a:chOff x="1871077" y="1335127"/>
              <a:chExt cx="9108764" cy="3938737"/>
            </a:xfrm>
          </p:grpSpPr>
          <p:sp>
            <p:nvSpPr>
              <p:cNvPr id="84" name="ZoneTexte 3">
                <a:extLst>
                  <a:ext uri="{FF2B5EF4-FFF2-40B4-BE49-F238E27FC236}">
                    <a16:creationId xmlns:a16="http://schemas.microsoft.com/office/drawing/2014/main" id="{34690223-F264-4AED-894E-1862EF854B4F}"/>
                  </a:ext>
                </a:extLst>
              </p:cNvPr>
              <p:cNvSpPr txBox="1"/>
              <p:nvPr/>
            </p:nvSpPr>
            <p:spPr>
              <a:xfrm>
                <a:off x="8031865" y="1335127"/>
                <a:ext cx="2947976" cy="892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</a:rPr>
                  <a:t>51</a:t>
                </a:r>
                <a:r>
                  <a:rPr lang="fr-FR" dirty="0"/>
                  <a:t> Positions :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fr-FR" sz="1600" dirty="0"/>
                  <a:t>WG1 4m (</a:t>
                </a:r>
                <a:r>
                  <a:rPr lang="fr-FR" sz="1600" dirty="0" err="1"/>
                  <a:t>reference</a:t>
                </a:r>
                <a:r>
                  <a:rPr lang="fr-FR" sz="1600" dirty="0"/>
                  <a:t>)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fr-FR" sz="1600" dirty="0" err="1"/>
                  <a:t>Packet</a:t>
                </a:r>
                <a:r>
                  <a:rPr lang="fr-FR" sz="1600" dirty="0"/>
                  <a:t> of 5 WG (x10)</a:t>
                </a:r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>
                <a:off x="1871077" y="1846668"/>
                <a:ext cx="8678762" cy="3427196"/>
                <a:chOff x="1871077" y="1846668"/>
                <a:chExt cx="8678762" cy="3427196"/>
              </a:xfrm>
            </p:grpSpPr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71077" y="2277736"/>
                  <a:ext cx="8678762" cy="2093870"/>
                </a:xfrm>
                <a:prstGeom prst="rect">
                  <a:avLst/>
                </a:prstGeom>
              </p:spPr>
            </p:pic>
            <p:sp>
              <p:nvSpPr>
                <p:cNvPr id="87" name="TextBox 86"/>
                <p:cNvSpPr txBox="1"/>
                <p:nvPr/>
              </p:nvSpPr>
              <p:spPr>
                <a:xfrm>
                  <a:off x="3025622" y="1846668"/>
                  <a:ext cx="106003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rgbClr val="FF0000"/>
                      </a:solidFill>
                    </a:rPr>
                    <a:t>Reference</a:t>
                  </a:r>
                </a:p>
                <a:p>
                  <a:pPr algn="ctr"/>
                  <a:r>
                    <a:rPr lang="en-US" sz="1600" b="1" dirty="0">
                      <a:solidFill>
                        <a:srgbClr val="FF0000"/>
                      </a:solidFill>
                    </a:rPr>
                    <a:t>signal</a:t>
                  </a:r>
                </a:p>
              </p:txBody>
            </p:sp>
            <p:cxnSp>
              <p:nvCxnSpPr>
                <p:cNvPr id="88" name="Elbow Connector 87"/>
                <p:cNvCxnSpPr>
                  <a:stCxn id="87" idx="3"/>
                </p:cNvCxnSpPr>
                <p:nvPr/>
              </p:nvCxnSpPr>
              <p:spPr>
                <a:xfrm>
                  <a:off x="4085653" y="2139056"/>
                  <a:ext cx="168970" cy="178487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 flipV="1">
                  <a:off x="6465424" y="3877521"/>
                  <a:ext cx="1" cy="69447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/>
                <p:nvPr/>
              </p:nvCxnSpPr>
              <p:spPr>
                <a:xfrm flipH="1" flipV="1">
                  <a:off x="7214783" y="3877522"/>
                  <a:ext cx="7820" cy="102388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/>
                <p:cNvSpPr txBox="1"/>
                <p:nvPr/>
              </p:nvSpPr>
              <p:spPr>
                <a:xfrm>
                  <a:off x="6646807" y="4935310"/>
                  <a:ext cx="146748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FF0000"/>
                      </a:solidFill>
                    </a:rPr>
                    <a:t>Wave breaking</a:t>
                  </a: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5843058" y="4584378"/>
                  <a:ext cx="124473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Toe of slope</a:t>
                  </a:r>
                </a:p>
              </p:txBody>
            </p:sp>
          </p:grpSp>
        </p:grpSp>
        <p:sp>
          <p:nvSpPr>
            <p:cNvPr id="83" name="Rectangle 82"/>
            <p:cNvSpPr/>
            <p:nvPr/>
          </p:nvSpPr>
          <p:spPr>
            <a:xfrm>
              <a:off x="3364420" y="5474258"/>
              <a:ext cx="54631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/>
                <a:t>Sketch of the wave flume. The direction of propagation: from left to right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811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8538887"/>
                  </p:ext>
                </p:extLst>
              </p:nvPr>
            </p:nvGraphicFramePr>
            <p:xfrm>
              <a:off x="3722481" y="1364888"/>
              <a:ext cx="7272716" cy="4043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48548">
                      <a:extLst>
                        <a:ext uri="{9D8B030D-6E8A-4147-A177-3AD203B41FA5}">
                          <a16:colId xmlns:a16="http://schemas.microsoft.com/office/drawing/2014/main" val="4050861377"/>
                        </a:ext>
                      </a:extLst>
                    </a:gridCol>
                    <a:gridCol w="1356042">
                      <a:extLst>
                        <a:ext uri="{9D8B030D-6E8A-4147-A177-3AD203B41FA5}">
                          <a16:colId xmlns:a16="http://schemas.microsoft.com/office/drawing/2014/main" val="3459495375"/>
                        </a:ext>
                      </a:extLst>
                    </a:gridCol>
                    <a:gridCol w="1356042">
                      <a:extLst>
                        <a:ext uri="{9D8B030D-6E8A-4147-A177-3AD203B41FA5}">
                          <a16:colId xmlns:a16="http://schemas.microsoft.com/office/drawing/2014/main" val="1937964619"/>
                        </a:ext>
                      </a:extLst>
                    </a:gridCol>
                    <a:gridCol w="1356042">
                      <a:extLst>
                        <a:ext uri="{9D8B030D-6E8A-4147-A177-3AD203B41FA5}">
                          <a16:colId xmlns:a16="http://schemas.microsoft.com/office/drawing/2014/main" val="2898256896"/>
                        </a:ext>
                      </a:extLst>
                    </a:gridCol>
                    <a:gridCol w="1356042">
                      <a:extLst>
                        <a:ext uri="{9D8B030D-6E8A-4147-A177-3AD203B41FA5}">
                          <a16:colId xmlns:a16="http://schemas.microsoft.com/office/drawing/2014/main" val="41502629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JS 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JS</a:t>
                          </a:r>
                          <a:r>
                            <a:rPr lang="en-US" baseline="0" dirty="0"/>
                            <a:t> 3.3 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PM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Gaussian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376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Peak frequency</a:t>
                          </a:r>
                          <a:r>
                            <a:rPr lang="en-US" sz="1800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</a:t>
                          </a:r>
                          <a:r>
                            <a:rPr lang="en-US" sz="1800" b="1" kern="1200" baseline="-25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0.75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0.75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0.75 Hz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(0.5 - 1) Hz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72028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Non-linearity </a:t>
                          </a:r>
                        </a:p>
                        <a:p>
                          <a:pPr algn="ctr"/>
                          <a:r>
                            <a:rPr lang="en-US" b="1" dirty="0"/>
                            <a:t>S</a:t>
                          </a:r>
                          <a:r>
                            <a:rPr lang="en-US" b="1" baseline="-25000" dirty="0"/>
                            <a:t>0</a:t>
                          </a:r>
                          <a:r>
                            <a:rPr lang="en-US" baseline="-25000" dirty="0"/>
                            <a:t> </a:t>
                          </a:r>
                          <a:r>
                            <a:rPr lang="en-US" baseline="0" dirty="0"/>
                            <a:t>=</a:t>
                          </a:r>
                          <a:r>
                            <a:rPr lang="en-US" baseline="-25000" dirty="0"/>
                            <a:t> </a:t>
                          </a:r>
                          <a:r>
                            <a:rPr lang="en-US" baseline="0" dirty="0"/>
                            <a:t>K</a:t>
                          </a:r>
                          <a:r>
                            <a:rPr lang="en-US" baseline="-25000" dirty="0"/>
                            <a:t>s </a:t>
                          </a:r>
                          <a:r>
                            <a:rPr lang="en-US" baseline="0" dirty="0"/>
                            <a:t>x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baseline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baseline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endParaRPr lang="en-US" baseline="0" dirty="0"/>
                        </a:p>
                        <a:p>
                          <a:pPr algn="ctr"/>
                          <a:endParaRPr lang="en-US" baseline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0.21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0.27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0.34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0.41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0.49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0.58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0.65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0.70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0.72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0.21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0.26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0.38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0.44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0.51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0.58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0.66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0.74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0.19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0.24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0.29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0.35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0.40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0.46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0.52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0.58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0.65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0.10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0.13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0.19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0.23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0.26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0.30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0.34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0.38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9584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Nb</a:t>
                          </a:r>
                          <a:r>
                            <a:rPr lang="en-US" dirty="0"/>
                            <a:t> of Trains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– 3 – 6 – 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– 3 – 6 – 9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– 3 – 6 – 9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– 3 – 6 – 9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3731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WG positions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2404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8538887"/>
                  </p:ext>
                </p:extLst>
              </p:nvPr>
            </p:nvGraphicFramePr>
            <p:xfrm>
              <a:off x="3722481" y="1364888"/>
              <a:ext cx="7272716" cy="4043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48548">
                      <a:extLst>
                        <a:ext uri="{9D8B030D-6E8A-4147-A177-3AD203B41FA5}">
                          <a16:colId xmlns:a16="http://schemas.microsoft.com/office/drawing/2014/main" val="4050861377"/>
                        </a:ext>
                      </a:extLst>
                    </a:gridCol>
                    <a:gridCol w="1356042">
                      <a:extLst>
                        <a:ext uri="{9D8B030D-6E8A-4147-A177-3AD203B41FA5}">
                          <a16:colId xmlns:a16="http://schemas.microsoft.com/office/drawing/2014/main" val="3459495375"/>
                        </a:ext>
                      </a:extLst>
                    </a:gridCol>
                    <a:gridCol w="1356042">
                      <a:extLst>
                        <a:ext uri="{9D8B030D-6E8A-4147-A177-3AD203B41FA5}">
                          <a16:colId xmlns:a16="http://schemas.microsoft.com/office/drawing/2014/main" val="1937964619"/>
                        </a:ext>
                      </a:extLst>
                    </a:gridCol>
                    <a:gridCol w="1356042">
                      <a:extLst>
                        <a:ext uri="{9D8B030D-6E8A-4147-A177-3AD203B41FA5}">
                          <a16:colId xmlns:a16="http://schemas.microsoft.com/office/drawing/2014/main" val="2898256896"/>
                        </a:ext>
                      </a:extLst>
                    </a:gridCol>
                    <a:gridCol w="1356042">
                      <a:extLst>
                        <a:ext uri="{9D8B030D-6E8A-4147-A177-3AD203B41FA5}">
                          <a16:colId xmlns:a16="http://schemas.microsoft.com/office/drawing/2014/main" val="41502629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JS 7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JS</a:t>
                          </a:r>
                          <a:r>
                            <a:rPr lang="en-US" baseline="0" dirty="0" smtClean="0"/>
                            <a:t> 3.3 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PM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Gaussian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376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Peak frequency</a:t>
                          </a:r>
                          <a:r>
                            <a:rPr lang="en-US" sz="1800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</a:t>
                          </a:r>
                          <a:r>
                            <a:rPr lang="en-US" sz="18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</a:t>
                          </a:r>
                          <a:endParaRPr lang="en-US" sz="1800" b="1" kern="1200" baseline="-250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0.75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0.75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0.75 Hz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(0.5 - 1) Hz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7202859"/>
                      </a:ext>
                    </a:extLst>
                  </a:tr>
                  <a:tr h="2560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30" t="-30166" r="-294719" b="-32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0.21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0.27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0.34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0.41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0.49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0.58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0.65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0.70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0.72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0.21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0.26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0.31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0.38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0.44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0.51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0.58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0.66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0.74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0.19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0.24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0.29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0.35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0.40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0.46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0.52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0.58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0.65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0.10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0.13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0.19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0.23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0.26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0.30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0.34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0.38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9584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Nb</a:t>
                          </a:r>
                          <a:r>
                            <a:rPr lang="en-US" dirty="0" smtClean="0"/>
                            <a:t> of Trains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 – 3 </a:t>
                          </a:r>
                          <a:r>
                            <a:rPr lang="en-US" dirty="0" smtClean="0"/>
                            <a:t>–</a:t>
                          </a:r>
                          <a:r>
                            <a:rPr lang="en-US" dirty="0" smtClean="0"/>
                            <a:t> 6 </a:t>
                          </a:r>
                          <a:r>
                            <a:rPr lang="en-US" dirty="0" smtClean="0"/>
                            <a:t>– </a:t>
                          </a:r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 – 3 – 6 – 9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 – 3 – 6 – 9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 – 3 – 6 – 9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3731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WG positions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240417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/>
          <p:cNvGrpSpPr/>
          <p:nvPr/>
        </p:nvGrpSpPr>
        <p:grpSpPr>
          <a:xfrm>
            <a:off x="471226" y="2322478"/>
            <a:ext cx="3251255" cy="1860768"/>
            <a:chOff x="1114575" y="2842752"/>
            <a:chExt cx="3251255" cy="1860768"/>
          </a:xfrm>
        </p:grpSpPr>
        <p:sp>
          <p:nvSpPr>
            <p:cNvPr id="10" name="Google Shape;17106;p33"/>
            <p:cNvSpPr txBox="1"/>
            <p:nvPr/>
          </p:nvSpPr>
          <p:spPr>
            <a:xfrm>
              <a:off x="1114575" y="3874605"/>
              <a:ext cx="3251255" cy="449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</a:pPr>
              <a:r>
                <a:rPr lang="fr-FR" sz="2000" b="1" dirty="0" err="1">
                  <a:solidFill>
                    <a:schemeClr val="dk1"/>
                  </a:solidFill>
                  <a:ea typeface="Archivo Black"/>
                  <a:cs typeface="Archivo Black"/>
                  <a:sym typeface="Archivo Black"/>
                </a:rPr>
                <a:t>Flume</a:t>
              </a:r>
              <a:r>
                <a:rPr lang="fr-FR" sz="2000" b="1" dirty="0">
                  <a:solidFill>
                    <a:schemeClr val="dk1"/>
                  </a:solidFill>
                  <a:ea typeface="Archivo Black"/>
                  <a:cs typeface="Archivo Black"/>
                  <a:sym typeface="Archivo Black"/>
                </a:rPr>
                <a:t> </a:t>
              </a:r>
              <a:r>
                <a:rPr lang="fr-FR" sz="2000" b="1" dirty="0" err="1">
                  <a:solidFill>
                    <a:schemeClr val="dk1"/>
                  </a:solidFill>
                  <a:ea typeface="Archivo Black"/>
                  <a:cs typeface="Archivo Black"/>
                  <a:sym typeface="Archivo Black"/>
                </a:rPr>
                <a:t>experiments</a:t>
              </a:r>
              <a:endParaRPr lang="fr-FR" sz="2000" b="1" dirty="0">
                <a:solidFill>
                  <a:schemeClr val="dk1"/>
                </a:solidFill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11" name="Google Shape;17107;p33"/>
            <p:cNvSpPr txBox="1"/>
            <p:nvPr/>
          </p:nvSpPr>
          <p:spPr>
            <a:xfrm>
              <a:off x="1860868" y="4258294"/>
              <a:ext cx="1806200" cy="445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1350 signals</a:t>
              </a:r>
            </a:p>
          </p:txBody>
        </p:sp>
        <p:pic>
          <p:nvPicPr>
            <p:cNvPr id="12" name="Picture 2" descr="Wave Icon - ClipArt Bes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413" y="2842752"/>
              <a:ext cx="953445" cy="953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6119331" y="5963974"/>
            <a:ext cx="2811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K</a:t>
            </a:r>
            <a:r>
              <a:rPr lang="en-US" sz="1600" baseline="-25000" dirty="0"/>
              <a:t>s</a:t>
            </a:r>
            <a:r>
              <a:rPr lang="en-US" sz="1600" dirty="0"/>
              <a:t>  : Characteristic wavenumber</a:t>
            </a:r>
          </a:p>
          <a:p>
            <a:r>
              <a:rPr lang="en-US" sz="1600" dirty="0"/>
              <a:t>f</a:t>
            </a:r>
            <a:r>
              <a:rPr lang="en-US" sz="1600" baseline="-25000" dirty="0"/>
              <a:t>s</a:t>
            </a:r>
            <a:r>
              <a:rPr lang="en-US" sz="1600" dirty="0"/>
              <a:t>  : Characteristic frequency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722481" y="5594642"/>
            <a:ext cx="4794610" cy="369332"/>
            <a:chOff x="5244215" y="5493042"/>
            <a:chExt cx="4794610" cy="369332"/>
          </a:xfrm>
        </p:grpSpPr>
        <p:sp>
          <p:nvSpPr>
            <p:cNvPr id="14" name="Rectangle 13"/>
            <p:cNvSpPr/>
            <p:nvPr/>
          </p:nvSpPr>
          <p:spPr>
            <a:xfrm>
              <a:off x="7559785" y="5493042"/>
              <a:ext cx="2479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(2𝜋𝑓</a:t>
              </a:r>
              <a:r>
                <a:rPr lang="en-US" baseline="-25000" dirty="0"/>
                <a:t>s</a:t>
              </a:r>
              <a:r>
                <a:rPr lang="en-US" dirty="0"/>
                <a:t>)² = g 𝑘</a:t>
              </a:r>
              <a:r>
                <a:rPr lang="en-US" baseline="-25000" dirty="0"/>
                <a:t>s</a:t>
              </a:r>
              <a:r>
                <a:rPr lang="en-US" dirty="0"/>
                <a:t> </a:t>
              </a:r>
              <a:r>
                <a:rPr lang="en-US" dirty="0" err="1"/>
                <a:t>tanh</a:t>
              </a:r>
              <a:r>
                <a:rPr lang="en-US" dirty="0"/>
                <a:t> (𝑘</a:t>
              </a:r>
              <a:r>
                <a:rPr lang="en-US" baseline="-25000" dirty="0"/>
                <a:t>s</a:t>
              </a:r>
              <a:r>
                <a:rPr lang="en-US" dirty="0"/>
                <a:t>ℎ</a:t>
              </a:r>
              <a:r>
                <a:rPr lang="en-US" baseline="-25000" dirty="0"/>
                <a:t>0</a:t>
              </a:r>
              <a:r>
                <a:rPr lang="en-US" dirty="0"/>
                <a:t>)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44215" y="5493042"/>
              <a:ext cx="23155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Dispersion relationship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38786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/>
              <a:t>Experiments</a:t>
            </a:r>
            <a:r>
              <a:rPr lang="fr-FR" sz="2800" b="1" dirty="0"/>
              <a:t> </a:t>
            </a:r>
            <a:r>
              <a:rPr lang="fr-FR" sz="2800" dirty="0" err="1"/>
              <a:t>summary</a:t>
            </a:r>
            <a:endParaRPr lang="fr-FR" sz="28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7999" y="1063487"/>
            <a:ext cx="1495621" cy="45410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alyzing Audio Time Series Data with Fourier Analys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28" y="2672182"/>
            <a:ext cx="4351371" cy="35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6765" y="3825860"/>
            <a:ext cx="4887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b²(</a:t>
            </a:r>
            <a:r>
              <a:rPr lang="fr-FR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2000" b="1" i="1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2000" b="1" i="1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for a frequency triplet </a:t>
            </a:r>
            <a:r>
              <a:rPr lang="fr-F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2000" b="1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2000" b="1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2000" b="1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fr-F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fr-FR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2000" b="1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52167" y="4492412"/>
            <a:ext cx="2803510" cy="1107996"/>
            <a:chOff x="5433710" y="4421002"/>
            <a:chExt cx="2803510" cy="1107996"/>
          </a:xfrm>
        </p:grpSpPr>
        <p:sp>
          <p:nvSpPr>
            <p:cNvPr id="6" name="Rectangle 5"/>
            <p:cNvSpPr/>
            <p:nvPr/>
          </p:nvSpPr>
          <p:spPr>
            <a:xfrm>
              <a:off x="5433710" y="4421002"/>
              <a:ext cx="280351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0:</a:t>
              </a:r>
              <a:r>
                <a:rPr lang="fr-FR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Non-existent interaction </a:t>
              </a:r>
            </a:p>
            <a:p>
              <a:endParaRPr lang="fr-FR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fr-FR" sz="2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1:</a:t>
              </a:r>
              <a:r>
                <a:rPr lang="fr-FR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Maximum interaction</a:t>
              </a:r>
              <a:endParaRPr lang="fr-FR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608057" y="4837782"/>
              <a:ext cx="263" cy="27443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7852167" y="3409080"/>
            <a:ext cx="258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Mother wavelet : </a:t>
            </a:r>
            <a:r>
              <a:rPr lang="en-US" b="1" dirty="0" err="1"/>
              <a:t>Morlet</a:t>
            </a:r>
            <a:endParaRPr lang="en-US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987279"/>
              </p:ext>
            </p:extLst>
          </p:nvPr>
        </p:nvGraphicFramePr>
        <p:xfrm>
          <a:off x="209550" y="1514772"/>
          <a:ext cx="11536487" cy="119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6434">
                  <a:extLst>
                    <a:ext uri="{9D8B030D-6E8A-4147-A177-3AD203B41FA5}">
                      <a16:colId xmlns:a16="http://schemas.microsoft.com/office/drawing/2014/main" val="495410342"/>
                    </a:ext>
                  </a:extLst>
                </a:gridCol>
                <a:gridCol w="3887216">
                  <a:extLst>
                    <a:ext uri="{9D8B030D-6E8A-4147-A177-3AD203B41FA5}">
                      <a16:colId xmlns:a16="http://schemas.microsoft.com/office/drawing/2014/main" val="955295194"/>
                    </a:ext>
                  </a:extLst>
                </a:gridCol>
                <a:gridCol w="5192837">
                  <a:extLst>
                    <a:ext uri="{9D8B030D-6E8A-4147-A177-3AD203B41FA5}">
                      <a16:colId xmlns:a16="http://schemas.microsoft.com/office/drawing/2014/main" val="1375569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Linear theory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Non-linear theory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68320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Frequencies</a:t>
                      </a:r>
                      <a:r>
                        <a:rPr lang="fr-FR" b="1" baseline="0" dirty="0"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b="1" dirty="0"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Interaction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No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Yes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59817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Analysis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Spectral :</a:t>
                      </a:r>
                      <a:r>
                        <a:rPr lang="en-US" baseline="0" dirty="0"/>
                        <a:t> </a:t>
                      </a:r>
                      <a:r>
                        <a:rPr lang="en-US" sz="2400" b="1" dirty="0"/>
                        <a:t>FFT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Bi-spectral :</a:t>
                      </a:r>
                      <a:r>
                        <a:rPr lang="en-US" baseline="0" dirty="0"/>
                        <a:t> </a:t>
                      </a:r>
                      <a:r>
                        <a:rPr lang="en-US" sz="2400" b="1" dirty="0"/>
                        <a:t>Bi-coherence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16572174"/>
                  </a:ext>
                </a:extLst>
              </a:tr>
            </a:tbl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8786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/>
              <a:t>Processing</a:t>
            </a:r>
            <a:r>
              <a:rPr lang="fr-FR" sz="2800" b="1" dirty="0"/>
              <a:t> </a:t>
            </a:r>
            <a:r>
              <a:rPr lang="fr-FR" sz="2800" dirty="0"/>
              <a:t>techniques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552012" y="2184400"/>
            <a:ext cx="0" cy="4445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52301" y="6053091"/>
            <a:ext cx="1882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cs typeface="Times New Roman" panose="02020603050405020304" pitchFamily="18" charset="0"/>
              </a:rPr>
              <a:t>Sinus FFT - Bing images</a:t>
            </a:r>
          </a:p>
        </p:txBody>
      </p:sp>
    </p:spTree>
    <p:extLst>
      <p:ext uri="{BB962C8B-B14F-4D97-AF65-F5344CB8AC3E}">
        <p14:creationId xmlns:p14="http://schemas.microsoft.com/office/powerpoint/2010/main" val="1095599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7EA3-F42C-4409-8073-FD8BA344A2D1}" type="slidenum">
              <a:rPr lang="en-US" smtClean="0"/>
              <a:t>15</a:t>
            </a:fld>
            <a:endParaRPr lang="en-US"/>
          </a:p>
        </p:txBody>
      </p:sp>
      <p:sp>
        <p:nvSpPr>
          <p:cNvPr id="47" name="object 2">
            <a:extLst>
              <a:ext uri="{FF2B5EF4-FFF2-40B4-BE49-F238E27FC236}">
                <a16:creationId xmlns:a16="http://schemas.microsoft.com/office/drawing/2014/main" id="{986ACFB7-96D6-49C2-8928-E98A4B083C07}"/>
              </a:ext>
            </a:extLst>
          </p:cNvPr>
          <p:cNvSpPr txBox="1">
            <a:spLocks/>
          </p:cNvSpPr>
          <p:nvPr/>
        </p:nvSpPr>
        <p:spPr>
          <a:xfrm>
            <a:off x="0" y="595268"/>
            <a:ext cx="12192000" cy="5120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discussions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871077" y="1335127"/>
            <a:ext cx="9108764" cy="4446908"/>
            <a:chOff x="1871077" y="1335127"/>
            <a:chExt cx="9108764" cy="4446908"/>
          </a:xfrm>
        </p:grpSpPr>
        <p:grpSp>
          <p:nvGrpSpPr>
            <p:cNvPr id="26" name="Group 25"/>
            <p:cNvGrpSpPr/>
            <p:nvPr/>
          </p:nvGrpSpPr>
          <p:grpSpPr>
            <a:xfrm>
              <a:off x="1871077" y="1335127"/>
              <a:ext cx="9108764" cy="3938737"/>
              <a:chOff x="1871077" y="1335127"/>
              <a:chExt cx="9108764" cy="3938737"/>
            </a:xfrm>
          </p:grpSpPr>
          <p:sp>
            <p:nvSpPr>
              <p:cNvPr id="65" name="ZoneTexte 3">
                <a:extLst>
                  <a:ext uri="{FF2B5EF4-FFF2-40B4-BE49-F238E27FC236}">
                    <a16:creationId xmlns:a16="http://schemas.microsoft.com/office/drawing/2014/main" id="{34690223-F264-4AED-894E-1862EF854B4F}"/>
                  </a:ext>
                </a:extLst>
              </p:cNvPr>
              <p:cNvSpPr txBox="1"/>
              <p:nvPr/>
            </p:nvSpPr>
            <p:spPr>
              <a:xfrm>
                <a:off x="8031865" y="1335127"/>
                <a:ext cx="2947976" cy="892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</a:rPr>
                  <a:t>51</a:t>
                </a:r>
                <a:r>
                  <a:rPr lang="fr-FR" dirty="0"/>
                  <a:t> Positions :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fr-FR" sz="1600" dirty="0"/>
                  <a:t>WG1 4m (</a:t>
                </a:r>
                <a:r>
                  <a:rPr lang="fr-FR" sz="1600" dirty="0" err="1"/>
                  <a:t>reference</a:t>
                </a:r>
                <a:r>
                  <a:rPr lang="fr-FR" sz="1600" dirty="0"/>
                  <a:t>)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fr-FR" sz="1600" dirty="0" err="1"/>
                  <a:t>Packet</a:t>
                </a:r>
                <a:r>
                  <a:rPr lang="fr-FR" sz="1600" dirty="0"/>
                  <a:t> of 5 WG (x10)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1871077" y="1846668"/>
                <a:ext cx="8678762" cy="3427196"/>
                <a:chOff x="1871077" y="1846668"/>
                <a:chExt cx="8678762" cy="3427196"/>
              </a:xfrm>
            </p:grpSpPr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71077" y="2277736"/>
                  <a:ext cx="8678762" cy="2093870"/>
                </a:xfrm>
                <a:prstGeom prst="rect">
                  <a:avLst/>
                </a:prstGeom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3025622" y="1846668"/>
                  <a:ext cx="106003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rgbClr val="FF0000"/>
                      </a:solidFill>
                    </a:rPr>
                    <a:t>Reference</a:t>
                  </a:r>
                </a:p>
                <a:p>
                  <a:pPr algn="ctr"/>
                  <a:r>
                    <a:rPr lang="en-US" sz="1600" b="1" dirty="0">
                      <a:solidFill>
                        <a:srgbClr val="FF0000"/>
                      </a:solidFill>
                    </a:rPr>
                    <a:t>signal</a:t>
                  </a:r>
                </a:p>
              </p:txBody>
            </p:sp>
            <p:cxnSp>
              <p:nvCxnSpPr>
                <p:cNvPr id="15" name="Elbow Connector 14"/>
                <p:cNvCxnSpPr>
                  <a:stCxn id="13" idx="3"/>
                </p:cNvCxnSpPr>
                <p:nvPr/>
              </p:nvCxnSpPr>
              <p:spPr>
                <a:xfrm>
                  <a:off x="4085653" y="2139056"/>
                  <a:ext cx="168970" cy="178487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V="1">
                  <a:off x="6465424" y="3877521"/>
                  <a:ext cx="1" cy="69447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flipH="1" flipV="1">
                  <a:off x="7214783" y="3877522"/>
                  <a:ext cx="7820" cy="102388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/>
                <p:cNvSpPr txBox="1"/>
                <p:nvPr/>
              </p:nvSpPr>
              <p:spPr>
                <a:xfrm>
                  <a:off x="6646807" y="4935310"/>
                  <a:ext cx="146748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FF0000"/>
                      </a:solidFill>
                    </a:rPr>
                    <a:t>Wave breaking</a:t>
                  </a: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5843058" y="4584378"/>
                  <a:ext cx="124473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Toe of slope</a:t>
                  </a:r>
                </a:p>
              </p:txBody>
            </p:sp>
          </p:grpSp>
        </p:grpSp>
        <p:sp>
          <p:nvSpPr>
            <p:cNvPr id="54" name="Rectangle 53"/>
            <p:cNvSpPr/>
            <p:nvPr/>
          </p:nvSpPr>
          <p:spPr>
            <a:xfrm>
              <a:off x="3364420" y="5474258"/>
              <a:ext cx="54631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/>
                <a:t>Sketch of the wave flume. The direction of propagation: from left to right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2887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8786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Power</a:t>
            </a:r>
            <a:r>
              <a:rPr lang="fr-FR" sz="2800" dirty="0"/>
              <a:t> Spectral </a:t>
            </a:r>
            <a:r>
              <a:rPr lang="fr-FR" sz="2800" dirty="0" err="1"/>
              <a:t>Density</a:t>
            </a:r>
            <a:endParaRPr lang="fr-FR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23" y="2633870"/>
            <a:ext cx="9000353" cy="34553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89250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Experimental Pierson-Moskowitz spectrum in different scales: (a) Spatial evolution of the spectrum; and (b) Spectra of three positions.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496" y="911082"/>
            <a:ext cx="6123008" cy="18345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5239" y="2560960"/>
            <a:ext cx="47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(a)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0977" y="2560960"/>
            <a:ext cx="47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937949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8786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/>
              <a:t>Wave</a:t>
            </a:r>
            <a:r>
              <a:rPr lang="fr-FR" sz="2800" b="1" dirty="0"/>
              <a:t> </a:t>
            </a:r>
            <a:r>
              <a:rPr lang="fr-FR" sz="2800" dirty="0"/>
              <a:t>Energy </a:t>
            </a:r>
            <a:r>
              <a:rPr lang="fr-FR" sz="2800" dirty="0" err="1"/>
              <a:t>differential</a:t>
            </a:r>
            <a:r>
              <a:rPr lang="fr-FR" sz="2800" dirty="0"/>
              <a:t>:</a:t>
            </a:r>
            <a:endParaRPr lang="fr-FR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44552" y="1381539"/>
            <a:ext cx="8980987" cy="4693598"/>
            <a:chOff x="2368199" y="1555996"/>
            <a:chExt cx="7487001" cy="37768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9735" y="1555996"/>
              <a:ext cx="5414723" cy="164337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16"/>
            <a:stretch/>
          </p:blipFill>
          <p:spPr>
            <a:xfrm>
              <a:off x="2368199" y="3228646"/>
              <a:ext cx="7487001" cy="210422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45287" y="387862"/>
                <a:ext cx="1836913" cy="61337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𝑾𝑮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𝑾𝑮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𝑾𝑮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287" y="387862"/>
                <a:ext cx="1836913" cy="613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642767" y="6118613"/>
            <a:ext cx="69064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Energy dissipation percentage using a Jonswap (γ =3.3) spectrum for multiple nonlinearities.</a:t>
            </a:r>
          </a:p>
        </p:txBody>
      </p:sp>
    </p:spTree>
    <p:extLst>
      <p:ext uri="{BB962C8B-B14F-4D97-AF65-F5344CB8AC3E}">
        <p14:creationId xmlns:p14="http://schemas.microsoft.com/office/powerpoint/2010/main" val="3623104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86432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Spatial evolution of auto-bicoherence for 6 different sections along the canal. </a:t>
            </a:r>
          </a:p>
          <a:p>
            <a:pPr algn="ctr"/>
            <a:r>
              <a:rPr lang="en-US" sz="1400" i="1" dirty="0"/>
              <a:t>(a): x = -5.6m (h = 0.3 m), (b): x = -2.8 m (h = 0.3 m), (c): x = 0 m (h = 0.3 m), (d) : x = 2 m (h = 0.24 m), (e) : x = 2.4 m (h = 0.2 m), (f) : x = 4 m (h = 0.12 m)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8786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err="1"/>
              <a:t>Auto-</a:t>
            </a:r>
            <a:r>
              <a:rPr lang="fr-FR" sz="2800" b="1" dirty="0" err="1"/>
              <a:t>bicoherence</a:t>
            </a:r>
            <a:endParaRPr lang="fr-FR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762" y="1209550"/>
            <a:ext cx="6012220" cy="206789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02086" y="3513649"/>
            <a:ext cx="12089914" cy="2427466"/>
            <a:chOff x="102086" y="3443745"/>
            <a:chExt cx="12089914" cy="242746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6" y="3698999"/>
              <a:ext cx="12089914" cy="217221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79220" y="3443745"/>
              <a:ext cx="472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(a)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0812" y="3443745"/>
              <a:ext cx="472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(b)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22404" y="3443745"/>
              <a:ext cx="472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(c)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93996" y="3443745"/>
              <a:ext cx="472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(d)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65588" y="3443745"/>
              <a:ext cx="472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(e)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737180" y="3443745"/>
              <a:ext cx="472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(f)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082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7EA3-F42C-4409-8073-FD8BA344A2D1}" type="slidenum">
              <a:rPr lang="en-US" smtClean="0"/>
              <a:t>19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38786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/>
              <a:t>Frequency</a:t>
            </a:r>
            <a:r>
              <a:rPr lang="fr-FR" sz="2800" b="1" dirty="0"/>
              <a:t> </a:t>
            </a:r>
            <a:r>
              <a:rPr lang="fr-FR" sz="2800" dirty="0"/>
              <a:t>components </a:t>
            </a:r>
            <a:r>
              <a:rPr lang="fr-FR" sz="2400" dirty="0"/>
              <a:t>(MODWT)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39501" y="5809500"/>
            <a:ext cx="4814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Free surface elevation (m) of the reference signal versus time (s)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25560" y="2954438"/>
            <a:ext cx="5042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Sketch of the wave flume. The first wave gauge is indicated (-5.6m)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9E5382-47FF-418F-A28D-CDBC5F0BD1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t="58" r="-110" b="1"/>
          <a:stretch/>
        </p:blipFill>
        <p:spPr bwMode="auto">
          <a:xfrm>
            <a:off x="1967344" y="3232727"/>
            <a:ext cx="8192655" cy="2553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965" y="1248905"/>
            <a:ext cx="7000070" cy="16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1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C820C7-48CE-42DE-9B37-0A25466B9966}"/>
              </a:ext>
            </a:extLst>
          </p:cNvPr>
          <p:cNvSpPr/>
          <p:nvPr/>
        </p:nvSpPr>
        <p:spPr>
          <a:xfrm>
            <a:off x="2820237" y="1872344"/>
            <a:ext cx="9371763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n-US" sz="2800" dirty="0">
                <a:cs typeface="Times New Roman" panose="02020603050405020304" pitchFamily="18" charset="0"/>
              </a:rPr>
              <a:t>Introduction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cs typeface="Times New Roman" panose="02020603050405020304" pitchFamily="18" charset="0"/>
              </a:rPr>
              <a:t>Literature Review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cs typeface="Times New Roman" panose="02020603050405020304" pitchFamily="18" charset="0"/>
              </a:rPr>
              <a:t>Objectives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Materials and methods</a:t>
            </a:r>
          </a:p>
          <a:p>
            <a:pPr lvl="0" algn="just">
              <a:spcAft>
                <a:spcPts val="600"/>
              </a:spcAft>
            </a:pPr>
            <a:r>
              <a:rPr lang="en-US" sz="2800" dirty="0">
                <a:cs typeface="Times New Roman" panose="02020603050405020304" pitchFamily="18" charset="0"/>
              </a:rPr>
              <a:t>Results and discussion</a:t>
            </a:r>
          </a:p>
          <a:p>
            <a:pPr lvl="0" algn="just">
              <a:spcAft>
                <a:spcPts val="600"/>
              </a:spcAft>
            </a:pPr>
            <a:r>
              <a:rPr lang="en-US" sz="2800" dirty="0">
                <a:cs typeface="Times New Roman" panose="02020603050405020304" pitchFamily="18" charset="0"/>
              </a:rPr>
              <a:t>Conclusion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cs typeface="Times New Roman" panose="02020603050405020304" pitchFamily="18" charset="0"/>
              </a:rPr>
              <a:t>Future directions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cs typeface="Times New Roman" panose="02020603050405020304" pitchFamily="18" charset="0"/>
              </a:rPr>
              <a:t>Q&amp;A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4785" y="883182"/>
            <a:ext cx="1111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GENERAL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493" y="1166316"/>
            <a:ext cx="5929194" cy="14246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7EA3-F42C-4409-8073-FD8BA344A2D1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17" y="2539637"/>
            <a:ext cx="3024685" cy="1472184"/>
          </a:xfrm>
          <a:prstGeom prst="rect">
            <a:avLst/>
          </a:prstGeom>
        </p:spPr>
      </p:pic>
      <p:sp>
        <p:nvSpPr>
          <p:cNvPr id="11" name="ZoneTexte 8">
            <a:extLst>
              <a:ext uri="{FF2B5EF4-FFF2-40B4-BE49-F238E27FC236}">
                <a16:creationId xmlns:a16="http://schemas.microsoft.com/office/drawing/2014/main" id="{159A7B3D-4AFA-430F-8C1E-F691CA542E72}"/>
              </a:ext>
            </a:extLst>
          </p:cNvPr>
          <p:cNvSpPr txBox="1"/>
          <p:nvPr/>
        </p:nvSpPr>
        <p:spPr>
          <a:xfrm>
            <a:off x="0" y="829692"/>
            <a:ext cx="659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000" b="1" dirty="0">
                <a:cs typeface="Times New Roman" panose="02020603050405020304" pitchFamily="18" charset="0"/>
              </a:rPr>
              <a:t>Components </a:t>
            </a:r>
            <a:r>
              <a:rPr lang="fr-FR" sz="2000" b="1" dirty="0" err="1">
                <a:cs typeface="Times New Roman" panose="02020603050405020304" pitchFamily="18" charset="0"/>
              </a:rPr>
              <a:t>signals</a:t>
            </a:r>
            <a:r>
              <a:rPr lang="fr-FR" sz="2000" b="1" dirty="0">
                <a:cs typeface="Times New Roman" panose="02020603050405020304" pitchFamily="18" charset="0"/>
              </a:rPr>
              <a:t> (</a:t>
            </a:r>
            <a:r>
              <a:rPr lang="fr-F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Initial</a:t>
            </a:r>
            <a:r>
              <a:rPr lang="fr-FR" sz="2000" b="1" dirty="0">
                <a:cs typeface="Times New Roman" panose="02020603050405020304" pitchFamily="18" charset="0"/>
              </a:rPr>
              <a:t> position)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831" y="2541584"/>
            <a:ext cx="3022465" cy="14721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831" y="3796543"/>
            <a:ext cx="3022465" cy="14721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03" y="5080148"/>
            <a:ext cx="3022465" cy="14688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937928" y="6338874"/>
            <a:ext cx="84974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Data points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03133" y="2545301"/>
            <a:ext cx="3024685" cy="1468467"/>
            <a:chOff x="4598905" y="2555984"/>
            <a:chExt cx="3024685" cy="1468467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905" y="2555984"/>
              <a:ext cx="3024685" cy="1468467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4696392" y="2647888"/>
              <a:ext cx="2924211" cy="116181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03133" y="3808960"/>
            <a:ext cx="3024685" cy="1472184"/>
            <a:chOff x="4603133" y="3808960"/>
            <a:chExt cx="3024685" cy="1472184"/>
          </a:xfrm>
        </p:grpSpPr>
        <p:pic>
          <p:nvPicPr>
            <p:cNvPr id="9" name="Picture 8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3133" y="3808960"/>
              <a:ext cx="3024685" cy="1472184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4700620" y="3882034"/>
              <a:ext cx="2924212" cy="11805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05" y="5080148"/>
            <a:ext cx="3024685" cy="14703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16230" y="6361756"/>
            <a:ext cx="84974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Data points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17" y="3813440"/>
            <a:ext cx="3024685" cy="1472184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17" y="5078201"/>
            <a:ext cx="3024685" cy="14703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91545" y="6338090"/>
            <a:ext cx="84974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Data points</a:t>
            </a:r>
          </a:p>
        </p:txBody>
      </p:sp>
    </p:spTree>
    <p:extLst>
      <p:ext uri="{BB962C8B-B14F-4D97-AF65-F5344CB8AC3E}">
        <p14:creationId xmlns:p14="http://schemas.microsoft.com/office/powerpoint/2010/main" val="3898096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7EA3-F42C-4409-8073-FD8BA344A2D1}" type="slidenum">
              <a:rPr lang="en-US" smtClean="0"/>
              <a:t>21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17755" y="5809500"/>
            <a:ext cx="4457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Free surface elevation (m) of the final signal versus time (s)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64034" y="2954438"/>
            <a:ext cx="4965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Sketch of the wave flume. The last wave gauge is indicated (4.4m)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9E5382-47FF-418F-A28D-CDBC5F0BD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2097" y="3232727"/>
            <a:ext cx="8183149" cy="2553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65" y="1261843"/>
            <a:ext cx="7000070" cy="16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13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7EA3-F42C-4409-8073-FD8BA344A2D1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08" y="2552267"/>
            <a:ext cx="3025682" cy="1472184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08" y="3841996"/>
            <a:ext cx="3025682" cy="1472184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08" y="5111404"/>
            <a:ext cx="3025681" cy="14703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44" y="2552267"/>
            <a:ext cx="3022465" cy="14721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43" y="3829579"/>
            <a:ext cx="3022466" cy="14721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42" y="5111404"/>
            <a:ext cx="3022467" cy="1468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0025" y="6411351"/>
            <a:ext cx="84974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Data points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95920" y="6411351"/>
            <a:ext cx="84974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Data points</a:t>
            </a:r>
          </a:p>
        </p:txBody>
      </p:sp>
      <p:sp>
        <p:nvSpPr>
          <p:cNvPr id="20" name="ZoneTexte 8">
            <a:extLst>
              <a:ext uri="{FF2B5EF4-FFF2-40B4-BE49-F238E27FC236}">
                <a16:creationId xmlns:a16="http://schemas.microsoft.com/office/drawing/2014/main" id="{159A7B3D-4AFA-430F-8C1E-F691CA542E72}"/>
              </a:ext>
            </a:extLst>
          </p:cNvPr>
          <p:cNvSpPr txBox="1"/>
          <p:nvPr/>
        </p:nvSpPr>
        <p:spPr>
          <a:xfrm>
            <a:off x="0" y="829692"/>
            <a:ext cx="659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000" b="1" dirty="0">
                <a:cs typeface="Times New Roman" panose="02020603050405020304" pitchFamily="18" charset="0"/>
              </a:rPr>
              <a:t>Components </a:t>
            </a:r>
            <a:r>
              <a:rPr lang="fr-FR" sz="2000" b="1" dirty="0" err="1">
                <a:cs typeface="Times New Roman" panose="02020603050405020304" pitchFamily="18" charset="0"/>
              </a:rPr>
              <a:t>signals</a:t>
            </a:r>
            <a:r>
              <a:rPr lang="fr-FR" sz="2000" b="1" dirty="0">
                <a:cs typeface="Times New Roman" panose="02020603050405020304" pitchFamily="18" charset="0"/>
              </a:rPr>
              <a:t> (</a:t>
            </a:r>
            <a:r>
              <a:rPr lang="fr-F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Final</a:t>
            </a:r>
            <a:r>
              <a:rPr lang="fr-FR" sz="2000" b="1" dirty="0">
                <a:cs typeface="Times New Roman" panose="02020603050405020304" pitchFamily="18" charset="0"/>
              </a:rPr>
              <a:t> position)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57818" y="2545824"/>
            <a:ext cx="2959419" cy="1468467"/>
            <a:chOff x="4557818" y="2555984"/>
            <a:chExt cx="2959419" cy="1468467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818" y="2555984"/>
              <a:ext cx="2959419" cy="1468467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636089" y="2632951"/>
              <a:ext cx="2838953" cy="11928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57818" y="3831836"/>
            <a:ext cx="2959419" cy="1472184"/>
            <a:chOff x="4557818" y="3862316"/>
            <a:chExt cx="2959419" cy="1472184"/>
          </a:xfrm>
        </p:grpSpPr>
        <p:pic>
          <p:nvPicPr>
            <p:cNvPr id="9" name="Picture 8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818" y="3862316"/>
              <a:ext cx="2959419" cy="147218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636088" y="3962400"/>
              <a:ext cx="2852057" cy="11610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7565496" y="2604502"/>
            <a:ext cx="2874982" cy="377724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25" y="5111404"/>
            <a:ext cx="2963011" cy="14703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15706" y="6411351"/>
            <a:ext cx="84974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Data points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93" y="1177275"/>
            <a:ext cx="5929194" cy="140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25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59A7B3D-4AFA-430F-8C1E-F691CA542E72}"/>
              </a:ext>
            </a:extLst>
          </p:cNvPr>
          <p:cNvSpPr txBox="1"/>
          <p:nvPr/>
        </p:nvSpPr>
        <p:spPr>
          <a:xfrm>
            <a:off x="0" y="829692"/>
            <a:ext cx="659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000" b="1" dirty="0">
                <a:cs typeface="Times New Roman" panose="02020603050405020304" pitchFamily="18" charset="0"/>
              </a:rPr>
              <a:t>Energy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23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8786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/>
              <a:t>Frequency</a:t>
            </a:r>
            <a:r>
              <a:rPr lang="fr-FR" sz="2800" b="1" dirty="0"/>
              <a:t> </a:t>
            </a:r>
            <a:r>
              <a:rPr lang="fr-FR" sz="2800" dirty="0"/>
              <a:t>components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72256" y="1364710"/>
            <a:ext cx="6732477" cy="4991640"/>
            <a:chOff x="2872256" y="1364710"/>
            <a:chExt cx="6732477" cy="4991640"/>
          </a:xfrm>
        </p:grpSpPr>
        <p:sp>
          <p:nvSpPr>
            <p:cNvPr id="7" name="TextBox 6"/>
            <p:cNvSpPr txBox="1"/>
            <p:nvPr/>
          </p:nvSpPr>
          <p:spPr>
            <a:xfrm>
              <a:off x="5246611" y="1364710"/>
              <a:ext cx="43581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Spectrum:  </a:t>
              </a:r>
              <a:r>
                <a:rPr lang="en-US" sz="1400" dirty="0"/>
                <a:t>JS3.3              </a:t>
              </a:r>
              <a:r>
                <a:rPr lang="en-US" sz="1400" b="1" dirty="0"/>
                <a:t>S</a:t>
              </a:r>
              <a:r>
                <a:rPr lang="en-US" sz="1400" b="1" baseline="-25000" dirty="0"/>
                <a:t>0</a:t>
              </a:r>
              <a:r>
                <a:rPr lang="en-US" sz="1400" b="1" dirty="0"/>
                <a:t> </a:t>
              </a:r>
              <a:r>
                <a:rPr lang="en-US" sz="1400" dirty="0"/>
                <a:t>= 0.74 	</a:t>
              </a:r>
              <a:r>
                <a:rPr lang="en-US" sz="1400" b="1" dirty="0" err="1">
                  <a:solidFill>
                    <a:srgbClr val="FF0000"/>
                  </a:solidFill>
                </a:rPr>
                <a:t>Nb</a:t>
              </a:r>
              <a:r>
                <a:rPr lang="en-US" sz="1400" b="1" dirty="0">
                  <a:solidFill>
                    <a:srgbClr val="FF0000"/>
                  </a:solidFill>
                </a:rPr>
                <a:t> of Trains  </a:t>
              </a:r>
              <a:r>
                <a:rPr lang="en-US" sz="1400" dirty="0">
                  <a:solidFill>
                    <a:srgbClr val="FF0000"/>
                  </a:solidFill>
                </a:rPr>
                <a:t>= 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97154" y="6048573"/>
              <a:ext cx="41976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/>
                <a:t>Frequency components energy versus WG positions (m)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1" t="4948" r="7693" b="2827"/>
            <a:stretch/>
          </p:blipFill>
          <p:spPr bwMode="auto">
            <a:xfrm>
              <a:off x="2872256" y="1741227"/>
              <a:ext cx="6447485" cy="42903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749634" y="2126115"/>
              <a:ext cx="434011" cy="369332"/>
            </a:xfrm>
            <a:prstGeom prst="rect">
              <a:avLst/>
            </a:prstGeom>
            <a:solidFill>
              <a:srgbClr val="A9CA7D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d5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99871" y="3823000"/>
              <a:ext cx="434011" cy="369332"/>
            </a:xfrm>
            <a:prstGeom prst="rect">
              <a:avLst/>
            </a:prstGeom>
            <a:solidFill>
              <a:srgbClr val="C5A1CC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d4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60831" y="4608317"/>
              <a:ext cx="434011" cy="369332"/>
            </a:xfrm>
            <a:prstGeom prst="rect">
              <a:avLst/>
            </a:prstGeom>
            <a:solidFill>
              <a:srgbClr val="9CC8E5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d8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110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7EA3-F42C-4409-8073-FD8BA344A2D1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8">
                <a:extLst>
                  <a:ext uri="{FF2B5EF4-FFF2-40B4-BE49-F238E27FC236}">
                    <a16:creationId xmlns:a16="http://schemas.microsoft.com/office/drawing/2014/main" id="{159A7B3D-4AFA-430F-8C1E-F691CA542E72}"/>
                  </a:ext>
                </a:extLst>
              </p:cNvPr>
              <p:cNvSpPr txBox="1"/>
              <p:nvPr/>
            </p:nvSpPr>
            <p:spPr>
              <a:xfrm>
                <a:off x="0" y="829692"/>
                <a:ext cx="6592805" cy="429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Wingdings" panose="05000000000000000000" pitchFamily="2" charset="2"/>
                  <a:buChar char="q"/>
                </a:pPr>
                <a:r>
                  <a:rPr lang="fr-FR" sz="2000" b="1" dirty="0">
                    <a:cs typeface="Times New Roman" panose="02020603050405020304" pitchFamily="18" charset="0"/>
                  </a:rPr>
                  <a:t>Energy </a:t>
                </a:r>
                <a:r>
                  <a:rPr lang="fr-FR" sz="2000" b="1" dirty="0" err="1">
                    <a:cs typeface="Times New Roman" panose="02020603050405020304" pitchFamily="18" charset="0"/>
                  </a:rPr>
                  <a:t>differential</a:t>
                </a:r>
                <a:r>
                  <a:rPr lang="fr-FR" sz="2000" b="1" dirty="0">
                    <a:cs typeface="Times New Roman" panose="02020603050405020304" pitchFamily="18" charset="0"/>
                  </a:rPr>
                  <a:t> </a:t>
                </a:r>
                <a:r>
                  <a:rPr lang="fr-FR" sz="2000" dirty="0"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𝑊𝐺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𝑊𝐺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−1)</m:t>
                        </m:r>
                      </m:sub>
                    </m:sSub>
                  </m:oMath>
                </a14:m>
                <a:r>
                  <a:rPr lang="fr-FR" sz="2000" dirty="0">
                    <a:cs typeface="Times New Roman" panose="02020603050405020304" pitchFamily="18" charset="0"/>
                  </a:rPr>
                  <a:t>)</a:t>
                </a:r>
                <a:r>
                  <a:rPr lang="fr-FR" sz="2000" b="1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ZoneTexte 8">
                <a:extLst>
                  <a:ext uri="{FF2B5EF4-FFF2-40B4-BE49-F238E27FC236}">
                    <a16:creationId xmlns:a16="http://schemas.microsoft.com/office/drawing/2014/main" id="{159A7B3D-4AFA-430F-8C1E-F691CA542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29692"/>
                <a:ext cx="6592805" cy="429669"/>
              </a:xfrm>
              <a:prstGeom prst="rect">
                <a:avLst/>
              </a:prstGeom>
              <a:blipFill>
                <a:blip r:embed="rId3"/>
                <a:stretch>
                  <a:fillRect t="-56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4977658" y="1281197"/>
            <a:ext cx="431463" cy="1764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19940" y="1080845"/>
            <a:ext cx="1461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Wave breaking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801940" y="1319473"/>
            <a:ext cx="431463" cy="1764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244222" y="1119121"/>
            <a:ext cx="1461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Wave breaking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8786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/>
              <a:t>Frequency</a:t>
            </a:r>
            <a:r>
              <a:rPr lang="fr-FR" sz="2800" b="1" dirty="0"/>
              <a:t> </a:t>
            </a:r>
            <a:r>
              <a:rPr lang="fr-FR" sz="2800" dirty="0"/>
              <a:t>components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72233" y="6181812"/>
            <a:ext cx="5038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Frequency components energy differential versus WG positions (m)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t="3663" r="8530" b="4744"/>
          <a:stretch/>
        </p:blipFill>
        <p:spPr bwMode="auto">
          <a:xfrm>
            <a:off x="2488557" y="1614436"/>
            <a:ext cx="7204275" cy="4593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856305" y="1457675"/>
            <a:ext cx="0" cy="4580528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71700" y="1457675"/>
            <a:ext cx="0" cy="4580528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177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986ACFB7-96D6-49C2-8928-E98A4B083C07}"/>
              </a:ext>
            </a:extLst>
          </p:cNvPr>
          <p:cNvSpPr txBox="1">
            <a:spLocks/>
          </p:cNvSpPr>
          <p:nvPr/>
        </p:nvSpPr>
        <p:spPr>
          <a:xfrm>
            <a:off x="0" y="595268"/>
            <a:ext cx="12192000" cy="5120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Conclusion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25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" y="3153645"/>
            <a:ext cx="12191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Autobicoherence</a:t>
            </a:r>
            <a:r>
              <a:rPr lang="en-US" sz="2400" dirty="0"/>
              <a:t> analysis unveiled intricate frequency interactions in coastal waves, suggesting a connection between these interactions and energy dissipation.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 Our exploration expanded with </a:t>
            </a:r>
            <a:r>
              <a:rPr lang="en-US" sz="2400" dirty="0">
                <a:solidFill>
                  <a:srgbClr val="FF0000"/>
                </a:solidFill>
              </a:rPr>
              <a:t>wavelet analysis</a:t>
            </a:r>
            <a:r>
              <a:rPr lang="en-US" sz="2400" dirty="0"/>
              <a:t>, linking energy dissipation to specific frequency components.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70054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Our work is a stepping stone toward safeguarding coastal regions in the face of evolving challenges.</a:t>
            </a:r>
          </a:p>
        </p:txBody>
      </p:sp>
    </p:spTree>
    <p:extLst>
      <p:ext uri="{BB962C8B-B14F-4D97-AF65-F5344CB8AC3E}">
        <p14:creationId xmlns:p14="http://schemas.microsoft.com/office/powerpoint/2010/main" val="1325514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86ACFB7-96D6-49C2-8928-E98A4B083C07}"/>
              </a:ext>
            </a:extLst>
          </p:cNvPr>
          <p:cNvSpPr txBox="1">
            <a:spLocks/>
          </p:cNvSpPr>
          <p:nvPr/>
        </p:nvSpPr>
        <p:spPr>
          <a:xfrm>
            <a:off x="0" y="595268"/>
            <a:ext cx="12192000" cy="5120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Future Directions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5646" y="2065737"/>
            <a:ext cx="3052194" cy="2902833"/>
            <a:chOff x="5130293" y="3422836"/>
            <a:chExt cx="2445225" cy="2902833"/>
          </a:xfrm>
        </p:grpSpPr>
        <p:pic>
          <p:nvPicPr>
            <p:cNvPr id="6" name="Picture 6" descr="Curve, data, distribution, normal, probability, statistics icon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622" y="3422836"/>
              <a:ext cx="802571" cy="885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Google Shape;17108;p33"/>
            <p:cNvSpPr txBox="1"/>
            <p:nvPr/>
          </p:nvSpPr>
          <p:spPr>
            <a:xfrm>
              <a:off x="5323639" y="4481702"/>
              <a:ext cx="2058533" cy="352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2800" b="1" dirty="0" err="1">
                  <a:solidFill>
                    <a:schemeClr val="dk1"/>
                  </a:solidFill>
                  <a:ea typeface="Archivo Black"/>
                  <a:cs typeface="Archivo Black"/>
                  <a:sym typeface="Archivo Black"/>
                </a:rPr>
                <a:t>Wave</a:t>
              </a:r>
              <a:r>
                <a:rPr lang="fr-FR" sz="2800" b="1" dirty="0">
                  <a:solidFill>
                    <a:schemeClr val="dk1"/>
                  </a:solidFill>
                  <a:ea typeface="Archivo Black"/>
                  <a:cs typeface="Archivo Black"/>
                  <a:sym typeface="Archivo Black"/>
                </a:rPr>
                <a:t> </a:t>
              </a:r>
              <a:r>
                <a:rPr lang="fr-FR" sz="2800" b="1" dirty="0" err="1">
                  <a:solidFill>
                    <a:schemeClr val="dk1"/>
                  </a:solidFill>
                  <a:ea typeface="Archivo Black"/>
                  <a:cs typeface="Archivo Black"/>
                  <a:sym typeface="Archivo Black"/>
                </a:rPr>
                <a:t>statistics</a:t>
              </a:r>
              <a:endParaRPr sz="2800" b="1" dirty="0">
                <a:solidFill>
                  <a:schemeClr val="dk1"/>
                </a:solidFill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8" name="Google Shape;17109;p33"/>
            <p:cNvSpPr txBox="1"/>
            <p:nvPr/>
          </p:nvSpPr>
          <p:spPr>
            <a:xfrm>
              <a:off x="5130293" y="4953477"/>
              <a:ext cx="2445225" cy="1372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fr-FR" sz="2000" dirty="0">
                  <a:solidFill>
                    <a:schemeClr val="dk1"/>
                  </a:solidFill>
                  <a:ea typeface="Anaheim"/>
                  <a:cs typeface="Anaheim"/>
                  <a:sym typeface="Anaheim"/>
                </a:rPr>
                <a:t>PDF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dirty="0" err="1">
                  <a:solidFill>
                    <a:schemeClr val="dk1"/>
                  </a:solidFill>
                  <a:ea typeface="Anaheim"/>
                  <a:cs typeface="Anaheim"/>
                  <a:sym typeface="Anaheim"/>
                </a:rPr>
                <a:t>Skewnes</a:t>
              </a:r>
              <a:endParaRPr lang="fr-FR" sz="2000" dirty="0">
                <a:solidFill>
                  <a:schemeClr val="dk1"/>
                </a:solidFill>
                <a:ea typeface="Anaheim"/>
                <a:cs typeface="Anaheim"/>
                <a:sym typeface="Anahei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dirty="0" err="1">
                  <a:solidFill>
                    <a:schemeClr val="dk1"/>
                  </a:solidFill>
                  <a:ea typeface="Anaheim"/>
                  <a:cs typeface="Anaheim"/>
                  <a:sym typeface="Anaheim"/>
                </a:rPr>
                <a:t>Kurtosis</a:t>
              </a:r>
              <a:endParaRPr lang="fr-FR" sz="2000" dirty="0">
                <a:solidFill>
                  <a:schemeClr val="dk1"/>
                </a:solidFill>
                <a:ea typeface="Anaheim"/>
                <a:cs typeface="Anaheim"/>
                <a:sym typeface="Anahei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dirty="0">
                  <a:solidFill>
                    <a:schemeClr val="dk1"/>
                  </a:solidFill>
                  <a:ea typeface="Anaheim"/>
                  <a:cs typeface="Anaheim"/>
                  <a:sym typeface="Anaheim"/>
                </a:rPr>
                <a:t>And </a:t>
              </a:r>
              <a:r>
                <a:rPr lang="fr-FR" sz="2000" dirty="0" err="1">
                  <a:solidFill>
                    <a:schemeClr val="dk1"/>
                  </a:solidFill>
                  <a:ea typeface="Anaheim"/>
                  <a:cs typeface="Anaheim"/>
                  <a:sym typeface="Anaheim"/>
                </a:rPr>
                <a:t>higher</a:t>
              </a:r>
              <a:r>
                <a:rPr lang="fr-FR" sz="2000" dirty="0">
                  <a:solidFill>
                    <a:schemeClr val="dk1"/>
                  </a:solidFill>
                  <a:ea typeface="Anaheim"/>
                  <a:cs typeface="Anaheim"/>
                  <a:sym typeface="Anaheim"/>
                </a:rPr>
                <a:t> </a:t>
              </a:r>
              <a:r>
                <a:rPr lang="fr-FR" sz="2000" dirty="0" err="1">
                  <a:solidFill>
                    <a:schemeClr val="dk1"/>
                  </a:solidFill>
                  <a:ea typeface="Anaheim"/>
                  <a:cs typeface="Anaheim"/>
                  <a:sym typeface="Anaheim"/>
                </a:rPr>
                <a:t>order</a:t>
              </a:r>
              <a:r>
                <a:rPr lang="fr-FR" sz="2000" dirty="0">
                  <a:solidFill>
                    <a:schemeClr val="dk1"/>
                  </a:solidFill>
                  <a:ea typeface="Anaheim"/>
                  <a:cs typeface="Anaheim"/>
                  <a:sym typeface="Anaheim"/>
                </a:rPr>
                <a:t> moments</a:t>
              </a:r>
              <a:endParaRPr sz="2000" dirty="0">
                <a:solidFill>
                  <a:schemeClr val="dk1"/>
                </a:solidFill>
                <a:ea typeface="Anaheim"/>
                <a:cs typeface="Anaheim"/>
                <a:sym typeface="Anaheim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184799" y="2101774"/>
            <a:ext cx="3125420" cy="2526112"/>
            <a:chOff x="5108590" y="2337057"/>
            <a:chExt cx="2743200" cy="2526112"/>
          </a:xfrm>
        </p:grpSpPr>
        <p:pic>
          <p:nvPicPr>
            <p:cNvPr id="5126" name="Picture 6" descr="Processus, sédimentation, illustration. | CanStock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7" t="10108" r="9473" b="15226"/>
            <a:stretch/>
          </p:blipFill>
          <p:spPr bwMode="auto">
            <a:xfrm>
              <a:off x="6094984" y="2337057"/>
              <a:ext cx="848102" cy="807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gle Shape;17108;p33"/>
            <p:cNvSpPr txBox="1"/>
            <p:nvPr/>
          </p:nvSpPr>
          <p:spPr>
            <a:xfrm>
              <a:off x="5108590" y="3371834"/>
              <a:ext cx="27432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2800" b="1" dirty="0">
                  <a:solidFill>
                    <a:schemeClr val="dk1"/>
                  </a:solidFill>
                  <a:ea typeface="Archivo Black"/>
                  <a:cs typeface="Archivo Black"/>
                  <a:sym typeface="Archivo Black"/>
                </a:rPr>
                <a:t>Sediment Transport</a:t>
              </a:r>
              <a:endParaRPr sz="2800" b="1" dirty="0">
                <a:solidFill>
                  <a:schemeClr val="dk1"/>
                </a:solidFill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14" name="Google Shape;17109;p33"/>
            <p:cNvSpPr txBox="1"/>
            <p:nvPr/>
          </p:nvSpPr>
          <p:spPr>
            <a:xfrm>
              <a:off x="5312442" y="3832706"/>
              <a:ext cx="2335497" cy="1030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fr-FR" sz="2000" dirty="0" err="1">
                  <a:solidFill>
                    <a:schemeClr val="dk1"/>
                  </a:solidFill>
                  <a:ea typeface="Anaheim"/>
                  <a:cs typeface="Anaheim"/>
                  <a:sym typeface="Anaheim"/>
                </a:rPr>
                <a:t>Flume</a:t>
              </a:r>
              <a:r>
                <a:rPr lang="fr-FR" sz="2000" dirty="0">
                  <a:solidFill>
                    <a:schemeClr val="dk1"/>
                  </a:solidFill>
                  <a:ea typeface="Anaheim"/>
                  <a:cs typeface="Anaheim"/>
                  <a:sym typeface="Anaheim"/>
                </a:rPr>
                <a:t> </a:t>
              </a:r>
              <a:r>
                <a:rPr lang="fr-FR" sz="2000" dirty="0" err="1">
                  <a:solidFill>
                    <a:schemeClr val="dk1"/>
                  </a:solidFill>
                  <a:ea typeface="Anaheim"/>
                  <a:cs typeface="Anaheim"/>
                  <a:sym typeface="Anaheim"/>
                </a:rPr>
                <a:t>experiments</a:t>
              </a:r>
              <a:r>
                <a:rPr lang="fr-FR" sz="2000" dirty="0">
                  <a:solidFill>
                    <a:schemeClr val="dk1"/>
                  </a:solidFill>
                  <a:ea typeface="Anaheim"/>
                  <a:cs typeface="Anaheim"/>
                  <a:sym typeface="Anaheim"/>
                </a:rPr>
                <a:t> </a:t>
              </a:r>
            </a:p>
            <a:p>
              <a:pPr algn="ctr"/>
              <a:r>
                <a:rPr lang="fr-FR" sz="2000" dirty="0">
                  <a:solidFill>
                    <a:schemeClr val="dk1"/>
                  </a:solidFill>
                  <a:ea typeface="Anaheim"/>
                  <a:cs typeface="Anaheim"/>
                  <a:sym typeface="Anaheim"/>
                </a:rPr>
                <a:t>+ </a:t>
              </a:r>
              <a:r>
                <a:rPr lang="fr-FR" sz="2000" dirty="0" err="1">
                  <a:solidFill>
                    <a:schemeClr val="dk1"/>
                  </a:solidFill>
                  <a:ea typeface="Anaheim"/>
                  <a:cs typeface="Anaheim"/>
                  <a:sym typeface="Anaheim"/>
                </a:rPr>
                <a:t>sediments</a:t>
              </a:r>
              <a:endParaRPr sz="2000" dirty="0">
                <a:solidFill>
                  <a:schemeClr val="dk1"/>
                </a:solidFill>
                <a:ea typeface="Anaheim"/>
                <a:cs typeface="Anaheim"/>
                <a:sym typeface="Anaheim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09843" y="2101774"/>
            <a:ext cx="3196196" cy="1452874"/>
            <a:chOff x="8442636" y="1100765"/>
            <a:chExt cx="3196196" cy="1452874"/>
          </a:xfrm>
        </p:grpSpPr>
        <p:pic>
          <p:nvPicPr>
            <p:cNvPr id="18" name="Picture 4" descr="Code, coding, css, development, editor, html, programming icon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8771" y="1100765"/>
              <a:ext cx="843926" cy="843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8442636" y="2030419"/>
              <a:ext cx="31961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fr-FR" sz="2800" b="1" dirty="0" err="1">
                  <a:solidFill>
                    <a:schemeClr val="dk1"/>
                  </a:solidFill>
                  <a:ea typeface="Archivo Black"/>
                  <a:cs typeface="Archivo Black"/>
                  <a:sym typeface="Archivo Black"/>
                </a:rPr>
                <a:t>Numerical</a:t>
              </a:r>
              <a:r>
                <a:rPr lang="fr-FR" sz="2800" b="1" dirty="0">
                  <a:solidFill>
                    <a:schemeClr val="dk1"/>
                  </a:solidFill>
                  <a:ea typeface="Archivo Black"/>
                  <a:cs typeface="Archivo Black"/>
                  <a:sym typeface="Archivo Black"/>
                </a:rPr>
                <a:t> </a:t>
              </a:r>
              <a:r>
                <a:rPr lang="fr-FR" sz="2800" b="1" dirty="0" err="1">
                  <a:solidFill>
                    <a:schemeClr val="dk1"/>
                  </a:solidFill>
                  <a:ea typeface="Archivo Black"/>
                  <a:cs typeface="Archivo Black"/>
                  <a:sym typeface="Archivo Black"/>
                </a:rPr>
                <a:t>modeling</a:t>
              </a:r>
              <a:endParaRPr lang="fr-FR" sz="2800" b="1" dirty="0">
                <a:solidFill>
                  <a:schemeClr val="dk1"/>
                </a:solidFill>
                <a:ea typeface="Archivo Black"/>
                <a:cs typeface="Archivo Black"/>
                <a:sym typeface="Archivo Black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94714" y="3606392"/>
            <a:ext cx="4076740" cy="1665671"/>
            <a:chOff x="7862235" y="3746423"/>
            <a:chExt cx="4076740" cy="1665671"/>
          </a:xfrm>
        </p:grpSpPr>
        <p:grpSp>
          <p:nvGrpSpPr>
            <p:cNvPr id="17" name="Group 16"/>
            <p:cNvGrpSpPr/>
            <p:nvPr/>
          </p:nvGrpSpPr>
          <p:grpSpPr>
            <a:xfrm>
              <a:off x="7862235" y="4709983"/>
              <a:ext cx="3945041" cy="702111"/>
              <a:chOff x="7537432" y="4011188"/>
              <a:chExt cx="3945041" cy="702111"/>
            </a:xfrm>
          </p:grpSpPr>
          <p:sp>
            <p:nvSpPr>
              <p:cNvPr id="19" name="Google Shape;17110;p33"/>
              <p:cNvSpPr txBox="1"/>
              <p:nvPr/>
            </p:nvSpPr>
            <p:spPr>
              <a:xfrm>
                <a:off x="7537432" y="4011188"/>
                <a:ext cx="2315920" cy="7021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fr-FR" sz="2000" b="1" dirty="0">
                    <a:solidFill>
                      <a:schemeClr val="dk1"/>
                    </a:solidFill>
                    <a:ea typeface="Archivo Black"/>
                    <a:cs typeface="Archivo Black"/>
                    <a:sym typeface="Archivo Black"/>
                  </a:rPr>
                  <a:t>Digital </a:t>
                </a:r>
                <a:r>
                  <a:rPr lang="fr-FR" sz="2000" b="1" dirty="0" err="1">
                    <a:solidFill>
                      <a:schemeClr val="dk1"/>
                    </a:solidFill>
                    <a:ea typeface="Archivo Black"/>
                    <a:cs typeface="Archivo Black"/>
                    <a:sym typeface="Archivo Black"/>
                  </a:rPr>
                  <a:t>Twin</a:t>
                </a:r>
                <a:r>
                  <a:rPr lang="fr-FR" sz="2000" b="1" dirty="0">
                    <a:solidFill>
                      <a:schemeClr val="dk1"/>
                    </a:solidFill>
                    <a:ea typeface="Archivo Black"/>
                    <a:cs typeface="Archivo Black"/>
                    <a:sym typeface="Archivo Black"/>
                  </a:rPr>
                  <a:t>, Machine Learning</a:t>
                </a:r>
                <a:endParaRPr sz="2000" b="1" dirty="0">
                  <a:solidFill>
                    <a:schemeClr val="dk1"/>
                  </a:solidFill>
                  <a:ea typeface="Archivo Black"/>
                  <a:cs typeface="Archivo Black"/>
                  <a:sym typeface="Archivo Black"/>
                </a:endParaRPr>
              </a:p>
            </p:txBody>
          </p:sp>
          <p:sp>
            <p:nvSpPr>
              <p:cNvPr id="20" name="Google Shape;17111;p33"/>
              <p:cNvSpPr txBox="1"/>
              <p:nvPr/>
            </p:nvSpPr>
            <p:spPr>
              <a:xfrm>
                <a:off x="9584279" y="4069122"/>
                <a:ext cx="1898194" cy="41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Results confirmation</a:t>
                </a:r>
                <a:endParaRPr sz="1600" dirty="0">
                  <a:solidFill>
                    <a:schemeClr val="dk1"/>
                  </a:solidFill>
                  <a:ea typeface="Anaheim"/>
                  <a:cs typeface="Anaheim"/>
                  <a:sym typeface="Anaheim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212299" y="4187785"/>
              <a:ext cx="3594977" cy="468545"/>
              <a:chOff x="8227518" y="3445311"/>
              <a:chExt cx="3594977" cy="468545"/>
            </a:xfrm>
          </p:grpSpPr>
          <p:sp>
            <p:nvSpPr>
              <p:cNvPr id="22" name="Google Shape;17106;p33"/>
              <p:cNvSpPr txBox="1"/>
              <p:nvPr/>
            </p:nvSpPr>
            <p:spPr>
              <a:xfrm>
                <a:off x="8227518" y="3445311"/>
                <a:ext cx="1473852" cy="468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fr-FR" sz="2000" b="1" dirty="0" err="1">
                    <a:solidFill>
                      <a:schemeClr val="dk1"/>
                    </a:solidFill>
                    <a:ea typeface="Archivo Black"/>
                    <a:cs typeface="Archivo Black"/>
                    <a:sym typeface="Archivo Black"/>
                  </a:rPr>
                  <a:t>mPeregrine</a:t>
                </a:r>
                <a:endParaRPr sz="2000" b="1" dirty="0">
                  <a:solidFill>
                    <a:schemeClr val="dk1"/>
                  </a:solidFill>
                  <a:ea typeface="Archivo Black"/>
                  <a:cs typeface="Archivo Black"/>
                  <a:sym typeface="Archivo Black"/>
                </a:endParaRPr>
              </a:p>
            </p:txBody>
          </p:sp>
          <p:sp>
            <p:nvSpPr>
              <p:cNvPr id="24" name="Google Shape;17111;p33"/>
              <p:cNvSpPr txBox="1"/>
              <p:nvPr/>
            </p:nvSpPr>
            <p:spPr>
              <a:xfrm>
                <a:off x="9840698" y="3465340"/>
                <a:ext cx="1981797" cy="41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en-US" sz="1600" dirty="0" err="1">
                    <a:solidFill>
                      <a:schemeClr val="dk1"/>
                    </a:solidFill>
                    <a:ea typeface="Anaheim"/>
                    <a:cs typeface="Anaheim"/>
                  </a:rPr>
                  <a:t>Boussinesq</a:t>
                </a:r>
                <a:r>
                  <a:rPr lang="en-US" sz="1600" dirty="0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 equations</a:t>
                </a:r>
                <a:endParaRPr sz="1600" dirty="0">
                  <a:solidFill>
                    <a:schemeClr val="dk1"/>
                  </a:solidFill>
                  <a:ea typeface="Anaheim"/>
                  <a:cs typeface="Anaheim"/>
                  <a:sym typeface="Anaheim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8347397" y="3746423"/>
              <a:ext cx="3591578" cy="409646"/>
              <a:chOff x="8396388" y="2789133"/>
              <a:chExt cx="3591578" cy="409646"/>
            </a:xfrm>
          </p:grpSpPr>
          <p:sp>
            <p:nvSpPr>
              <p:cNvPr id="26" name="Google Shape;17106;p33"/>
              <p:cNvSpPr txBox="1"/>
              <p:nvPr/>
            </p:nvSpPr>
            <p:spPr>
              <a:xfrm>
                <a:off x="8396388" y="2789133"/>
                <a:ext cx="1241200" cy="409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fr-FR" sz="2000" b="1" dirty="0" err="1">
                    <a:solidFill>
                      <a:schemeClr val="dk1"/>
                    </a:solidFill>
                    <a:ea typeface="Archivo Black"/>
                    <a:cs typeface="Archivo Black"/>
                    <a:sym typeface="Archivo Black"/>
                  </a:rPr>
                  <a:t>Xbeach</a:t>
                </a:r>
                <a:endParaRPr sz="1800" b="1" dirty="0">
                  <a:solidFill>
                    <a:schemeClr val="dk1"/>
                  </a:solidFill>
                  <a:ea typeface="Archivo Black"/>
                  <a:cs typeface="Archivo Black"/>
                  <a:sym typeface="Archivo Black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735142" y="2797923"/>
                <a:ext cx="22528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-US" sz="1600" dirty="0"/>
                  <a:t>Simulation of </a:t>
                </a:r>
                <a:r>
                  <a:rPr lang="en-US" sz="1600" b="1" i="1" dirty="0"/>
                  <a:t>in situ</a:t>
                </a:r>
                <a:r>
                  <a:rPr lang="en-US" sz="1600" b="1" dirty="0"/>
                  <a:t> </a:t>
                </a:r>
                <a:r>
                  <a:rPr lang="en-US" sz="1600" dirty="0"/>
                  <a:t>data</a:t>
                </a:r>
              </a:p>
            </p:txBody>
          </p:sp>
        </p:grp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12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94D1D1E1-9338-4031-87BF-CFA06F3E58D1}"/>
              </a:ext>
            </a:extLst>
          </p:cNvPr>
          <p:cNvSpPr txBox="1"/>
          <p:nvPr/>
        </p:nvSpPr>
        <p:spPr>
          <a:xfrm>
            <a:off x="0" y="2706687"/>
            <a:ext cx="12192000" cy="14446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12700">
              <a:lnSpc>
                <a:spcPct val="100000"/>
              </a:lnSpc>
              <a:spcBef>
                <a:spcPts val="5"/>
              </a:spcBef>
              <a:tabLst>
                <a:tab pos="356870" algn="l"/>
                <a:tab pos="357505" algn="l"/>
              </a:tabLst>
              <a:defRPr sz="3100" b="1" i="0" spc="5">
                <a:solidFill>
                  <a:srgbClr val="0F5A5B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pc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THANK YOU FOR YOUR ATTENTION</a:t>
            </a:r>
          </a:p>
          <a:p>
            <a:pPr algn="ctr"/>
            <a:endParaRPr lang="en-US" spc="0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fr-FR" spc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Q</a:t>
            </a:r>
            <a:r>
              <a:rPr lang="en-US" spc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UESTIONS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338EBC7-5EBF-431A-8348-5DD6F6C6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9FC-6155-4A37-8ECC-5CA9C603FFC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625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28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975805" y="1018598"/>
            <a:ext cx="6697590" cy="2270830"/>
            <a:chOff x="844952" y="1492478"/>
            <a:chExt cx="6697590" cy="2270830"/>
          </a:xfrm>
        </p:grpSpPr>
        <p:pic>
          <p:nvPicPr>
            <p:cNvPr id="4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52" y="1819770"/>
              <a:ext cx="6697590" cy="194353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843246" y="1492478"/>
              <a:ext cx="472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(a)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41540" y="1492478"/>
              <a:ext cx="472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(b)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7698" y="1492478"/>
              <a:ext cx="472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(c)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54982" y="1492478"/>
              <a:ext cx="472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(d)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67731" y="1492478"/>
              <a:ext cx="472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(e)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39828" y="1492478"/>
              <a:ext cx="472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(f)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086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786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/>
              <a:t>Wavelet</a:t>
            </a:r>
            <a:r>
              <a:rPr lang="fr-FR" sz="2800" b="1" dirty="0"/>
              <a:t> </a:t>
            </a:r>
            <a:r>
              <a:rPr lang="fr-FR" sz="2800" dirty="0" err="1"/>
              <a:t>transform</a:t>
            </a:r>
            <a:endParaRPr lang="fr-FR" sz="2800" dirty="0"/>
          </a:p>
        </p:txBody>
      </p:sp>
      <p:sp>
        <p:nvSpPr>
          <p:cNvPr id="4" name="ZoneTexte 8">
            <a:extLst>
              <a:ext uri="{FF2B5EF4-FFF2-40B4-BE49-F238E27FC236}">
                <a16:creationId xmlns:a16="http://schemas.microsoft.com/office/drawing/2014/main" id="{159A7B3D-4AFA-430F-8C1E-F691CA542E72}"/>
              </a:ext>
            </a:extLst>
          </p:cNvPr>
          <p:cNvSpPr txBox="1"/>
          <p:nvPr/>
        </p:nvSpPr>
        <p:spPr>
          <a:xfrm>
            <a:off x="0" y="829692"/>
            <a:ext cx="659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000" b="1" dirty="0" err="1">
                <a:cs typeface="Times New Roman" panose="02020603050405020304" pitchFamily="18" charset="0"/>
              </a:rPr>
              <a:t>Frequency</a:t>
            </a:r>
            <a:r>
              <a:rPr lang="fr-FR" sz="2000" b="1" dirty="0">
                <a:cs typeface="Times New Roman" panose="02020603050405020304" pitchFamily="18" charset="0"/>
              </a:rPr>
              <a:t> components </a:t>
            </a:r>
            <a:r>
              <a:rPr lang="fr-FR" sz="2000" b="1" dirty="0" err="1">
                <a:cs typeface="Times New Roman" panose="02020603050405020304" pitchFamily="18" charset="0"/>
              </a:rPr>
              <a:t>evolution</a:t>
            </a:r>
            <a:endParaRPr lang="fr-FR" sz="2000" b="1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11" y="1127505"/>
            <a:ext cx="6753777" cy="52193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4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86ACFB7-96D6-49C2-8928-E98A4B083C07}"/>
              </a:ext>
            </a:extLst>
          </p:cNvPr>
          <p:cNvSpPr txBox="1">
            <a:spLocks/>
          </p:cNvSpPr>
          <p:nvPr/>
        </p:nvSpPr>
        <p:spPr>
          <a:xfrm>
            <a:off x="0" y="595268"/>
            <a:ext cx="12192000" cy="5120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Introduction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159" y="3931623"/>
            <a:ext cx="6381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On February 8, 2020, </a:t>
            </a:r>
            <a:r>
              <a:rPr lang="en-US" sz="2400" dirty="0">
                <a:solidFill>
                  <a:srgbClr val="FF0000"/>
                </a:solidFill>
              </a:rPr>
              <a:t>storm Ciara </a:t>
            </a:r>
            <a:r>
              <a:rPr lang="en-US" sz="2400" dirty="0"/>
              <a:t>recorded a swell height greater than 4 m Causing a </a:t>
            </a:r>
            <a:r>
              <a:rPr lang="en-US" sz="2400" dirty="0">
                <a:solidFill>
                  <a:srgbClr val="FF0000"/>
                </a:solidFill>
              </a:rPr>
              <a:t>significant marine submersion </a:t>
            </a:r>
            <a:r>
              <a:rPr lang="en-US" sz="2400" dirty="0"/>
              <a:t>of </a:t>
            </a:r>
            <a:r>
              <a:rPr lang="en-US" sz="2400" dirty="0">
                <a:solidFill>
                  <a:srgbClr val="FF0000"/>
                </a:solidFill>
              </a:rPr>
              <a:t>Etretat </a:t>
            </a:r>
            <a:r>
              <a:rPr lang="en-US" sz="2400" dirty="0"/>
              <a:t>beach and that of </a:t>
            </a:r>
            <a:r>
              <a:rPr lang="en-US" sz="2400" dirty="0" err="1">
                <a:solidFill>
                  <a:srgbClr val="FF0000"/>
                </a:solidFill>
              </a:rPr>
              <a:t>Hautôt</a:t>
            </a:r>
            <a:r>
              <a:rPr lang="en-US" sz="2400" dirty="0">
                <a:solidFill>
                  <a:srgbClr val="FF0000"/>
                </a:solidFill>
              </a:rPr>
              <a:t>-sur-mer.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5159" y="1979446"/>
            <a:ext cx="6381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Normandy</a:t>
            </a:r>
            <a:r>
              <a:rPr lang="en-US" sz="2400" dirty="0"/>
              <a:t> coastline experiences </a:t>
            </a:r>
            <a:r>
              <a:rPr lang="en-US" sz="2400" dirty="0">
                <a:solidFill>
                  <a:srgbClr val="FF0000"/>
                </a:solidFill>
              </a:rPr>
              <a:t>severe hydrodynamic </a:t>
            </a:r>
            <a:r>
              <a:rPr lang="en-US" sz="2400" dirty="0"/>
              <a:t>conditions, including powerful tidal currents, intense waves, and strong turbulence.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06396" y="1107331"/>
            <a:ext cx="3947404" cy="4656887"/>
            <a:chOff x="7480661" y="701538"/>
            <a:chExt cx="3560626" cy="40044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030" name="Picture 6" descr="Storm Ciara is reaching Etretat, in Normandy | AFP - YouTub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661" y="701538"/>
              <a:ext cx="3560626" cy="2002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empête Ciara Ėtretat le 10 février 2020 - YouTub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889" y="2704390"/>
              <a:ext cx="3558398" cy="200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819321" y="5764218"/>
            <a:ext cx="2630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cs typeface="Times New Roman" panose="02020603050405020304" pitchFamily="18" charset="0"/>
              </a:rPr>
              <a:t>storm Ciara Etretat - Bing images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6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2" y="2435080"/>
            <a:ext cx="5607753" cy="3367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18" y="2435080"/>
            <a:ext cx="5607753" cy="3367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1142" y="2065748"/>
            <a:ext cx="434011" cy="369332"/>
          </a:xfrm>
          <a:prstGeom prst="rect">
            <a:avLst/>
          </a:prstGeom>
          <a:solidFill>
            <a:srgbClr val="A9CA7D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61890" y="2065748"/>
            <a:ext cx="434011" cy="369332"/>
          </a:xfrm>
          <a:prstGeom prst="rect">
            <a:avLst/>
          </a:prstGeom>
          <a:solidFill>
            <a:srgbClr val="9CC8E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d8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786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Machine Learning</a:t>
            </a:r>
            <a:endParaRPr lang="fr-FR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A7B3D-4AFA-430F-8C1E-F691CA542E72}"/>
              </a:ext>
            </a:extLst>
          </p:cNvPr>
          <p:cNvSpPr txBox="1"/>
          <p:nvPr/>
        </p:nvSpPr>
        <p:spPr>
          <a:xfrm>
            <a:off x="0" y="911082"/>
            <a:ext cx="659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b="1" dirty="0">
                <a:cs typeface="Times New Roman" panose="02020603050405020304" pitchFamily="18" charset="0"/>
              </a:rPr>
              <a:t>Predicting frequency components energy</a:t>
            </a:r>
            <a:endParaRPr lang="fr-FR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33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2" y="2435080"/>
            <a:ext cx="5607753" cy="3367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18" y="2435080"/>
            <a:ext cx="5607753" cy="3367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9832" y="2065748"/>
            <a:ext cx="13766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Skewness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082" y="2065748"/>
            <a:ext cx="137663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Kurtosis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786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Machine Learning</a:t>
            </a:r>
            <a:endParaRPr lang="fr-FR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A7B3D-4AFA-430F-8C1E-F691CA542E72}"/>
              </a:ext>
            </a:extLst>
          </p:cNvPr>
          <p:cNvSpPr txBox="1"/>
          <p:nvPr/>
        </p:nvSpPr>
        <p:spPr>
          <a:xfrm>
            <a:off x="0" y="911082"/>
            <a:ext cx="659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b="1" dirty="0">
                <a:cs typeface="Times New Roman" panose="02020603050405020304" pitchFamily="18" charset="0"/>
              </a:rPr>
              <a:t>Predicting Skewness and kurtosis</a:t>
            </a:r>
            <a:endParaRPr lang="fr-FR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8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969939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200000"/>
              </a:lnSpc>
            </a:pPr>
            <a:r>
              <a:rPr lang="en-US" sz="2400" b="1" dirty="0"/>
              <a:t>Gaps in the existing literature:</a:t>
            </a:r>
            <a:endParaRPr lang="en-US" dirty="0"/>
          </a:p>
          <a:p>
            <a:pPr marL="1714500" lvl="3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Lack of Autobicoherence Analysis in Coastal Dynamics</a:t>
            </a:r>
          </a:p>
          <a:p>
            <a:pPr marL="1714500" lvl="3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Limited Understanding of Energy Dissipation Mechanisms</a:t>
            </a:r>
          </a:p>
          <a:p>
            <a:pPr marL="1714500" lvl="3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Incomplete Frequency Interaction Analysis</a:t>
            </a:r>
          </a:p>
          <a:p>
            <a:pPr marL="1714500" lvl="3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Limited Application of Wavelet Transform in Coastal Studies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79565" y="1797980"/>
            <a:ext cx="101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Studying the impact of </a:t>
            </a:r>
            <a:r>
              <a:rPr lang="en-US" sz="2400" dirty="0">
                <a:solidFill>
                  <a:srgbClr val="FF0000"/>
                </a:solidFill>
              </a:rPr>
              <a:t>extreme storm events </a:t>
            </a:r>
            <a:r>
              <a:rPr lang="en-US" sz="2400" dirty="0"/>
              <a:t>on the </a:t>
            </a:r>
            <a:r>
              <a:rPr lang="en-US" sz="2400" dirty="0">
                <a:solidFill>
                  <a:srgbClr val="FF0000"/>
                </a:solidFill>
              </a:rPr>
              <a:t>hydro-</a:t>
            </a:r>
            <a:r>
              <a:rPr lang="en-US" sz="2400" dirty="0" err="1">
                <a:solidFill>
                  <a:srgbClr val="FF0000"/>
                </a:solidFill>
              </a:rPr>
              <a:t>morphodynamics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 the coastal zone by </a:t>
            </a:r>
            <a:r>
              <a:rPr lang="en-US" sz="2400" b="1" dirty="0"/>
              <a:t>physical modeling </a:t>
            </a:r>
            <a:r>
              <a:rPr lang="en-US" sz="2400" dirty="0"/>
              <a:t>through wave flume experimentation. 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986ACFB7-96D6-49C2-8928-E98A4B083C07}"/>
              </a:ext>
            </a:extLst>
          </p:cNvPr>
          <p:cNvSpPr txBox="1">
            <a:spLocks/>
          </p:cNvSpPr>
          <p:nvPr/>
        </p:nvSpPr>
        <p:spPr>
          <a:xfrm>
            <a:off x="0" y="595268"/>
            <a:ext cx="12192000" cy="4566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Landscape and Literature Gap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3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CBAD88-772B-4F84-9CE0-03FDC1E7B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9FC-6155-4A37-8ECC-5CA9C603FFC5}" type="slidenum">
              <a:rPr lang="en-US" smtClean="0"/>
              <a:t>5</a:t>
            </a:fld>
            <a:endParaRPr lang="en-US" dirty="0"/>
          </a:p>
        </p:txBody>
      </p:sp>
      <p:pic>
        <p:nvPicPr>
          <p:cNvPr id="4098" name="Picture 2" descr="Stormy waves in Etretat stock image. Image of breakwater - 1115807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46" y="1236192"/>
            <a:ext cx="3412937" cy="45505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37550" y="5786774"/>
            <a:ext cx="2833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cs typeface="Times New Roman" panose="02020603050405020304" pitchFamily="18" charset="0"/>
              </a:rPr>
              <a:t>vague extreme Etretat - Bing images</a:t>
            </a:r>
          </a:p>
        </p:txBody>
      </p:sp>
      <p:sp>
        <p:nvSpPr>
          <p:cNvPr id="85" name="object 2">
            <a:extLst>
              <a:ext uri="{FF2B5EF4-FFF2-40B4-BE49-F238E27FC236}">
                <a16:creationId xmlns:a16="http://schemas.microsoft.com/office/drawing/2014/main" id="{986ACFB7-96D6-49C2-8928-E98A4B083C07}"/>
              </a:ext>
            </a:extLst>
          </p:cNvPr>
          <p:cNvSpPr txBox="1">
            <a:spLocks/>
          </p:cNvSpPr>
          <p:nvPr/>
        </p:nvSpPr>
        <p:spPr>
          <a:xfrm>
            <a:off x="0" y="595268"/>
            <a:ext cx="12192000" cy="5120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Literature Review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3768" y="1250676"/>
            <a:ext cx="6353015" cy="5470799"/>
            <a:chOff x="1089184" y="1797030"/>
            <a:chExt cx="6353015" cy="56323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0D910A-1632-49B6-AA3F-696E0B60244B}"/>
                </a:ext>
              </a:extLst>
            </p:cNvPr>
            <p:cNvSpPr/>
            <p:nvPr/>
          </p:nvSpPr>
          <p:spPr>
            <a:xfrm>
              <a:off x="1089184" y="1797030"/>
              <a:ext cx="6353015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2400" dirty="0">
                  <a:cs typeface="Times New Roman" panose="02020603050405020304" pitchFamily="18" charset="0"/>
                </a:rPr>
                <a:t>Extreme events can be generated by many ways :</a:t>
              </a:r>
            </a:p>
            <a:p>
              <a:pPr marL="800100" lvl="1" indent="-342900">
                <a:lnSpc>
                  <a:spcPct val="250000"/>
                </a:lnSpc>
                <a:buFont typeface="Wingdings" panose="05000000000000000000" pitchFamily="2" charset="2"/>
                <a:buChar char="Ø"/>
              </a:pPr>
              <a:r>
                <a:rPr lang="en-US" sz="2400" dirty="0">
                  <a:cs typeface="Times New Roman" panose="02020603050405020304" pitchFamily="18" charset="0"/>
                </a:rPr>
                <a:t>Sudden variation in bathymetry</a:t>
              </a:r>
            </a:p>
            <a:p>
              <a:pPr marL="800100" lvl="1" indent="-342900">
                <a:lnSpc>
                  <a:spcPct val="250000"/>
                </a:lnSpc>
                <a:buFont typeface="Wingdings" panose="05000000000000000000" pitchFamily="2" charset="2"/>
                <a:buChar char="Ø"/>
              </a:pPr>
              <a:r>
                <a:rPr lang="en-US" sz="2400" dirty="0" err="1">
                  <a:cs typeface="Times New Roman" panose="02020603050405020304" pitchFamily="18" charset="0"/>
                </a:rPr>
                <a:t>Modulational</a:t>
              </a:r>
              <a:r>
                <a:rPr lang="en-US" sz="2400" dirty="0">
                  <a:cs typeface="Times New Roman" panose="02020603050405020304" pitchFamily="18" charset="0"/>
                </a:rPr>
                <a:t> instability (for </a:t>
              </a:r>
              <a:r>
                <a:rPr lang="en-US" sz="2400" dirty="0" err="1">
                  <a:cs typeface="Times New Roman" panose="02020603050405020304" pitchFamily="18" charset="0"/>
                </a:rPr>
                <a:t>kh</a:t>
              </a:r>
              <a:r>
                <a:rPr lang="en-US" sz="2400" dirty="0">
                  <a:cs typeface="Times New Roman" panose="02020603050405020304" pitchFamily="18" charset="0"/>
                </a:rPr>
                <a:t> &gt; 1.36)</a:t>
              </a:r>
            </a:p>
            <a:p>
              <a:pPr marL="800100" lvl="1" indent="-342900">
                <a:lnSpc>
                  <a:spcPct val="250000"/>
                </a:lnSpc>
                <a:buFont typeface="Wingdings" panose="05000000000000000000" pitchFamily="2" charset="2"/>
                <a:buChar char="Ø"/>
              </a:pPr>
              <a:r>
                <a:rPr lang="en-US" sz="2400" dirty="0">
                  <a:cs typeface="Times New Roman" panose="02020603050405020304" pitchFamily="18" charset="0"/>
                </a:rPr>
                <a:t>Collision between two soliton </a:t>
              </a:r>
            </a:p>
            <a:p>
              <a:pPr marL="800100" lvl="1" indent="-342900">
                <a:lnSpc>
                  <a:spcPct val="250000"/>
                </a:lnSpc>
                <a:buFont typeface="Wingdings" panose="05000000000000000000" pitchFamily="2" charset="2"/>
                <a:buChar char="Ø"/>
              </a:pPr>
              <a:r>
                <a:rPr lang="en-US" sz="2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Focused waves</a:t>
              </a:r>
            </a:p>
            <a:p>
              <a:pPr lvl="1">
                <a:lnSpc>
                  <a:spcPct val="250000"/>
                </a:lnSpc>
              </a:pPr>
              <a:endParaRPr lang="en-US" sz="24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B06360-21DC-4F12-805B-609EE2C9DABB}"/>
                </a:ext>
              </a:extLst>
            </p:cNvPr>
            <p:cNvSpPr/>
            <p:nvPr/>
          </p:nvSpPr>
          <p:spPr>
            <a:xfrm>
              <a:off x="3278832" y="6265917"/>
              <a:ext cx="21954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Kharif</a:t>
              </a:r>
              <a:r>
                <a:rPr lang="en-US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et al., 2009</a:t>
              </a:r>
            </a:p>
            <a:p>
              <a:pPr>
                <a:lnSpc>
                  <a:spcPct val="150000"/>
                </a:lnSpc>
              </a:pPr>
              <a:r>
                <a:rPr lang="en-US" sz="16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Touboul</a:t>
              </a:r>
              <a:r>
                <a:rPr lang="en-US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 et al., 2015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38D25C-336F-4FC2-8C4C-0BE8CA6C0CC0}"/>
                </a:ext>
              </a:extLst>
            </p:cNvPr>
            <p:cNvSpPr/>
            <p:nvPr/>
          </p:nvSpPr>
          <p:spPr>
            <a:xfrm>
              <a:off x="3278832" y="3529060"/>
              <a:ext cx="17817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Cavaleri</a:t>
              </a:r>
              <a:r>
                <a:rPr lang="en-US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et al. 2012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5F56C7-7D70-4F95-8F60-C6CE61FA8D08}"/>
                </a:ext>
              </a:extLst>
            </p:cNvPr>
            <p:cNvSpPr/>
            <p:nvPr/>
          </p:nvSpPr>
          <p:spPr>
            <a:xfrm>
              <a:off x="3278832" y="4471706"/>
              <a:ext cx="20662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Benjamin et al., 1967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78832" y="5368811"/>
              <a:ext cx="24737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Marin, F. et al., 2005 a, b.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7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9FC-6155-4A37-8ECC-5CA9C603FFC5}" type="slidenum">
              <a:rPr lang="fr-FR" smtClean="0"/>
              <a:t>6</a:t>
            </a:fld>
            <a:endParaRPr lang="fr-FR"/>
          </a:p>
        </p:txBody>
      </p:sp>
      <p:pic>
        <p:nvPicPr>
          <p:cNvPr id="5" name="Image 18">
            <a:extLst>
              <a:ext uri="{FF2B5EF4-FFF2-40B4-BE49-F238E27FC236}">
                <a16:creationId xmlns:a16="http://schemas.microsoft.com/office/drawing/2014/main" id="{7E9EBCD8-B2FB-443F-81A7-766E7CA38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06" y="1982387"/>
            <a:ext cx="5537674" cy="3335048"/>
          </a:xfrm>
          <a:prstGeom prst="rect">
            <a:avLst/>
          </a:prstGeom>
        </p:spPr>
      </p:pic>
      <p:pic>
        <p:nvPicPr>
          <p:cNvPr id="7" name="Picture 2" descr="Afficher l’image source">
            <a:extLst>
              <a:ext uri="{FF2B5EF4-FFF2-40B4-BE49-F238E27FC236}">
                <a16:creationId xmlns:a16="http://schemas.microsoft.com/office/drawing/2014/main" id="{0740F242-AF87-4F29-A4C7-6E82C02A6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24" y="1722216"/>
            <a:ext cx="3141038" cy="96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89109" y="2945574"/>
                <a:ext cx="3755067" cy="848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nary>
                            <m:naryPr>
                              <m:chr m:val="∑"/>
                              <m:limLoc m:val="undOvr"/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:1</m:t>
                              </m:r>
                            </m:sub>
                            <m:sup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Ф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r-FR" dirty="0">
                  <a:solidFill>
                    <a:prstClr val="black"/>
                  </a:solidFill>
                  <a:latin typeface="Tw Cen MT" panose="020B0602020104020603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09" y="2945574"/>
                <a:ext cx="3755067" cy="8485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6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43" y="4477320"/>
            <a:ext cx="2908802" cy="1427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476943" y="4079180"/>
                <a:ext cx="24579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fr-F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fr-FR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kumimoji="0" lang="fr-F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fr-F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=0                   </m:t>
                    </m:r>
                    <m:sSub>
                      <m:sSubPr>
                        <m:ctrlPr>
                          <a:rPr kumimoji="0" lang="fr-F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fr-FR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kumimoji="0" lang="fr-F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</a:rPr>
                  <a:t>= </a:t>
                </a:r>
                <a:r>
                  <a:rPr kumimoji="0" lang="el-G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π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943" y="4079180"/>
                <a:ext cx="2457917" cy="369332"/>
              </a:xfrm>
              <a:prstGeom prst="rect">
                <a:avLst/>
              </a:prstGeom>
              <a:blipFill>
                <a:blip r:embed="rId7"/>
                <a:stretch>
                  <a:fillRect t="-8197" r="-49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èche droite 66"/>
          <p:cNvSpPr/>
          <p:nvPr/>
        </p:nvSpPr>
        <p:spPr>
          <a:xfrm rot="2254653" flipV="1">
            <a:off x="9693715" y="3846191"/>
            <a:ext cx="575439" cy="45719"/>
          </a:xfrm>
          <a:prstGeom prst="rightArrow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" name="Flèche droite 72"/>
          <p:cNvSpPr/>
          <p:nvPr/>
        </p:nvSpPr>
        <p:spPr>
          <a:xfrm rot="8578163" flipV="1">
            <a:off x="9228104" y="3845997"/>
            <a:ext cx="575439" cy="45719"/>
          </a:xfrm>
          <a:prstGeom prst="rightArrow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0" name="ZoneTexte 8">
            <a:extLst>
              <a:ext uri="{FF2B5EF4-FFF2-40B4-BE49-F238E27FC236}">
                <a16:creationId xmlns:a16="http://schemas.microsoft.com/office/drawing/2014/main" id="{159A7B3D-4AFA-430F-8C1E-F691CA542E72}"/>
              </a:ext>
            </a:extLst>
          </p:cNvPr>
          <p:cNvSpPr txBox="1"/>
          <p:nvPr/>
        </p:nvSpPr>
        <p:spPr>
          <a:xfrm>
            <a:off x="0" y="11787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800" b="1" dirty="0" err="1">
                <a:cs typeface="Times New Roman" panose="02020603050405020304" pitchFamily="18" charset="0"/>
              </a:rPr>
              <a:t>Focused</a:t>
            </a:r>
            <a:r>
              <a:rPr lang="fr-FR" sz="2800" b="1" dirty="0"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cs typeface="Times New Roman" panose="02020603050405020304" pitchFamily="18" charset="0"/>
              </a:rPr>
              <a:t>waves</a:t>
            </a:r>
            <a:endParaRPr lang="fr-FR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5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1785729-8EFF-4C53-8CCB-29892DFDC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9FC-6155-4A37-8ECC-5CA9C603FFC5}" type="slidenum">
              <a:rPr lang="fr-FR" smtClean="0"/>
              <a:t>7</a:t>
            </a:fld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2F3E733-712B-4AF8-9174-5268CED628E2}"/>
              </a:ext>
            </a:extLst>
          </p:cNvPr>
          <p:cNvSpPr txBox="1"/>
          <p:nvPr/>
        </p:nvSpPr>
        <p:spPr>
          <a:xfrm>
            <a:off x="1477026" y="2162957"/>
            <a:ext cx="3090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Gaussian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Pierson-Moskowitz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JONSWAP (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γ</a:t>
            </a:r>
            <a:r>
              <a:rPr lang="fr-FR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=3.3)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JONSWAP (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γ</a:t>
            </a:r>
            <a:r>
              <a:rPr lang="fr-FR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=7)</a:t>
            </a:r>
            <a:endParaRPr 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Image 5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76" y="3319356"/>
            <a:ext cx="2485357" cy="2217300"/>
          </a:xfrm>
          <a:prstGeom prst="rect">
            <a:avLst/>
          </a:prstGeom>
        </p:spPr>
      </p:pic>
      <p:sp>
        <p:nvSpPr>
          <p:cNvPr id="17" name="Forme libre 11"/>
          <p:cNvSpPr/>
          <p:nvPr/>
        </p:nvSpPr>
        <p:spPr>
          <a:xfrm>
            <a:off x="5363115" y="3429979"/>
            <a:ext cx="1991170" cy="1914633"/>
          </a:xfrm>
          <a:custGeom>
            <a:avLst/>
            <a:gdLst>
              <a:gd name="connsiteX0" fmla="*/ 0 w 1991170"/>
              <a:gd name="connsiteY0" fmla="*/ 1914633 h 1914633"/>
              <a:gd name="connsiteX1" fmla="*/ 128187 w 1991170"/>
              <a:gd name="connsiteY1" fmla="*/ 1718080 h 1914633"/>
              <a:gd name="connsiteX2" fmla="*/ 128187 w 1991170"/>
              <a:gd name="connsiteY2" fmla="*/ 1718080 h 1914633"/>
              <a:gd name="connsiteX3" fmla="*/ 247828 w 1991170"/>
              <a:gd name="connsiteY3" fmla="*/ 1273698 h 1914633"/>
              <a:gd name="connsiteX4" fmla="*/ 290557 w 1991170"/>
              <a:gd name="connsiteY4" fmla="*/ 607126 h 1914633"/>
              <a:gd name="connsiteX5" fmla="*/ 367469 w 1991170"/>
              <a:gd name="connsiteY5" fmla="*/ 51650 h 1914633"/>
              <a:gd name="connsiteX6" fmla="*/ 452927 w 1991170"/>
              <a:gd name="connsiteY6" fmla="*/ 68741 h 1914633"/>
              <a:gd name="connsiteX7" fmla="*/ 487110 w 1991170"/>
              <a:gd name="connsiteY7" fmla="*/ 444756 h 1914633"/>
              <a:gd name="connsiteX8" fmla="*/ 555477 w 1991170"/>
              <a:gd name="connsiteY8" fmla="*/ 948958 h 1914633"/>
              <a:gd name="connsiteX9" fmla="*/ 658026 w 1991170"/>
              <a:gd name="connsiteY9" fmla="*/ 1376248 h 1914633"/>
              <a:gd name="connsiteX10" fmla="*/ 922946 w 1991170"/>
              <a:gd name="connsiteY10" fmla="*/ 1624076 h 1914633"/>
              <a:gd name="connsiteX11" fmla="*/ 1504060 w 1991170"/>
              <a:gd name="connsiteY11" fmla="*/ 1837721 h 1914633"/>
              <a:gd name="connsiteX12" fmla="*/ 1991170 w 1991170"/>
              <a:gd name="connsiteY12" fmla="*/ 1871904 h 191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1170" h="1914633">
                <a:moveTo>
                  <a:pt x="0" y="1914633"/>
                </a:moveTo>
                <a:lnTo>
                  <a:pt x="128187" y="1718080"/>
                </a:lnTo>
                <a:lnTo>
                  <a:pt x="128187" y="1718080"/>
                </a:lnTo>
                <a:cubicBezTo>
                  <a:pt x="148127" y="1644016"/>
                  <a:pt x="220766" y="1458857"/>
                  <a:pt x="247828" y="1273698"/>
                </a:cubicBezTo>
                <a:cubicBezTo>
                  <a:pt x="274890" y="1088539"/>
                  <a:pt x="270617" y="810801"/>
                  <a:pt x="290557" y="607126"/>
                </a:cubicBezTo>
                <a:cubicBezTo>
                  <a:pt x="310497" y="403451"/>
                  <a:pt x="340407" y="141381"/>
                  <a:pt x="367469" y="51650"/>
                </a:cubicBezTo>
                <a:cubicBezTo>
                  <a:pt x="394531" y="-38081"/>
                  <a:pt x="432987" y="3223"/>
                  <a:pt x="452927" y="68741"/>
                </a:cubicBezTo>
                <a:cubicBezTo>
                  <a:pt x="472867" y="134259"/>
                  <a:pt x="470018" y="298053"/>
                  <a:pt x="487110" y="444756"/>
                </a:cubicBezTo>
                <a:cubicBezTo>
                  <a:pt x="504202" y="591459"/>
                  <a:pt x="526991" y="793709"/>
                  <a:pt x="555477" y="948958"/>
                </a:cubicBezTo>
                <a:cubicBezTo>
                  <a:pt x="583963" y="1104207"/>
                  <a:pt x="596781" y="1263728"/>
                  <a:pt x="658026" y="1376248"/>
                </a:cubicBezTo>
                <a:cubicBezTo>
                  <a:pt x="719271" y="1488768"/>
                  <a:pt x="781940" y="1547164"/>
                  <a:pt x="922946" y="1624076"/>
                </a:cubicBezTo>
                <a:cubicBezTo>
                  <a:pt x="1063952" y="1700988"/>
                  <a:pt x="1326023" y="1796416"/>
                  <a:pt x="1504060" y="1837721"/>
                </a:cubicBezTo>
                <a:cubicBezTo>
                  <a:pt x="1682097" y="1879026"/>
                  <a:pt x="1836633" y="1875465"/>
                  <a:pt x="1991170" y="1871904"/>
                </a:cubicBezTo>
              </a:path>
            </a:pathLst>
          </a:custGeom>
          <a:noFill/>
          <a:ln w="38100" cap="flat" cmpd="sng" algn="ctr">
            <a:solidFill>
              <a:srgbClr val="134770">
                <a:lumMod val="60000"/>
                <a:lumOff val="4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Forme libre 6"/>
          <p:cNvSpPr/>
          <p:nvPr/>
        </p:nvSpPr>
        <p:spPr>
          <a:xfrm>
            <a:off x="5371661" y="4348784"/>
            <a:ext cx="2059891" cy="987282"/>
          </a:xfrm>
          <a:custGeom>
            <a:avLst/>
            <a:gdLst>
              <a:gd name="connsiteX0" fmla="*/ 0 w 2059891"/>
              <a:gd name="connsiteY0" fmla="*/ 987282 h 987282"/>
              <a:gd name="connsiteX1" fmla="*/ 136733 w 2059891"/>
              <a:gd name="connsiteY1" fmla="*/ 773637 h 987282"/>
              <a:gd name="connsiteX2" fmla="*/ 256374 w 2059891"/>
              <a:gd name="connsiteY2" fmla="*/ 295073 h 987282"/>
              <a:gd name="connsiteX3" fmla="*/ 333286 w 2059891"/>
              <a:gd name="connsiteY3" fmla="*/ 30153 h 987282"/>
              <a:gd name="connsiteX4" fmla="*/ 487110 w 2059891"/>
              <a:gd name="connsiteY4" fmla="*/ 55790 h 987282"/>
              <a:gd name="connsiteX5" fmla="*/ 675118 w 2059891"/>
              <a:gd name="connsiteY5" fmla="*/ 474534 h 987282"/>
              <a:gd name="connsiteX6" fmla="*/ 1016949 w 2059891"/>
              <a:gd name="connsiteY6" fmla="*/ 773637 h 987282"/>
              <a:gd name="connsiteX7" fmla="*/ 1632247 w 2059891"/>
              <a:gd name="connsiteY7" fmla="*/ 936007 h 987282"/>
              <a:gd name="connsiteX8" fmla="*/ 2016807 w 2059891"/>
              <a:gd name="connsiteY8" fmla="*/ 961645 h 987282"/>
              <a:gd name="connsiteX9" fmla="*/ 2050991 w 2059891"/>
              <a:gd name="connsiteY9" fmla="*/ 978736 h 987282"/>
              <a:gd name="connsiteX10" fmla="*/ 2059536 w 2059891"/>
              <a:gd name="connsiteY10" fmla="*/ 970190 h 98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9891" h="987282">
                <a:moveTo>
                  <a:pt x="0" y="987282"/>
                </a:moveTo>
                <a:cubicBezTo>
                  <a:pt x="47002" y="938143"/>
                  <a:pt x="94004" y="889005"/>
                  <a:pt x="136733" y="773637"/>
                </a:cubicBezTo>
                <a:cubicBezTo>
                  <a:pt x="179462" y="658269"/>
                  <a:pt x="223615" y="418987"/>
                  <a:pt x="256374" y="295073"/>
                </a:cubicBezTo>
                <a:cubicBezTo>
                  <a:pt x="289133" y="171159"/>
                  <a:pt x="294830" y="70033"/>
                  <a:pt x="333286" y="30153"/>
                </a:cubicBezTo>
                <a:cubicBezTo>
                  <a:pt x="371742" y="-9727"/>
                  <a:pt x="430138" y="-18273"/>
                  <a:pt x="487110" y="55790"/>
                </a:cubicBezTo>
                <a:cubicBezTo>
                  <a:pt x="544082" y="129853"/>
                  <a:pt x="586812" y="354893"/>
                  <a:pt x="675118" y="474534"/>
                </a:cubicBezTo>
                <a:cubicBezTo>
                  <a:pt x="763425" y="594175"/>
                  <a:pt x="857428" y="696725"/>
                  <a:pt x="1016949" y="773637"/>
                </a:cubicBezTo>
                <a:cubicBezTo>
                  <a:pt x="1176471" y="850549"/>
                  <a:pt x="1465604" y="904672"/>
                  <a:pt x="1632247" y="936007"/>
                </a:cubicBezTo>
                <a:cubicBezTo>
                  <a:pt x="1798890" y="967342"/>
                  <a:pt x="1947016" y="954523"/>
                  <a:pt x="2016807" y="961645"/>
                </a:cubicBezTo>
                <a:cubicBezTo>
                  <a:pt x="2086598" y="968766"/>
                  <a:pt x="2043870" y="977312"/>
                  <a:pt x="2050991" y="978736"/>
                </a:cubicBezTo>
                <a:cubicBezTo>
                  <a:pt x="2058112" y="980160"/>
                  <a:pt x="2060960" y="974463"/>
                  <a:pt x="2059536" y="97019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12"/>
          <p:cNvGrpSpPr>
            <a:grpSpLocks noChangeAspect="1"/>
          </p:cNvGrpSpPr>
          <p:nvPr/>
        </p:nvGrpSpPr>
        <p:grpSpPr>
          <a:xfrm>
            <a:off x="4351304" y="2201670"/>
            <a:ext cx="3521964" cy="855334"/>
            <a:chOff x="7459797" y="3649658"/>
            <a:chExt cx="4000500" cy="971550"/>
          </a:xfrm>
        </p:grpSpPr>
        <p:pic>
          <p:nvPicPr>
            <p:cNvPr id="23" name="Image 6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9797" y="3649658"/>
              <a:ext cx="4000500" cy="971550"/>
            </a:xfrm>
            <a:prstGeom prst="rect">
              <a:avLst/>
            </a:prstGeom>
          </p:spPr>
        </p:pic>
        <p:sp>
          <p:nvSpPr>
            <p:cNvPr id="24" name="Forme libre 2"/>
            <p:cNvSpPr/>
            <p:nvPr/>
          </p:nvSpPr>
          <p:spPr>
            <a:xfrm>
              <a:off x="8651631" y="3922379"/>
              <a:ext cx="829361" cy="314929"/>
            </a:xfrm>
            <a:custGeom>
              <a:avLst/>
              <a:gdLst>
                <a:gd name="connsiteX0" fmla="*/ 0 w 829361"/>
                <a:gd name="connsiteY0" fmla="*/ 122083 h 314929"/>
                <a:gd name="connsiteX1" fmla="*/ 477296 w 829361"/>
                <a:gd name="connsiteY1" fmla="*/ 122083 h 314929"/>
                <a:gd name="connsiteX2" fmla="*/ 517490 w 829361"/>
                <a:gd name="connsiteY2" fmla="*/ 112034 h 314929"/>
                <a:gd name="connsiteX3" fmla="*/ 547635 w 829361"/>
                <a:gd name="connsiteY3" fmla="*/ 122083 h 314929"/>
                <a:gd name="connsiteX4" fmla="*/ 577780 w 829361"/>
                <a:gd name="connsiteY4" fmla="*/ 152228 h 314929"/>
                <a:gd name="connsiteX5" fmla="*/ 592853 w 829361"/>
                <a:gd name="connsiteY5" fmla="*/ 137155 h 314929"/>
                <a:gd name="connsiteX6" fmla="*/ 612949 w 829361"/>
                <a:gd name="connsiteY6" fmla="*/ 107010 h 314929"/>
                <a:gd name="connsiteX7" fmla="*/ 628022 w 829361"/>
                <a:gd name="connsiteY7" fmla="*/ 81889 h 314929"/>
                <a:gd name="connsiteX8" fmla="*/ 638070 w 829361"/>
                <a:gd name="connsiteY8" fmla="*/ 61792 h 314929"/>
                <a:gd name="connsiteX9" fmla="*/ 638070 w 829361"/>
                <a:gd name="connsiteY9" fmla="*/ 91937 h 314929"/>
                <a:gd name="connsiteX10" fmla="*/ 648118 w 829361"/>
                <a:gd name="connsiteY10" fmla="*/ 112034 h 314929"/>
                <a:gd name="connsiteX11" fmla="*/ 653143 w 829361"/>
                <a:gd name="connsiteY11" fmla="*/ 127107 h 314929"/>
                <a:gd name="connsiteX12" fmla="*/ 673239 w 829361"/>
                <a:gd name="connsiteY12" fmla="*/ 152228 h 314929"/>
                <a:gd name="connsiteX13" fmla="*/ 693336 w 829361"/>
                <a:gd name="connsiteY13" fmla="*/ 192421 h 314929"/>
                <a:gd name="connsiteX14" fmla="*/ 698360 w 829361"/>
                <a:gd name="connsiteY14" fmla="*/ 207494 h 314929"/>
                <a:gd name="connsiteX15" fmla="*/ 708409 w 829361"/>
                <a:gd name="connsiteY15" fmla="*/ 212518 h 314929"/>
                <a:gd name="connsiteX16" fmla="*/ 723481 w 829361"/>
                <a:gd name="connsiteY16" fmla="*/ 192421 h 314929"/>
                <a:gd name="connsiteX17" fmla="*/ 723481 w 829361"/>
                <a:gd name="connsiteY17" fmla="*/ 142179 h 314929"/>
                <a:gd name="connsiteX18" fmla="*/ 728505 w 829361"/>
                <a:gd name="connsiteY18" fmla="*/ 91937 h 314929"/>
                <a:gd name="connsiteX19" fmla="*/ 723481 w 829361"/>
                <a:gd name="connsiteY19" fmla="*/ 66817 h 314929"/>
                <a:gd name="connsiteX20" fmla="*/ 733529 w 829361"/>
                <a:gd name="connsiteY20" fmla="*/ 21599 h 314929"/>
                <a:gd name="connsiteX21" fmla="*/ 743578 w 829361"/>
                <a:gd name="connsiteY21" fmla="*/ 1502 h 314929"/>
                <a:gd name="connsiteX22" fmla="*/ 753626 w 829361"/>
                <a:gd name="connsiteY22" fmla="*/ 6526 h 314929"/>
                <a:gd name="connsiteX23" fmla="*/ 758650 w 829361"/>
                <a:gd name="connsiteY23" fmla="*/ 46720 h 314929"/>
                <a:gd name="connsiteX24" fmla="*/ 758650 w 829361"/>
                <a:gd name="connsiteY24" fmla="*/ 81889 h 314929"/>
                <a:gd name="connsiteX25" fmla="*/ 758650 w 829361"/>
                <a:gd name="connsiteY25" fmla="*/ 112034 h 314929"/>
                <a:gd name="connsiteX26" fmla="*/ 768699 w 829361"/>
                <a:gd name="connsiteY26" fmla="*/ 137155 h 314929"/>
                <a:gd name="connsiteX27" fmla="*/ 788795 w 829361"/>
                <a:gd name="connsiteY27" fmla="*/ 172324 h 314929"/>
                <a:gd name="connsiteX28" fmla="*/ 783771 w 829361"/>
                <a:gd name="connsiteY28" fmla="*/ 217542 h 314929"/>
                <a:gd name="connsiteX29" fmla="*/ 783771 w 829361"/>
                <a:gd name="connsiteY29" fmla="*/ 237639 h 314929"/>
                <a:gd name="connsiteX30" fmla="*/ 783771 w 829361"/>
                <a:gd name="connsiteY30" fmla="*/ 252711 h 314929"/>
                <a:gd name="connsiteX31" fmla="*/ 788795 w 829361"/>
                <a:gd name="connsiteY31" fmla="*/ 282856 h 314929"/>
                <a:gd name="connsiteX32" fmla="*/ 793820 w 829361"/>
                <a:gd name="connsiteY32" fmla="*/ 302953 h 314929"/>
                <a:gd name="connsiteX33" fmla="*/ 793820 w 829361"/>
                <a:gd name="connsiteY33" fmla="*/ 307977 h 314929"/>
                <a:gd name="connsiteX34" fmla="*/ 803868 w 829361"/>
                <a:gd name="connsiteY34" fmla="*/ 313001 h 314929"/>
                <a:gd name="connsiteX35" fmla="*/ 813916 w 829361"/>
                <a:gd name="connsiteY35" fmla="*/ 272808 h 314929"/>
                <a:gd name="connsiteX36" fmla="*/ 813916 w 829361"/>
                <a:gd name="connsiteY36" fmla="*/ 227590 h 314929"/>
                <a:gd name="connsiteX37" fmla="*/ 823965 w 829361"/>
                <a:gd name="connsiteY37" fmla="*/ 202469 h 314929"/>
                <a:gd name="connsiteX38" fmla="*/ 823965 w 829361"/>
                <a:gd name="connsiteY38" fmla="*/ 172324 h 314929"/>
                <a:gd name="connsiteX39" fmla="*/ 828989 w 829361"/>
                <a:gd name="connsiteY39" fmla="*/ 147203 h 314929"/>
                <a:gd name="connsiteX40" fmla="*/ 828989 w 829361"/>
                <a:gd name="connsiteY40" fmla="*/ 107010 h 314929"/>
                <a:gd name="connsiteX41" fmla="*/ 828989 w 829361"/>
                <a:gd name="connsiteY41" fmla="*/ 91937 h 314929"/>
                <a:gd name="connsiteX42" fmla="*/ 828989 w 829361"/>
                <a:gd name="connsiteY42" fmla="*/ 71841 h 314929"/>
                <a:gd name="connsiteX43" fmla="*/ 828989 w 829361"/>
                <a:gd name="connsiteY43" fmla="*/ 61792 h 314929"/>
                <a:gd name="connsiteX44" fmla="*/ 828989 w 829361"/>
                <a:gd name="connsiteY44" fmla="*/ 46720 h 31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29361" h="314929">
                  <a:moveTo>
                    <a:pt x="0" y="122083"/>
                  </a:moveTo>
                  <a:lnTo>
                    <a:pt x="477296" y="122083"/>
                  </a:lnTo>
                  <a:cubicBezTo>
                    <a:pt x="563544" y="120408"/>
                    <a:pt x="505767" y="112034"/>
                    <a:pt x="517490" y="112034"/>
                  </a:cubicBezTo>
                  <a:cubicBezTo>
                    <a:pt x="529213" y="112034"/>
                    <a:pt x="537587" y="115384"/>
                    <a:pt x="547635" y="122083"/>
                  </a:cubicBezTo>
                  <a:cubicBezTo>
                    <a:pt x="557683" y="128782"/>
                    <a:pt x="577780" y="152228"/>
                    <a:pt x="577780" y="152228"/>
                  </a:cubicBezTo>
                  <a:cubicBezTo>
                    <a:pt x="585316" y="154740"/>
                    <a:pt x="586992" y="144691"/>
                    <a:pt x="592853" y="137155"/>
                  </a:cubicBezTo>
                  <a:cubicBezTo>
                    <a:pt x="598715" y="129619"/>
                    <a:pt x="607087" y="116221"/>
                    <a:pt x="612949" y="107010"/>
                  </a:cubicBezTo>
                  <a:cubicBezTo>
                    <a:pt x="618811" y="97799"/>
                    <a:pt x="628022" y="81889"/>
                    <a:pt x="628022" y="81889"/>
                  </a:cubicBezTo>
                  <a:cubicBezTo>
                    <a:pt x="632209" y="74353"/>
                    <a:pt x="636395" y="60117"/>
                    <a:pt x="638070" y="61792"/>
                  </a:cubicBezTo>
                  <a:cubicBezTo>
                    <a:pt x="639745" y="63467"/>
                    <a:pt x="636395" y="83563"/>
                    <a:pt x="638070" y="91937"/>
                  </a:cubicBezTo>
                  <a:cubicBezTo>
                    <a:pt x="639745" y="100311"/>
                    <a:pt x="648118" y="112034"/>
                    <a:pt x="648118" y="112034"/>
                  </a:cubicBezTo>
                  <a:cubicBezTo>
                    <a:pt x="650630" y="117896"/>
                    <a:pt x="648956" y="120408"/>
                    <a:pt x="653143" y="127107"/>
                  </a:cubicBezTo>
                  <a:cubicBezTo>
                    <a:pt x="657330" y="133806"/>
                    <a:pt x="666540" y="141342"/>
                    <a:pt x="673239" y="152228"/>
                  </a:cubicBezTo>
                  <a:cubicBezTo>
                    <a:pt x="679938" y="163114"/>
                    <a:pt x="693336" y="192421"/>
                    <a:pt x="693336" y="192421"/>
                  </a:cubicBezTo>
                  <a:cubicBezTo>
                    <a:pt x="697523" y="201632"/>
                    <a:pt x="698360" y="207494"/>
                    <a:pt x="698360" y="207494"/>
                  </a:cubicBezTo>
                  <a:cubicBezTo>
                    <a:pt x="700872" y="210844"/>
                    <a:pt x="708409" y="212518"/>
                    <a:pt x="708409" y="212518"/>
                  </a:cubicBezTo>
                  <a:cubicBezTo>
                    <a:pt x="712596" y="210006"/>
                    <a:pt x="720969" y="204144"/>
                    <a:pt x="723481" y="192421"/>
                  </a:cubicBezTo>
                  <a:cubicBezTo>
                    <a:pt x="725993" y="180698"/>
                    <a:pt x="722644" y="158926"/>
                    <a:pt x="723481" y="142179"/>
                  </a:cubicBezTo>
                  <a:cubicBezTo>
                    <a:pt x="724318" y="125432"/>
                    <a:pt x="728505" y="104497"/>
                    <a:pt x="728505" y="91937"/>
                  </a:cubicBezTo>
                  <a:cubicBezTo>
                    <a:pt x="728505" y="79377"/>
                    <a:pt x="722644" y="78540"/>
                    <a:pt x="723481" y="66817"/>
                  </a:cubicBezTo>
                  <a:cubicBezTo>
                    <a:pt x="724318" y="55094"/>
                    <a:pt x="733529" y="21599"/>
                    <a:pt x="733529" y="21599"/>
                  </a:cubicBezTo>
                  <a:cubicBezTo>
                    <a:pt x="736879" y="10713"/>
                    <a:pt x="743578" y="1502"/>
                    <a:pt x="743578" y="1502"/>
                  </a:cubicBezTo>
                  <a:cubicBezTo>
                    <a:pt x="746928" y="-1010"/>
                    <a:pt x="751114" y="-1010"/>
                    <a:pt x="753626" y="6526"/>
                  </a:cubicBezTo>
                  <a:cubicBezTo>
                    <a:pt x="756138" y="14062"/>
                    <a:pt x="757813" y="34160"/>
                    <a:pt x="758650" y="46720"/>
                  </a:cubicBezTo>
                  <a:cubicBezTo>
                    <a:pt x="759487" y="59280"/>
                    <a:pt x="758650" y="81889"/>
                    <a:pt x="758650" y="81889"/>
                  </a:cubicBezTo>
                  <a:lnTo>
                    <a:pt x="758650" y="112034"/>
                  </a:lnTo>
                  <a:cubicBezTo>
                    <a:pt x="760325" y="121245"/>
                    <a:pt x="763675" y="127107"/>
                    <a:pt x="768699" y="137155"/>
                  </a:cubicBezTo>
                  <a:cubicBezTo>
                    <a:pt x="773723" y="147203"/>
                    <a:pt x="786283" y="158926"/>
                    <a:pt x="788795" y="172324"/>
                  </a:cubicBezTo>
                  <a:cubicBezTo>
                    <a:pt x="791307" y="185722"/>
                    <a:pt x="783771" y="217542"/>
                    <a:pt x="783771" y="217542"/>
                  </a:cubicBezTo>
                  <a:cubicBezTo>
                    <a:pt x="782934" y="228428"/>
                    <a:pt x="783771" y="237639"/>
                    <a:pt x="783771" y="237639"/>
                  </a:cubicBezTo>
                  <a:lnTo>
                    <a:pt x="783771" y="252711"/>
                  </a:lnTo>
                  <a:cubicBezTo>
                    <a:pt x="784608" y="260247"/>
                    <a:pt x="787120" y="274482"/>
                    <a:pt x="788795" y="282856"/>
                  </a:cubicBezTo>
                  <a:cubicBezTo>
                    <a:pt x="790470" y="291230"/>
                    <a:pt x="793820" y="302953"/>
                    <a:pt x="793820" y="302953"/>
                  </a:cubicBezTo>
                  <a:cubicBezTo>
                    <a:pt x="794658" y="307140"/>
                    <a:pt x="793820" y="307977"/>
                    <a:pt x="793820" y="307977"/>
                  </a:cubicBezTo>
                  <a:cubicBezTo>
                    <a:pt x="795495" y="309652"/>
                    <a:pt x="800519" y="318863"/>
                    <a:pt x="803868" y="313001"/>
                  </a:cubicBezTo>
                  <a:cubicBezTo>
                    <a:pt x="807217" y="307140"/>
                    <a:pt x="812241" y="287043"/>
                    <a:pt x="813916" y="272808"/>
                  </a:cubicBezTo>
                  <a:cubicBezTo>
                    <a:pt x="815591" y="258573"/>
                    <a:pt x="812241" y="239313"/>
                    <a:pt x="813916" y="227590"/>
                  </a:cubicBezTo>
                  <a:cubicBezTo>
                    <a:pt x="815591" y="215867"/>
                    <a:pt x="823965" y="202469"/>
                    <a:pt x="823965" y="202469"/>
                  </a:cubicBezTo>
                  <a:cubicBezTo>
                    <a:pt x="825640" y="193258"/>
                    <a:pt x="823128" y="181535"/>
                    <a:pt x="823965" y="172324"/>
                  </a:cubicBezTo>
                  <a:cubicBezTo>
                    <a:pt x="824802" y="163113"/>
                    <a:pt x="828152" y="158089"/>
                    <a:pt x="828989" y="147203"/>
                  </a:cubicBezTo>
                  <a:cubicBezTo>
                    <a:pt x="829826" y="136317"/>
                    <a:pt x="828989" y="107010"/>
                    <a:pt x="828989" y="107010"/>
                  </a:cubicBezTo>
                  <a:lnTo>
                    <a:pt x="828989" y="91937"/>
                  </a:lnTo>
                  <a:lnTo>
                    <a:pt x="828989" y="71841"/>
                  </a:lnTo>
                  <a:lnTo>
                    <a:pt x="828989" y="61792"/>
                  </a:lnTo>
                  <a:lnTo>
                    <a:pt x="828989" y="4672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5" name="Forme libre 3"/>
            <p:cNvSpPr/>
            <p:nvPr/>
          </p:nvSpPr>
          <p:spPr>
            <a:xfrm>
              <a:off x="10294536" y="4020498"/>
              <a:ext cx="105508" cy="45429"/>
            </a:xfrm>
            <a:custGeom>
              <a:avLst/>
              <a:gdLst>
                <a:gd name="connsiteX0" fmla="*/ 105508 w 105508"/>
                <a:gd name="connsiteY0" fmla="*/ 13915 h 45429"/>
                <a:gd name="connsiteX1" fmla="*/ 50242 w 105508"/>
                <a:gd name="connsiteY1" fmla="*/ 34012 h 45429"/>
                <a:gd name="connsiteX2" fmla="*/ 35169 w 105508"/>
                <a:gd name="connsiteY2" fmla="*/ 44060 h 45429"/>
                <a:gd name="connsiteX3" fmla="*/ 15073 w 105508"/>
                <a:gd name="connsiteY3" fmla="*/ 3867 h 45429"/>
                <a:gd name="connsiteX4" fmla="*/ 0 w 105508"/>
                <a:gd name="connsiteY4" fmla="*/ 3867 h 4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08" h="45429">
                  <a:moveTo>
                    <a:pt x="105508" y="13915"/>
                  </a:moveTo>
                  <a:lnTo>
                    <a:pt x="50242" y="34012"/>
                  </a:lnTo>
                  <a:cubicBezTo>
                    <a:pt x="38519" y="39036"/>
                    <a:pt x="41030" y="49084"/>
                    <a:pt x="35169" y="44060"/>
                  </a:cubicBezTo>
                  <a:cubicBezTo>
                    <a:pt x="29308" y="39036"/>
                    <a:pt x="20934" y="10566"/>
                    <a:pt x="15073" y="3867"/>
                  </a:cubicBezTo>
                  <a:cubicBezTo>
                    <a:pt x="9212" y="-2832"/>
                    <a:pt x="4606" y="517"/>
                    <a:pt x="0" y="386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orme libre 5"/>
            <p:cNvSpPr/>
            <p:nvPr/>
          </p:nvSpPr>
          <p:spPr>
            <a:xfrm>
              <a:off x="9927771" y="3913347"/>
              <a:ext cx="120581" cy="296912"/>
            </a:xfrm>
            <a:custGeom>
              <a:avLst/>
              <a:gdLst>
                <a:gd name="connsiteX0" fmla="*/ 120581 w 120581"/>
                <a:gd name="connsiteY0" fmla="*/ 55752 h 296912"/>
                <a:gd name="connsiteX1" fmla="*/ 95460 w 120581"/>
                <a:gd name="connsiteY1" fmla="*/ 146187 h 296912"/>
                <a:gd name="connsiteX2" fmla="*/ 90436 w 120581"/>
                <a:gd name="connsiteY2" fmla="*/ 196429 h 296912"/>
                <a:gd name="connsiteX3" fmla="*/ 70339 w 120581"/>
                <a:gd name="connsiteY3" fmla="*/ 221550 h 296912"/>
                <a:gd name="connsiteX4" fmla="*/ 70339 w 120581"/>
                <a:gd name="connsiteY4" fmla="*/ 181356 h 296912"/>
                <a:gd name="connsiteX5" fmla="*/ 60291 w 120581"/>
                <a:gd name="connsiteY5" fmla="*/ 121066 h 296912"/>
                <a:gd name="connsiteX6" fmla="*/ 50242 w 120581"/>
                <a:gd name="connsiteY6" fmla="*/ 70824 h 296912"/>
                <a:gd name="connsiteX7" fmla="*/ 40194 w 120581"/>
                <a:gd name="connsiteY7" fmla="*/ 30631 h 296912"/>
                <a:gd name="connsiteX8" fmla="*/ 30145 w 120581"/>
                <a:gd name="connsiteY8" fmla="*/ 486 h 296912"/>
                <a:gd name="connsiteX9" fmla="*/ 20097 w 120581"/>
                <a:gd name="connsiteY9" fmla="*/ 15558 h 296912"/>
                <a:gd name="connsiteX10" fmla="*/ 15073 w 120581"/>
                <a:gd name="connsiteY10" fmla="*/ 60776 h 296912"/>
                <a:gd name="connsiteX11" fmla="*/ 15073 w 120581"/>
                <a:gd name="connsiteY11" fmla="*/ 95945 h 296912"/>
                <a:gd name="connsiteX12" fmla="*/ 10049 w 120581"/>
                <a:gd name="connsiteY12" fmla="*/ 131115 h 296912"/>
                <a:gd name="connsiteX13" fmla="*/ 10049 w 120581"/>
                <a:gd name="connsiteY13" fmla="*/ 161260 h 296912"/>
                <a:gd name="connsiteX14" fmla="*/ 5025 w 120581"/>
                <a:gd name="connsiteY14" fmla="*/ 221550 h 296912"/>
                <a:gd name="connsiteX15" fmla="*/ 10049 w 120581"/>
                <a:gd name="connsiteY15" fmla="*/ 256719 h 296912"/>
                <a:gd name="connsiteX16" fmla="*/ 0 w 120581"/>
                <a:gd name="connsiteY16" fmla="*/ 296912 h 29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581" h="296912">
                  <a:moveTo>
                    <a:pt x="120581" y="55752"/>
                  </a:moveTo>
                  <a:cubicBezTo>
                    <a:pt x="110532" y="89246"/>
                    <a:pt x="100484" y="122741"/>
                    <a:pt x="95460" y="146187"/>
                  </a:cubicBezTo>
                  <a:cubicBezTo>
                    <a:pt x="90436" y="169633"/>
                    <a:pt x="94623" y="183869"/>
                    <a:pt x="90436" y="196429"/>
                  </a:cubicBezTo>
                  <a:cubicBezTo>
                    <a:pt x="86249" y="208989"/>
                    <a:pt x="73689" y="224062"/>
                    <a:pt x="70339" y="221550"/>
                  </a:cubicBezTo>
                  <a:cubicBezTo>
                    <a:pt x="66989" y="219038"/>
                    <a:pt x="72014" y="198103"/>
                    <a:pt x="70339" y="181356"/>
                  </a:cubicBezTo>
                  <a:cubicBezTo>
                    <a:pt x="68664" y="164609"/>
                    <a:pt x="63640" y="139488"/>
                    <a:pt x="60291" y="121066"/>
                  </a:cubicBezTo>
                  <a:cubicBezTo>
                    <a:pt x="56942" y="102644"/>
                    <a:pt x="53591" y="85896"/>
                    <a:pt x="50242" y="70824"/>
                  </a:cubicBezTo>
                  <a:cubicBezTo>
                    <a:pt x="46893" y="55752"/>
                    <a:pt x="43543" y="42354"/>
                    <a:pt x="40194" y="30631"/>
                  </a:cubicBezTo>
                  <a:cubicBezTo>
                    <a:pt x="36845" y="18908"/>
                    <a:pt x="30145" y="486"/>
                    <a:pt x="30145" y="486"/>
                  </a:cubicBezTo>
                  <a:cubicBezTo>
                    <a:pt x="26795" y="-2026"/>
                    <a:pt x="22609" y="5510"/>
                    <a:pt x="20097" y="15558"/>
                  </a:cubicBezTo>
                  <a:cubicBezTo>
                    <a:pt x="17585" y="25606"/>
                    <a:pt x="15910" y="47378"/>
                    <a:pt x="15073" y="60776"/>
                  </a:cubicBezTo>
                  <a:cubicBezTo>
                    <a:pt x="14236" y="74174"/>
                    <a:pt x="15910" y="84222"/>
                    <a:pt x="15073" y="95945"/>
                  </a:cubicBezTo>
                  <a:cubicBezTo>
                    <a:pt x="14236" y="107668"/>
                    <a:pt x="10049" y="131115"/>
                    <a:pt x="10049" y="131115"/>
                  </a:cubicBezTo>
                  <a:cubicBezTo>
                    <a:pt x="9212" y="142001"/>
                    <a:pt x="10886" y="146188"/>
                    <a:pt x="10049" y="161260"/>
                  </a:cubicBezTo>
                  <a:cubicBezTo>
                    <a:pt x="9212" y="176332"/>
                    <a:pt x="5025" y="205640"/>
                    <a:pt x="5025" y="221550"/>
                  </a:cubicBezTo>
                  <a:cubicBezTo>
                    <a:pt x="5025" y="237460"/>
                    <a:pt x="10886" y="244159"/>
                    <a:pt x="10049" y="256719"/>
                  </a:cubicBezTo>
                  <a:cubicBezTo>
                    <a:pt x="9212" y="269279"/>
                    <a:pt x="4606" y="283095"/>
                    <a:pt x="0" y="296912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2D050"/>
                </a:solidFill>
              </a:endParaRPr>
            </a:p>
          </p:txBody>
        </p:sp>
        <p:sp>
          <p:nvSpPr>
            <p:cNvPr id="27" name="Forme libre 16"/>
            <p:cNvSpPr/>
            <p:nvPr/>
          </p:nvSpPr>
          <p:spPr>
            <a:xfrm>
              <a:off x="9636369" y="3695696"/>
              <a:ext cx="281354" cy="670313"/>
            </a:xfrm>
            <a:custGeom>
              <a:avLst/>
              <a:gdLst>
                <a:gd name="connsiteX0" fmla="*/ 0 w 281354"/>
                <a:gd name="connsiteY0" fmla="*/ 670313 h 670313"/>
                <a:gd name="connsiteX1" fmla="*/ 25121 w 281354"/>
                <a:gd name="connsiteY1" fmla="*/ 559781 h 670313"/>
                <a:gd name="connsiteX2" fmla="*/ 35169 w 281354"/>
                <a:gd name="connsiteY2" fmla="*/ 504515 h 670313"/>
                <a:gd name="connsiteX3" fmla="*/ 35169 w 281354"/>
                <a:gd name="connsiteY3" fmla="*/ 444225 h 670313"/>
                <a:gd name="connsiteX4" fmla="*/ 40194 w 281354"/>
                <a:gd name="connsiteY4" fmla="*/ 378911 h 670313"/>
                <a:gd name="connsiteX5" fmla="*/ 40194 w 281354"/>
                <a:gd name="connsiteY5" fmla="*/ 318620 h 670313"/>
                <a:gd name="connsiteX6" fmla="*/ 35169 w 281354"/>
                <a:gd name="connsiteY6" fmla="*/ 253306 h 670313"/>
                <a:gd name="connsiteX7" fmla="*/ 30145 w 281354"/>
                <a:gd name="connsiteY7" fmla="*/ 147799 h 670313"/>
                <a:gd name="connsiteX8" fmla="*/ 35169 w 281354"/>
                <a:gd name="connsiteY8" fmla="*/ 97557 h 670313"/>
                <a:gd name="connsiteX9" fmla="*/ 45218 w 281354"/>
                <a:gd name="connsiteY9" fmla="*/ 42291 h 670313"/>
                <a:gd name="connsiteX10" fmla="*/ 50242 w 281354"/>
                <a:gd name="connsiteY10" fmla="*/ 7122 h 670313"/>
                <a:gd name="connsiteX11" fmla="*/ 65315 w 281354"/>
                <a:gd name="connsiteY11" fmla="*/ 187992 h 670313"/>
                <a:gd name="connsiteX12" fmla="*/ 80387 w 281354"/>
                <a:gd name="connsiteY12" fmla="*/ 288475 h 670313"/>
                <a:gd name="connsiteX13" fmla="*/ 80387 w 281354"/>
                <a:gd name="connsiteY13" fmla="*/ 368862 h 670313"/>
                <a:gd name="connsiteX14" fmla="*/ 85411 w 281354"/>
                <a:gd name="connsiteY14" fmla="*/ 494467 h 670313"/>
                <a:gd name="connsiteX15" fmla="*/ 100484 w 281354"/>
                <a:gd name="connsiteY15" fmla="*/ 579878 h 670313"/>
                <a:gd name="connsiteX16" fmla="*/ 105508 w 281354"/>
                <a:gd name="connsiteY16" fmla="*/ 660264 h 670313"/>
                <a:gd name="connsiteX17" fmla="*/ 125605 w 281354"/>
                <a:gd name="connsiteY17" fmla="*/ 529636 h 670313"/>
                <a:gd name="connsiteX18" fmla="*/ 135653 w 281354"/>
                <a:gd name="connsiteY18" fmla="*/ 414080 h 670313"/>
                <a:gd name="connsiteX19" fmla="*/ 130629 w 281354"/>
                <a:gd name="connsiteY19" fmla="*/ 293500 h 670313"/>
                <a:gd name="connsiteX20" fmla="*/ 135653 w 281354"/>
                <a:gd name="connsiteY20" fmla="*/ 193016 h 670313"/>
                <a:gd name="connsiteX21" fmla="*/ 145701 w 281354"/>
                <a:gd name="connsiteY21" fmla="*/ 102581 h 670313"/>
                <a:gd name="connsiteX22" fmla="*/ 155750 w 281354"/>
                <a:gd name="connsiteY22" fmla="*/ 42291 h 670313"/>
                <a:gd name="connsiteX23" fmla="*/ 165798 w 281354"/>
                <a:gd name="connsiteY23" fmla="*/ 167895 h 670313"/>
                <a:gd name="connsiteX24" fmla="*/ 170822 w 281354"/>
                <a:gd name="connsiteY24" fmla="*/ 293500 h 670313"/>
                <a:gd name="connsiteX25" fmla="*/ 170822 w 281354"/>
                <a:gd name="connsiteY25" fmla="*/ 414080 h 670313"/>
                <a:gd name="connsiteX26" fmla="*/ 175846 w 281354"/>
                <a:gd name="connsiteY26" fmla="*/ 509539 h 670313"/>
                <a:gd name="connsiteX27" fmla="*/ 190919 w 281354"/>
                <a:gd name="connsiteY27" fmla="*/ 584902 h 670313"/>
                <a:gd name="connsiteX28" fmla="*/ 205991 w 281354"/>
                <a:gd name="connsiteY28" fmla="*/ 610023 h 670313"/>
                <a:gd name="connsiteX29" fmla="*/ 200967 w 281354"/>
                <a:gd name="connsiteY29" fmla="*/ 464322 h 670313"/>
                <a:gd name="connsiteX30" fmla="*/ 205991 w 281354"/>
                <a:gd name="connsiteY30" fmla="*/ 378911 h 670313"/>
                <a:gd name="connsiteX31" fmla="*/ 211016 w 281354"/>
                <a:gd name="connsiteY31" fmla="*/ 293500 h 670313"/>
                <a:gd name="connsiteX32" fmla="*/ 231112 w 281354"/>
                <a:gd name="connsiteY32" fmla="*/ 208089 h 670313"/>
                <a:gd name="connsiteX33" fmla="*/ 226088 w 281354"/>
                <a:gd name="connsiteY33" fmla="*/ 152823 h 670313"/>
                <a:gd name="connsiteX34" fmla="*/ 251209 w 281354"/>
                <a:gd name="connsiteY34" fmla="*/ 233209 h 670313"/>
                <a:gd name="connsiteX35" fmla="*/ 266282 w 281354"/>
                <a:gd name="connsiteY35" fmla="*/ 333693 h 670313"/>
                <a:gd name="connsiteX36" fmla="*/ 271306 w 281354"/>
                <a:gd name="connsiteY36" fmla="*/ 414080 h 670313"/>
                <a:gd name="connsiteX37" fmla="*/ 281354 w 281354"/>
                <a:gd name="connsiteY37" fmla="*/ 504515 h 6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81354" h="670313">
                  <a:moveTo>
                    <a:pt x="0" y="670313"/>
                  </a:moveTo>
                  <a:cubicBezTo>
                    <a:pt x="9630" y="628863"/>
                    <a:pt x="19260" y="587414"/>
                    <a:pt x="25121" y="559781"/>
                  </a:cubicBezTo>
                  <a:cubicBezTo>
                    <a:pt x="30983" y="532148"/>
                    <a:pt x="33494" y="523774"/>
                    <a:pt x="35169" y="504515"/>
                  </a:cubicBezTo>
                  <a:cubicBezTo>
                    <a:pt x="36844" y="485256"/>
                    <a:pt x="34332" y="465159"/>
                    <a:pt x="35169" y="444225"/>
                  </a:cubicBezTo>
                  <a:cubicBezTo>
                    <a:pt x="36007" y="423291"/>
                    <a:pt x="39357" y="399845"/>
                    <a:pt x="40194" y="378911"/>
                  </a:cubicBezTo>
                  <a:cubicBezTo>
                    <a:pt x="41031" y="357977"/>
                    <a:pt x="41031" y="339554"/>
                    <a:pt x="40194" y="318620"/>
                  </a:cubicBezTo>
                  <a:cubicBezTo>
                    <a:pt x="39357" y="297686"/>
                    <a:pt x="36844" y="281776"/>
                    <a:pt x="35169" y="253306"/>
                  </a:cubicBezTo>
                  <a:cubicBezTo>
                    <a:pt x="33494" y="224836"/>
                    <a:pt x="30145" y="173757"/>
                    <a:pt x="30145" y="147799"/>
                  </a:cubicBezTo>
                  <a:cubicBezTo>
                    <a:pt x="30145" y="121841"/>
                    <a:pt x="32657" y="115142"/>
                    <a:pt x="35169" y="97557"/>
                  </a:cubicBezTo>
                  <a:cubicBezTo>
                    <a:pt x="37681" y="79972"/>
                    <a:pt x="42706" y="57363"/>
                    <a:pt x="45218" y="42291"/>
                  </a:cubicBezTo>
                  <a:cubicBezTo>
                    <a:pt x="47730" y="27219"/>
                    <a:pt x="46893" y="-17161"/>
                    <a:pt x="50242" y="7122"/>
                  </a:cubicBezTo>
                  <a:cubicBezTo>
                    <a:pt x="53591" y="31405"/>
                    <a:pt x="60291" y="141100"/>
                    <a:pt x="65315" y="187992"/>
                  </a:cubicBezTo>
                  <a:cubicBezTo>
                    <a:pt x="70339" y="234884"/>
                    <a:pt x="77875" y="258330"/>
                    <a:pt x="80387" y="288475"/>
                  </a:cubicBezTo>
                  <a:cubicBezTo>
                    <a:pt x="82899" y="318620"/>
                    <a:pt x="79550" y="334530"/>
                    <a:pt x="80387" y="368862"/>
                  </a:cubicBezTo>
                  <a:cubicBezTo>
                    <a:pt x="81224" y="403194"/>
                    <a:pt x="82062" y="459298"/>
                    <a:pt x="85411" y="494467"/>
                  </a:cubicBezTo>
                  <a:cubicBezTo>
                    <a:pt x="88760" y="529636"/>
                    <a:pt x="97135" y="552245"/>
                    <a:pt x="100484" y="579878"/>
                  </a:cubicBezTo>
                  <a:cubicBezTo>
                    <a:pt x="103833" y="607511"/>
                    <a:pt x="101321" y="668638"/>
                    <a:pt x="105508" y="660264"/>
                  </a:cubicBezTo>
                  <a:cubicBezTo>
                    <a:pt x="109695" y="651890"/>
                    <a:pt x="120581" y="570667"/>
                    <a:pt x="125605" y="529636"/>
                  </a:cubicBezTo>
                  <a:cubicBezTo>
                    <a:pt x="130629" y="488605"/>
                    <a:pt x="134816" y="453436"/>
                    <a:pt x="135653" y="414080"/>
                  </a:cubicBezTo>
                  <a:cubicBezTo>
                    <a:pt x="136490" y="374724"/>
                    <a:pt x="130629" y="330344"/>
                    <a:pt x="130629" y="293500"/>
                  </a:cubicBezTo>
                  <a:cubicBezTo>
                    <a:pt x="130629" y="256656"/>
                    <a:pt x="133141" y="224836"/>
                    <a:pt x="135653" y="193016"/>
                  </a:cubicBezTo>
                  <a:cubicBezTo>
                    <a:pt x="138165" y="161196"/>
                    <a:pt x="142351" y="127702"/>
                    <a:pt x="145701" y="102581"/>
                  </a:cubicBezTo>
                  <a:cubicBezTo>
                    <a:pt x="149051" y="77460"/>
                    <a:pt x="152401" y="31405"/>
                    <a:pt x="155750" y="42291"/>
                  </a:cubicBezTo>
                  <a:cubicBezTo>
                    <a:pt x="159100" y="53177"/>
                    <a:pt x="163286" y="126027"/>
                    <a:pt x="165798" y="167895"/>
                  </a:cubicBezTo>
                  <a:cubicBezTo>
                    <a:pt x="168310" y="209763"/>
                    <a:pt x="169985" y="252469"/>
                    <a:pt x="170822" y="293500"/>
                  </a:cubicBezTo>
                  <a:cubicBezTo>
                    <a:pt x="171659" y="334531"/>
                    <a:pt x="169985" y="378074"/>
                    <a:pt x="170822" y="414080"/>
                  </a:cubicBezTo>
                  <a:cubicBezTo>
                    <a:pt x="171659" y="450086"/>
                    <a:pt x="172497" y="481069"/>
                    <a:pt x="175846" y="509539"/>
                  </a:cubicBezTo>
                  <a:cubicBezTo>
                    <a:pt x="179196" y="538009"/>
                    <a:pt x="185895" y="568155"/>
                    <a:pt x="190919" y="584902"/>
                  </a:cubicBezTo>
                  <a:cubicBezTo>
                    <a:pt x="195943" y="601649"/>
                    <a:pt x="204316" y="630120"/>
                    <a:pt x="205991" y="610023"/>
                  </a:cubicBezTo>
                  <a:cubicBezTo>
                    <a:pt x="207666" y="589926"/>
                    <a:pt x="200967" y="502841"/>
                    <a:pt x="200967" y="464322"/>
                  </a:cubicBezTo>
                  <a:cubicBezTo>
                    <a:pt x="200967" y="425803"/>
                    <a:pt x="205991" y="378911"/>
                    <a:pt x="205991" y="378911"/>
                  </a:cubicBezTo>
                  <a:cubicBezTo>
                    <a:pt x="207666" y="350441"/>
                    <a:pt x="206829" y="321970"/>
                    <a:pt x="211016" y="293500"/>
                  </a:cubicBezTo>
                  <a:cubicBezTo>
                    <a:pt x="215203" y="265030"/>
                    <a:pt x="228600" y="231535"/>
                    <a:pt x="231112" y="208089"/>
                  </a:cubicBezTo>
                  <a:cubicBezTo>
                    <a:pt x="233624" y="184643"/>
                    <a:pt x="222739" y="148636"/>
                    <a:pt x="226088" y="152823"/>
                  </a:cubicBezTo>
                  <a:cubicBezTo>
                    <a:pt x="229437" y="157010"/>
                    <a:pt x="244510" y="203064"/>
                    <a:pt x="251209" y="233209"/>
                  </a:cubicBezTo>
                  <a:cubicBezTo>
                    <a:pt x="257908" y="263354"/>
                    <a:pt x="262933" y="303548"/>
                    <a:pt x="266282" y="333693"/>
                  </a:cubicBezTo>
                  <a:cubicBezTo>
                    <a:pt x="269631" y="363838"/>
                    <a:pt x="268794" y="385610"/>
                    <a:pt x="271306" y="414080"/>
                  </a:cubicBezTo>
                  <a:cubicBezTo>
                    <a:pt x="273818" y="442550"/>
                    <a:pt x="278842" y="488605"/>
                    <a:pt x="281354" y="50451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2D050"/>
                </a:solidFill>
              </a:endParaRPr>
            </a:p>
          </p:txBody>
        </p:sp>
        <p:sp>
          <p:nvSpPr>
            <p:cNvPr id="28" name="Forme libre 25"/>
            <p:cNvSpPr/>
            <p:nvPr/>
          </p:nvSpPr>
          <p:spPr>
            <a:xfrm>
              <a:off x="9465547" y="3707229"/>
              <a:ext cx="171305" cy="633659"/>
            </a:xfrm>
            <a:custGeom>
              <a:avLst/>
              <a:gdLst>
                <a:gd name="connsiteX0" fmla="*/ 170822 w 171305"/>
                <a:gd name="connsiteY0" fmla="*/ 633659 h 633659"/>
                <a:gd name="connsiteX1" fmla="*/ 170822 w 171305"/>
                <a:gd name="connsiteY1" fmla="*/ 573369 h 633659"/>
                <a:gd name="connsiteX2" fmla="*/ 165798 w 171305"/>
                <a:gd name="connsiteY2" fmla="*/ 482934 h 633659"/>
                <a:gd name="connsiteX3" fmla="*/ 160774 w 171305"/>
                <a:gd name="connsiteY3" fmla="*/ 412595 h 633659"/>
                <a:gd name="connsiteX4" fmla="*/ 165798 w 171305"/>
                <a:gd name="connsiteY4" fmla="*/ 307087 h 633659"/>
                <a:gd name="connsiteX5" fmla="*/ 155750 w 171305"/>
                <a:gd name="connsiteY5" fmla="*/ 236749 h 633659"/>
                <a:gd name="connsiteX6" fmla="*/ 155750 w 171305"/>
                <a:gd name="connsiteY6" fmla="*/ 151338 h 633659"/>
                <a:gd name="connsiteX7" fmla="*/ 135653 w 171305"/>
                <a:gd name="connsiteY7" fmla="*/ 75975 h 633659"/>
                <a:gd name="connsiteX8" fmla="*/ 130629 w 171305"/>
                <a:gd name="connsiteY8" fmla="*/ 20709 h 633659"/>
                <a:gd name="connsiteX9" fmla="*/ 125605 w 171305"/>
                <a:gd name="connsiteY9" fmla="*/ 613 h 633659"/>
                <a:gd name="connsiteX10" fmla="*/ 100484 w 171305"/>
                <a:gd name="connsiteY10" fmla="*/ 40806 h 633659"/>
                <a:gd name="connsiteX11" fmla="*/ 105508 w 171305"/>
                <a:gd name="connsiteY11" fmla="*/ 70951 h 633659"/>
                <a:gd name="connsiteX12" fmla="*/ 105508 w 171305"/>
                <a:gd name="connsiteY12" fmla="*/ 141290 h 633659"/>
                <a:gd name="connsiteX13" fmla="*/ 105508 w 171305"/>
                <a:gd name="connsiteY13" fmla="*/ 221676 h 633659"/>
                <a:gd name="connsiteX14" fmla="*/ 120580 w 171305"/>
                <a:gd name="connsiteY14" fmla="*/ 307087 h 633659"/>
                <a:gd name="connsiteX15" fmla="*/ 120580 w 171305"/>
                <a:gd name="connsiteY15" fmla="*/ 367378 h 633659"/>
                <a:gd name="connsiteX16" fmla="*/ 105508 w 171305"/>
                <a:gd name="connsiteY16" fmla="*/ 417619 h 633659"/>
                <a:gd name="connsiteX17" fmla="*/ 110532 w 171305"/>
                <a:gd name="connsiteY17" fmla="*/ 503030 h 633659"/>
                <a:gd name="connsiteX18" fmla="*/ 95460 w 171305"/>
                <a:gd name="connsiteY18" fmla="*/ 583417 h 633659"/>
                <a:gd name="connsiteX19" fmla="*/ 75363 w 171305"/>
                <a:gd name="connsiteY19" fmla="*/ 618586 h 633659"/>
                <a:gd name="connsiteX20" fmla="*/ 75363 w 171305"/>
                <a:gd name="connsiteY20" fmla="*/ 608538 h 633659"/>
                <a:gd name="connsiteX21" fmla="*/ 75363 w 171305"/>
                <a:gd name="connsiteY21" fmla="*/ 543224 h 633659"/>
                <a:gd name="connsiteX22" fmla="*/ 60290 w 171305"/>
                <a:gd name="connsiteY22" fmla="*/ 482934 h 633659"/>
                <a:gd name="connsiteX23" fmla="*/ 75363 w 171305"/>
                <a:gd name="connsiteY23" fmla="*/ 422644 h 633659"/>
                <a:gd name="connsiteX24" fmla="*/ 55266 w 171305"/>
                <a:gd name="connsiteY24" fmla="*/ 332208 h 633659"/>
                <a:gd name="connsiteX25" fmla="*/ 55266 w 171305"/>
                <a:gd name="connsiteY25" fmla="*/ 271918 h 633659"/>
                <a:gd name="connsiteX26" fmla="*/ 50242 w 171305"/>
                <a:gd name="connsiteY26" fmla="*/ 186507 h 633659"/>
                <a:gd name="connsiteX27" fmla="*/ 40194 w 171305"/>
                <a:gd name="connsiteY27" fmla="*/ 136266 h 633659"/>
                <a:gd name="connsiteX28" fmla="*/ 40194 w 171305"/>
                <a:gd name="connsiteY28" fmla="*/ 116169 h 633659"/>
                <a:gd name="connsiteX29" fmla="*/ 40194 w 171305"/>
                <a:gd name="connsiteY29" fmla="*/ 96072 h 633659"/>
                <a:gd name="connsiteX30" fmla="*/ 20097 w 171305"/>
                <a:gd name="connsiteY30" fmla="*/ 151338 h 633659"/>
                <a:gd name="connsiteX31" fmla="*/ 15073 w 171305"/>
                <a:gd name="connsiteY31" fmla="*/ 241773 h 633659"/>
                <a:gd name="connsiteX32" fmla="*/ 15073 w 171305"/>
                <a:gd name="connsiteY32" fmla="*/ 276942 h 633659"/>
                <a:gd name="connsiteX33" fmla="*/ 15073 w 171305"/>
                <a:gd name="connsiteY33" fmla="*/ 317136 h 633659"/>
                <a:gd name="connsiteX34" fmla="*/ 0 w 171305"/>
                <a:gd name="connsiteY34" fmla="*/ 442740 h 63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305" h="633659">
                  <a:moveTo>
                    <a:pt x="170822" y="633659"/>
                  </a:moveTo>
                  <a:cubicBezTo>
                    <a:pt x="171240" y="616074"/>
                    <a:pt x="171659" y="598490"/>
                    <a:pt x="170822" y="573369"/>
                  </a:cubicBezTo>
                  <a:cubicBezTo>
                    <a:pt x="169985" y="548248"/>
                    <a:pt x="167473" y="509730"/>
                    <a:pt x="165798" y="482934"/>
                  </a:cubicBezTo>
                  <a:cubicBezTo>
                    <a:pt x="164123" y="456138"/>
                    <a:pt x="160774" y="441903"/>
                    <a:pt x="160774" y="412595"/>
                  </a:cubicBezTo>
                  <a:cubicBezTo>
                    <a:pt x="160774" y="383287"/>
                    <a:pt x="166635" y="336395"/>
                    <a:pt x="165798" y="307087"/>
                  </a:cubicBezTo>
                  <a:cubicBezTo>
                    <a:pt x="164961" y="277779"/>
                    <a:pt x="157425" y="262707"/>
                    <a:pt x="155750" y="236749"/>
                  </a:cubicBezTo>
                  <a:cubicBezTo>
                    <a:pt x="154075" y="210791"/>
                    <a:pt x="159100" y="178134"/>
                    <a:pt x="155750" y="151338"/>
                  </a:cubicBezTo>
                  <a:cubicBezTo>
                    <a:pt x="152400" y="124542"/>
                    <a:pt x="139840" y="97746"/>
                    <a:pt x="135653" y="75975"/>
                  </a:cubicBezTo>
                  <a:cubicBezTo>
                    <a:pt x="131466" y="54204"/>
                    <a:pt x="130629" y="20709"/>
                    <a:pt x="130629" y="20709"/>
                  </a:cubicBezTo>
                  <a:cubicBezTo>
                    <a:pt x="128954" y="8149"/>
                    <a:pt x="130629" y="-2736"/>
                    <a:pt x="125605" y="613"/>
                  </a:cubicBezTo>
                  <a:cubicBezTo>
                    <a:pt x="120581" y="3962"/>
                    <a:pt x="103833" y="29083"/>
                    <a:pt x="100484" y="40806"/>
                  </a:cubicBezTo>
                  <a:cubicBezTo>
                    <a:pt x="97135" y="52529"/>
                    <a:pt x="104671" y="54204"/>
                    <a:pt x="105508" y="70951"/>
                  </a:cubicBezTo>
                  <a:cubicBezTo>
                    <a:pt x="106345" y="87698"/>
                    <a:pt x="105508" y="141290"/>
                    <a:pt x="105508" y="141290"/>
                  </a:cubicBezTo>
                  <a:cubicBezTo>
                    <a:pt x="105508" y="166411"/>
                    <a:pt x="102996" y="194043"/>
                    <a:pt x="105508" y="221676"/>
                  </a:cubicBezTo>
                  <a:cubicBezTo>
                    <a:pt x="108020" y="249309"/>
                    <a:pt x="118068" y="282803"/>
                    <a:pt x="120580" y="307087"/>
                  </a:cubicBezTo>
                  <a:cubicBezTo>
                    <a:pt x="123092" y="331371"/>
                    <a:pt x="123092" y="348956"/>
                    <a:pt x="120580" y="367378"/>
                  </a:cubicBezTo>
                  <a:cubicBezTo>
                    <a:pt x="118068" y="385800"/>
                    <a:pt x="107183" y="395010"/>
                    <a:pt x="105508" y="417619"/>
                  </a:cubicBezTo>
                  <a:cubicBezTo>
                    <a:pt x="103833" y="440228"/>
                    <a:pt x="112207" y="475397"/>
                    <a:pt x="110532" y="503030"/>
                  </a:cubicBezTo>
                  <a:cubicBezTo>
                    <a:pt x="108857" y="530663"/>
                    <a:pt x="101321" y="564158"/>
                    <a:pt x="95460" y="583417"/>
                  </a:cubicBezTo>
                  <a:cubicBezTo>
                    <a:pt x="89598" y="602676"/>
                    <a:pt x="75363" y="618586"/>
                    <a:pt x="75363" y="618586"/>
                  </a:cubicBezTo>
                  <a:cubicBezTo>
                    <a:pt x="72014" y="622773"/>
                    <a:pt x="75363" y="608538"/>
                    <a:pt x="75363" y="608538"/>
                  </a:cubicBezTo>
                  <a:cubicBezTo>
                    <a:pt x="75363" y="595978"/>
                    <a:pt x="77875" y="564158"/>
                    <a:pt x="75363" y="543224"/>
                  </a:cubicBezTo>
                  <a:cubicBezTo>
                    <a:pt x="72851" y="522290"/>
                    <a:pt x="60290" y="503031"/>
                    <a:pt x="60290" y="482934"/>
                  </a:cubicBezTo>
                  <a:cubicBezTo>
                    <a:pt x="60290" y="462837"/>
                    <a:pt x="76200" y="447765"/>
                    <a:pt x="75363" y="422644"/>
                  </a:cubicBezTo>
                  <a:cubicBezTo>
                    <a:pt x="74526" y="397523"/>
                    <a:pt x="58616" y="357329"/>
                    <a:pt x="55266" y="332208"/>
                  </a:cubicBezTo>
                  <a:cubicBezTo>
                    <a:pt x="51916" y="307087"/>
                    <a:pt x="56103" y="296201"/>
                    <a:pt x="55266" y="271918"/>
                  </a:cubicBezTo>
                  <a:cubicBezTo>
                    <a:pt x="54429" y="247635"/>
                    <a:pt x="52754" y="209116"/>
                    <a:pt x="50242" y="186507"/>
                  </a:cubicBezTo>
                  <a:cubicBezTo>
                    <a:pt x="47730" y="163898"/>
                    <a:pt x="41869" y="147989"/>
                    <a:pt x="40194" y="136266"/>
                  </a:cubicBezTo>
                  <a:cubicBezTo>
                    <a:pt x="38519" y="124543"/>
                    <a:pt x="40194" y="116169"/>
                    <a:pt x="40194" y="116169"/>
                  </a:cubicBezTo>
                  <a:cubicBezTo>
                    <a:pt x="40194" y="109470"/>
                    <a:pt x="43543" y="90210"/>
                    <a:pt x="40194" y="96072"/>
                  </a:cubicBezTo>
                  <a:cubicBezTo>
                    <a:pt x="36844" y="101933"/>
                    <a:pt x="24284" y="127055"/>
                    <a:pt x="20097" y="151338"/>
                  </a:cubicBezTo>
                  <a:cubicBezTo>
                    <a:pt x="15910" y="175621"/>
                    <a:pt x="15910" y="220839"/>
                    <a:pt x="15073" y="241773"/>
                  </a:cubicBezTo>
                  <a:cubicBezTo>
                    <a:pt x="14236" y="262707"/>
                    <a:pt x="15073" y="276942"/>
                    <a:pt x="15073" y="276942"/>
                  </a:cubicBezTo>
                  <a:cubicBezTo>
                    <a:pt x="15073" y="289502"/>
                    <a:pt x="17585" y="289503"/>
                    <a:pt x="15073" y="317136"/>
                  </a:cubicBezTo>
                  <a:cubicBezTo>
                    <a:pt x="12561" y="344769"/>
                    <a:pt x="837" y="405896"/>
                    <a:pt x="0" y="44274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2D050"/>
                </a:solidFill>
              </a:endParaRPr>
            </a:p>
          </p:txBody>
        </p:sp>
        <p:sp>
          <p:nvSpPr>
            <p:cNvPr id="29" name="Forme libre 35"/>
            <p:cNvSpPr/>
            <p:nvPr/>
          </p:nvSpPr>
          <p:spPr>
            <a:xfrm>
              <a:off x="10053376" y="3972906"/>
              <a:ext cx="120580" cy="125885"/>
            </a:xfrm>
            <a:custGeom>
              <a:avLst/>
              <a:gdLst>
                <a:gd name="connsiteX0" fmla="*/ 120580 w 120580"/>
                <a:gd name="connsiteY0" fmla="*/ 86628 h 125885"/>
                <a:gd name="connsiteX1" fmla="*/ 65314 w 120580"/>
                <a:gd name="connsiteY1" fmla="*/ 46435 h 125885"/>
                <a:gd name="connsiteX2" fmla="*/ 60290 w 120580"/>
                <a:gd name="connsiteY2" fmla="*/ 91652 h 125885"/>
                <a:gd name="connsiteX3" fmla="*/ 40193 w 120580"/>
                <a:gd name="connsiteY3" fmla="*/ 121797 h 125885"/>
                <a:gd name="connsiteX4" fmla="*/ 25121 w 120580"/>
                <a:gd name="connsiteY4" fmla="*/ 121797 h 125885"/>
                <a:gd name="connsiteX5" fmla="*/ 20097 w 120580"/>
                <a:gd name="connsiteY5" fmla="*/ 86628 h 125885"/>
                <a:gd name="connsiteX6" fmla="*/ 20097 w 120580"/>
                <a:gd name="connsiteY6" fmla="*/ 26338 h 125885"/>
                <a:gd name="connsiteX7" fmla="*/ 5024 w 120580"/>
                <a:gd name="connsiteY7" fmla="*/ 6241 h 125885"/>
                <a:gd name="connsiteX8" fmla="*/ 0 w 120580"/>
                <a:gd name="connsiteY8" fmla="*/ 1217 h 1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580" h="125885">
                  <a:moveTo>
                    <a:pt x="120580" y="86628"/>
                  </a:moveTo>
                  <a:cubicBezTo>
                    <a:pt x="97971" y="66113"/>
                    <a:pt x="75362" y="45598"/>
                    <a:pt x="65314" y="46435"/>
                  </a:cubicBezTo>
                  <a:cubicBezTo>
                    <a:pt x="55266" y="47272"/>
                    <a:pt x="64477" y="79092"/>
                    <a:pt x="60290" y="91652"/>
                  </a:cubicBezTo>
                  <a:cubicBezTo>
                    <a:pt x="56103" y="104212"/>
                    <a:pt x="40193" y="121797"/>
                    <a:pt x="40193" y="121797"/>
                  </a:cubicBezTo>
                  <a:cubicBezTo>
                    <a:pt x="34332" y="126821"/>
                    <a:pt x="28470" y="127659"/>
                    <a:pt x="25121" y="121797"/>
                  </a:cubicBezTo>
                  <a:cubicBezTo>
                    <a:pt x="21772" y="115936"/>
                    <a:pt x="20934" y="102538"/>
                    <a:pt x="20097" y="86628"/>
                  </a:cubicBezTo>
                  <a:cubicBezTo>
                    <a:pt x="19260" y="70718"/>
                    <a:pt x="20097" y="26338"/>
                    <a:pt x="20097" y="26338"/>
                  </a:cubicBezTo>
                  <a:cubicBezTo>
                    <a:pt x="17585" y="12940"/>
                    <a:pt x="5024" y="6241"/>
                    <a:pt x="5024" y="6241"/>
                  </a:cubicBezTo>
                  <a:cubicBezTo>
                    <a:pt x="1675" y="2054"/>
                    <a:pt x="2512" y="-2133"/>
                    <a:pt x="0" y="121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Rectangle 3"/>
          <p:cNvSpPr/>
          <p:nvPr/>
        </p:nvSpPr>
        <p:spPr>
          <a:xfrm>
            <a:off x="8313081" y="4064129"/>
            <a:ext cx="30547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Spectra of Pierson-Moskowitz and JONSWAP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γ : correction factor  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23657" y="2268427"/>
            <a:ext cx="36335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Gaussian envelope of a wave train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(Günther. 1986.)</a:t>
            </a:r>
          </a:p>
        </p:txBody>
      </p:sp>
      <p:sp>
        <p:nvSpPr>
          <p:cNvPr id="56" name="ZoneTexte 8">
            <a:extLst>
              <a:ext uri="{FF2B5EF4-FFF2-40B4-BE49-F238E27FC236}">
                <a16:creationId xmlns:a16="http://schemas.microsoft.com/office/drawing/2014/main" id="{159A7B3D-4AFA-430F-8C1E-F691CA542E72}"/>
              </a:ext>
            </a:extLst>
          </p:cNvPr>
          <p:cNvSpPr txBox="1"/>
          <p:nvPr/>
        </p:nvSpPr>
        <p:spPr>
          <a:xfrm>
            <a:off x="0" y="11787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800" b="1" dirty="0" err="1">
                <a:cs typeface="Times New Roman" panose="02020603050405020304" pitchFamily="18" charset="0"/>
              </a:rPr>
              <a:t>Wave</a:t>
            </a:r>
            <a:r>
              <a:rPr lang="fr-FR" sz="2800" b="1" dirty="0">
                <a:cs typeface="Times New Roman" panose="02020603050405020304" pitchFamily="18" charset="0"/>
              </a:rPr>
              <a:t> train </a:t>
            </a:r>
            <a:r>
              <a:rPr lang="fr-FR" sz="2800" b="1" dirty="0" err="1">
                <a:cs typeface="Times New Roman" panose="02020603050405020304" pitchFamily="18" charset="0"/>
              </a:rPr>
              <a:t>spectra</a:t>
            </a:r>
            <a:endParaRPr lang="fr-FR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2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2CC9-0415-48E6-AAF6-3F7112860E05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900570"/>
            <a:ext cx="12192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Uncover the hidden </a:t>
            </a:r>
            <a:r>
              <a:rPr lang="en-US" sz="3200" dirty="0">
                <a:solidFill>
                  <a:srgbClr val="FF0000"/>
                </a:solidFill>
              </a:rPr>
              <a:t>dynamics</a:t>
            </a:r>
            <a:r>
              <a:rPr lang="en-US" sz="3200" dirty="0"/>
              <a:t> of coastal waves through </a:t>
            </a:r>
            <a:r>
              <a:rPr lang="en-US" sz="3200" dirty="0">
                <a:solidFill>
                  <a:srgbClr val="FF0000"/>
                </a:solidFill>
              </a:rPr>
              <a:t>advanced analysis techniques</a:t>
            </a:r>
            <a:r>
              <a:rPr lang="en-US" sz="3200" dirty="0"/>
              <a:t>.</a:t>
            </a:r>
          </a:p>
          <a:p>
            <a:pPr lvl="1"/>
            <a:endParaRPr lang="en-US" sz="2400" dirty="0"/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Introduce </a:t>
            </a:r>
            <a:r>
              <a:rPr lang="en-US" sz="2400" b="1" dirty="0">
                <a:solidFill>
                  <a:srgbClr val="FF0000"/>
                </a:solidFill>
              </a:rPr>
              <a:t>autobicoherence</a:t>
            </a:r>
            <a:r>
              <a:rPr lang="en-US" sz="2400" b="1" dirty="0"/>
              <a:t> </a:t>
            </a:r>
            <a:r>
              <a:rPr lang="en-US" sz="2400" dirty="0"/>
              <a:t>analysis to coastal dynamics research.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Investigate </a:t>
            </a:r>
            <a:r>
              <a:rPr lang="en-US" sz="2400" b="1" dirty="0">
                <a:solidFill>
                  <a:srgbClr val="FF0000"/>
                </a:solidFill>
              </a:rPr>
              <a:t>energy dissipation </a:t>
            </a:r>
            <a:r>
              <a:rPr lang="en-US" sz="2400" dirty="0"/>
              <a:t>mechanisms during wave propagation.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Explore </a:t>
            </a:r>
            <a:r>
              <a:rPr lang="en-US" sz="2400" b="1" dirty="0">
                <a:solidFill>
                  <a:srgbClr val="FF0000"/>
                </a:solidFill>
              </a:rPr>
              <a:t>nonlinear frequency interactions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often overlooked.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Utilize </a:t>
            </a:r>
            <a:r>
              <a:rPr lang="en-US" sz="2400" b="1" dirty="0">
                <a:solidFill>
                  <a:srgbClr val="FF0000"/>
                </a:solidFill>
              </a:rPr>
              <a:t>wavelet transform</a:t>
            </a:r>
            <a:r>
              <a:rPr lang="en-US" sz="2400" b="1" dirty="0"/>
              <a:t> </a:t>
            </a:r>
            <a:r>
              <a:rPr lang="en-US" sz="2400" dirty="0"/>
              <a:t>for identifying frequency components.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986ACFB7-96D6-49C2-8928-E98A4B083C07}"/>
              </a:ext>
            </a:extLst>
          </p:cNvPr>
          <p:cNvSpPr txBox="1">
            <a:spLocks/>
          </p:cNvSpPr>
          <p:nvPr/>
        </p:nvSpPr>
        <p:spPr>
          <a:xfrm>
            <a:off x="0" y="595268"/>
            <a:ext cx="12192000" cy="5120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Objectives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2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7EA3-F42C-4409-8073-FD8BA344A2D1}" type="slidenum">
              <a:rPr lang="en-US" smtClean="0"/>
              <a:t>9</a:t>
            </a:fld>
            <a:endParaRPr lang="en-US"/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986ACFB7-96D6-49C2-8928-E98A4B083C07}"/>
              </a:ext>
            </a:extLst>
          </p:cNvPr>
          <p:cNvSpPr txBox="1">
            <a:spLocks/>
          </p:cNvSpPr>
          <p:nvPr/>
        </p:nvSpPr>
        <p:spPr>
          <a:xfrm>
            <a:off x="0" y="595268"/>
            <a:ext cx="12192000" cy="5120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17111;p33"/>
          <p:cNvSpPr txBox="1"/>
          <p:nvPr/>
        </p:nvSpPr>
        <p:spPr>
          <a:xfrm>
            <a:off x="8738178" y="5187933"/>
            <a:ext cx="1581701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endParaRPr lang="fr-FR" sz="1100" dirty="0">
              <a:solidFill>
                <a:schemeClr val="dk1"/>
              </a:solidFill>
              <a:ea typeface="Anaheim"/>
              <a:cs typeface="Anaheim"/>
              <a:sym typeface="Anaheim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66049" y="1704903"/>
            <a:ext cx="5662797" cy="4234380"/>
            <a:chOff x="1146280" y="1965676"/>
            <a:chExt cx="5662797" cy="4234380"/>
          </a:xfrm>
        </p:grpSpPr>
        <p:pic>
          <p:nvPicPr>
            <p:cNvPr id="19" name="Image 6">
              <a:extLst>
                <a:ext uri="{FF2B5EF4-FFF2-40B4-BE49-F238E27FC236}">
                  <a16:creationId xmlns:a16="http://schemas.microsoft.com/office/drawing/2014/main" id="{C4C4DFD6-43BB-4FF8-A947-F0C5962E21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280" y="2591481"/>
              <a:ext cx="4731029" cy="360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992830" y="1965676"/>
              <a:ext cx="3816247" cy="1270220"/>
              <a:chOff x="1978012" y="4793596"/>
              <a:chExt cx="3816247" cy="1270220"/>
            </a:xfrm>
          </p:grpSpPr>
          <p:sp>
            <p:nvSpPr>
              <p:cNvPr id="14" name="Google Shape;17108;p33"/>
              <p:cNvSpPr txBox="1"/>
              <p:nvPr/>
            </p:nvSpPr>
            <p:spPr>
              <a:xfrm>
                <a:off x="1978012" y="4793596"/>
                <a:ext cx="3816247" cy="3336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r>
                  <a:rPr lang="fr-FR" sz="2800" b="1" dirty="0" err="1">
                    <a:solidFill>
                      <a:schemeClr val="dk1"/>
                    </a:solidFill>
                    <a:ea typeface="Archivo Black"/>
                    <a:cs typeface="Archivo Black"/>
                    <a:sym typeface="Archivo Black"/>
                  </a:rPr>
                  <a:t>Wave</a:t>
                </a:r>
                <a:r>
                  <a:rPr lang="fr-FR" sz="2800" b="1" dirty="0">
                    <a:solidFill>
                      <a:schemeClr val="dk1"/>
                    </a:solidFill>
                    <a:ea typeface="Archivo Black"/>
                    <a:cs typeface="Archivo Black"/>
                    <a:sym typeface="Archivo Black"/>
                  </a:rPr>
                  <a:t> </a:t>
                </a:r>
                <a:r>
                  <a:rPr lang="fr-FR" sz="2800" b="1" dirty="0" err="1">
                    <a:solidFill>
                      <a:schemeClr val="dk1"/>
                    </a:solidFill>
                    <a:ea typeface="Archivo Black"/>
                    <a:cs typeface="Archivo Black"/>
                    <a:sym typeface="Archivo Black"/>
                  </a:rPr>
                  <a:t>flume</a:t>
                </a:r>
                <a:endParaRPr sz="2800" b="1" dirty="0">
                  <a:solidFill>
                    <a:schemeClr val="dk1"/>
                  </a:solidFill>
                  <a:ea typeface="Archivo Black"/>
                  <a:cs typeface="Archivo Black"/>
                  <a:sym typeface="Archivo Black"/>
                </a:endParaRPr>
              </a:p>
            </p:txBody>
          </p:sp>
          <p:sp>
            <p:nvSpPr>
              <p:cNvPr id="15" name="Google Shape;17109;p33"/>
              <p:cNvSpPr txBox="1"/>
              <p:nvPr/>
            </p:nvSpPr>
            <p:spPr>
              <a:xfrm>
                <a:off x="2672423" y="5155327"/>
                <a:ext cx="2887133" cy="9084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lvl="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FR" sz="1600" dirty="0">
                    <a:solidFill>
                      <a:schemeClr val="dk1"/>
                    </a:solidFill>
                    <a:ea typeface="Anaheim"/>
                    <a:cs typeface="Anaheim"/>
                  </a:rPr>
                  <a:t>L x l = 20 m x 0.8m</a:t>
                </a:r>
              </a:p>
              <a:p>
                <a:pPr marL="285750" lvl="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dk1"/>
                    </a:solidFill>
                    <a:ea typeface="Anaheim"/>
                    <a:cs typeface="Anaheim"/>
                  </a:rPr>
                  <a:t>Inclined PVC beach </a:t>
                </a:r>
                <a:r>
                  <a:rPr lang="en-US" sz="1600" b="1" dirty="0">
                    <a:solidFill>
                      <a:schemeClr val="dk1"/>
                    </a:solidFill>
                    <a:ea typeface="Anaheim"/>
                    <a:cs typeface="Anaheim"/>
                  </a:rPr>
                  <a:t>β = 1/25</a:t>
                </a:r>
                <a:endParaRPr lang="en-US" sz="1600" dirty="0">
                  <a:solidFill>
                    <a:schemeClr val="dk1"/>
                  </a:solidFill>
                  <a:ea typeface="Anaheim"/>
                  <a:cs typeface="Anaheim"/>
                </a:endParaRPr>
              </a:p>
              <a:p>
                <a:pPr marL="285750" lvl="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dk1"/>
                    </a:solidFill>
                    <a:ea typeface="Anaheim"/>
                    <a:cs typeface="Anaheim"/>
                  </a:rPr>
                  <a:t>Water level </a:t>
                </a:r>
                <a:r>
                  <a:rPr lang="en-US" sz="1600" b="1" dirty="0">
                    <a:solidFill>
                      <a:schemeClr val="dk1"/>
                    </a:solidFill>
                    <a:ea typeface="Anaheim"/>
                    <a:cs typeface="Anaheim"/>
                  </a:rPr>
                  <a:t>h</a:t>
                </a:r>
                <a:r>
                  <a:rPr lang="en-US" sz="1600" b="1" baseline="-25000" dirty="0">
                    <a:solidFill>
                      <a:schemeClr val="dk1"/>
                    </a:solidFill>
                    <a:ea typeface="Anaheim"/>
                    <a:cs typeface="Anaheim"/>
                  </a:rPr>
                  <a:t>0</a:t>
                </a:r>
                <a:r>
                  <a:rPr lang="en-US" sz="1600" b="1" dirty="0">
                    <a:solidFill>
                      <a:schemeClr val="dk1"/>
                    </a:solidFill>
                    <a:ea typeface="Anaheim"/>
                    <a:cs typeface="Anaheim"/>
                  </a:rPr>
                  <a:t> = 0.3 m</a:t>
                </a:r>
                <a:endParaRPr lang="fr-FR" sz="1600" b="1" dirty="0">
                  <a:solidFill>
                    <a:schemeClr val="dk1"/>
                  </a:solidFill>
                  <a:ea typeface="Anaheim"/>
                  <a:cs typeface="Anaheim"/>
                  <a:sym typeface="Anaheim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7230483" y="1671414"/>
            <a:ext cx="4278648" cy="4010885"/>
            <a:chOff x="7347052" y="1454145"/>
            <a:chExt cx="4054518" cy="4010885"/>
          </a:xfrm>
        </p:grpSpPr>
        <p:grpSp>
          <p:nvGrpSpPr>
            <p:cNvPr id="9" name="Group 8"/>
            <p:cNvGrpSpPr/>
            <p:nvPr/>
          </p:nvGrpSpPr>
          <p:grpSpPr>
            <a:xfrm>
              <a:off x="7347052" y="1454145"/>
              <a:ext cx="4054518" cy="2262076"/>
              <a:chOff x="4676901" y="4478905"/>
              <a:chExt cx="3597473" cy="2262076"/>
            </a:xfrm>
          </p:grpSpPr>
          <p:sp>
            <p:nvSpPr>
              <p:cNvPr id="39" name="Google Shape;17106;p33"/>
              <p:cNvSpPr txBox="1"/>
              <p:nvPr/>
            </p:nvSpPr>
            <p:spPr>
              <a:xfrm>
                <a:off x="4861286" y="4478905"/>
                <a:ext cx="3228702" cy="449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fr-FR" sz="2800" b="1" dirty="0" err="1">
                    <a:solidFill>
                      <a:schemeClr val="dk1"/>
                    </a:solidFill>
                    <a:ea typeface="Archivo Black"/>
                    <a:cs typeface="Archivo Black"/>
                    <a:sym typeface="Archivo Black"/>
                  </a:rPr>
                  <a:t>Wave</a:t>
                </a:r>
                <a:r>
                  <a:rPr lang="fr-FR" sz="2800" b="1" dirty="0">
                    <a:solidFill>
                      <a:schemeClr val="dk1"/>
                    </a:solidFill>
                    <a:ea typeface="Archivo Black"/>
                    <a:cs typeface="Archivo Black"/>
                    <a:sym typeface="Archivo Black"/>
                  </a:rPr>
                  <a:t> </a:t>
                </a:r>
                <a:r>
                  <a:rPr lang="fr-FR" sz="2800" b="1" dirty="0" err="1">
                    <a:solidFill>
                      <a:schemeClr val="dk1"/>
                    </a:solidFill>
                    <a:ea typeface="Archivo Black"/>
                    <a:cs typeface="Archivo Black"/>
                    <a:sym typeface="Archivo Black"/>
                  </a:rPr>
                  <a:t>Generator</a:t>
                </a:r>
                <a:endParaRPr sz="2800" b="1" dirty="0">
                  <a:solidFill>
                    <a:schemeClr val="dk1"/>
                  </a:solidFill>
                  <a:ea typeface="Archivo Black"/>
                  <a:cs typeface="Archivo Black"/>
                  <a:sym typeface="Archivo Black"/>
                </a:endParaRPr>
              </a:p>
            </p:txBody>
          </p:sp>
          <p:sp>
            <p:nvSpPr>
              <p:cNvPr id="40" name="Google Shape;17107;p33"/>
              <p:cNvSpPr txBox="1"/>
              <p:nvPr/>
            </p:nvSpPr>
            <p:spPr>
              <a:xfrm>
                <a:off x="4676901" y="4902208"/>
                <a:ext cx="3597473" cy="1838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Peak </a:t>
                </a:r>
                <a:r>
                  <a:rPr lang="fr-FR" sz="1600" dirty="0" err="1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frequency</a:t>
                </a:r>
                <a:r>
                  <a:rPr lang="fr-FR" sz="1600" dirty="0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 = </a:t>
                </a:r>
                <a:r>
                  <a:rPr lang="fr-FR" sz="1600" b="1" dirty="0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0.75 Hz</a:t>
                </a:r>
              </a:p>
              <a:p>
                <a:pPr marL="285750" lvl="0" indent="-285750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sz="1600" b="1" dirty="0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9 </a:t>
                </a:r>
                <a:r>
                  <a:rPr lang="fr-FR" sz="1600" b="1" dirty="0" err="1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wave</a:t>
                </a:r>
                <a:r>
                  <a:rPr lang="fr-FR" sz="1600" b="1" dirty="0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 amplitudes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1600" dirty="0" err="1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Wave</a:t>
                </a:r>
                <a:r>
                  <a:rPr lang="fr-FR" sz="1600" dirty="0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 </a:t>
                </a:r>
                <a:r>
                  <a:rPr lang="fr-FR" sz="1600" dirty="0" err="1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breaking</a:t>
                </a:r>
                <a:r>
                  <a:rPr lang="fr-FR" sz="1600" dirty="0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 at </a:t>
                </a:r>
                <a:r>
                  <a:rPr lang="fr-FR" sz="1600" b="1" dirty="0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12m </a:t>
                </a:r>
                <a:r>
                  <a:rPr lang="fr-FR" sz="1600" dirty="0" err="1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from</a:t>
                </a:r>
                <a:r>
                  <a:rPr lang="fr-FR" sz="1600" dirty="0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 </a:t>
                </a:r>
                <a:r>
                  <a:rPr lang="fr-FR" sz="1600" dirty="0" err="1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generator</a:t>
                </a:r>
                <a:endParaRPr lang="fr-FR" sz="1600" b="1" dirty="0">
                  <a:solidFill>
                    <a:schemeClr val="dk1"/>
                  </a:solidFill>
                  <a:ea typeface="Anaheim"/>
                  <a:cs typeface="Anaheim"/>
                  <a:sym typeface="Anaheim"/>
                </a:endParaRPr>
              </a:p>
              <a:p>
                <a:pPr marL="285750" lvl="0" indent="-2857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b="1" dirty="0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4 </a:t>
                </a:r>
                <a:r>
                  <a:rPr lang="fr-FR" b="1" dirty="0" err="1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spectra</a:t>
                </a:r>
                <a:r>
                  <a:rPr lang="fr-FR" b="1" dirty="0">
                    <a:solidFill>
                      <a:schemeClr val="dk1"/>
                    </a:solidFill>
                    <a:ea typeface="Anaheim"/>
                    <a:cs typeface="Anaheim"/>
                    <a:sym typeface="Anaheim"/>
                  </a:rPr>
                  <a:t>:   </a:t>
                </a:r>
                <a:r>
                  <a:rPr lang="fr-FR" altLang="fr-FR" sz="1600" dirty="0">
                    <a:solidFill>
                      <a:schemeClr val="dk1"/>
                    </a:solidFill>
                    <a:ea typeface="Anaheim"/>
                    <a:cs typeface="Anaheim"/>
                  </a:rPr>
                  <a:t>Gaussian, Pierson-Moskowitz</a:t>
                </a:r>
              </a:p>
              <a:p>
                <a:pPr algn="ctr"/>
                <a:r>
                  <a:rPr lang="fr-FR" altLang="fr-FR" sz="1600" dirty="0">
                    <a:solidFill>
                      <a:schemeClr val="dk1"/>
                    </a:solidFill>
                    <a:ea typeface="Anaheim"/>
                    <a:cs typeface="Anaheim"/>
                  </a:rPr>
                  <a:t>	JONSWAP (</a:t>
                </a:r>
                <a:r>
                  <a:rPr lang="el-GR" altLang="fr-FR" sz="1600" dirty="0">
                    <a:solidFill>
                      <a:schemeClr val="dk1"/>
                    </a:solidFill>
                    <a:ea typeface="Anaheim"/>
                    <a:cs typeface="Anaheim"/>
                  </a:rPr>
                  <a:t>γ</a:t>
                </a:r>
                <a:r>
                  <a:rPr lang="fr-FR" altLang="fr-FR" sz="1600" dirty="0">
                    <a:solidFill>
                      <a:schemeClr val="dk1"/>
                    </a:solidFill>
                    <a:ea typeface="Anaheim"/>
                    <a:cs typeface="Anaheim"/>
                  </a:rPr>
                  <a:t> = 3,3) et JONSWAP (</a:t>
                </a:r>
                <a:r>
                  <a:rPr lang="el-GR" altLang="fr-FR" sz="1600" dirty="0">
                    <a:solidFill>
                      <a:schemeClr val="dk1"/>
                    </a:solidFill>
                    <a:ea typeface="Anaheim"/>
                    <a:cs typeface="Anaheim"/>
                  </a:rPr>
                  <a:t>γ</a:t>
                </a:r>
                <a:r>
                  <a:rPr lang="fr-FR" altLang="fr-FR" sz="1600" dirty="0">
                    <a:solidFill>
                      <a:schemeClr val="dk1"/>
                    </a:solidFill>
                    <a:ea typeface="Anaheim"/>
                    <a:cs typeface="Anaheim"/>
                  </a:rPr>
                  <a:t> = 7)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 sz="1600" dirty="0">
                  <a:solidFill>
                    <a:schemeClr val="dk1"/>
                  </a:solidFill>
                  <a:ea typeface="Anaheim"/>
                  <a:cs typeface="Anaheim"/>
                  <a:sym typeface="Anaheim"/>
                </a:endParaRPr>
              </a:p>
              <a:p>
                <a:pPr algn="ctr"/>
                <a:endParaRPr lang="fr-FR" sz="1600" dirty="0">
                  <a:solidFill>
                    <a:schemeClr val="dk1"/>
                  </a:solidFill>
                  <a:ea typeface="Anaheim"/>
                  <a:cs typeface="Anaheim"/>
                  <a:sym typeface="Anaheim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 sz="1600" dirty="0">
                  <a:solidFill>
                    <a:schemeClr val="dk1"/>
                  </a:solidFill>
                  <a:ea typeface="Anaheim"/>
                  <a:cs typeface="Anaheim"/>
                  <a:sym typeface="Anaheim"/>
                </a:endParaRPr>
              </a:p>
            </p:txBody>
          </p:sp>
        </p:grpSp>
        <p:pic>
          <p:nvPicPr>
            <p:cNvPr id="20" name="Image 8">
              <a:extLst>
                <a:ext uri="{FF2B5EF4-FFF2-40B4-BE49-F238E27FC236}">
                  <a16:creationId xmlns:a16="http://schemas.microsoft.com/office/drawing/2014/main" id="{8EB890BB-4CBA-467C-94C8-A052EEA43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6641" y="3705324"/>
              <a:ext cx="2384543" cy="1759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9708" y="5802023"/>
            <a:ext cx="333487" cy="3980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195329" y="5942682"/>
            <a:ext cx="4274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Wave generator (done using </a:t>
            </a:r>
            <a:r>
              <a:rPr lang="en-US" sz="1400" i="1" dirty="0" err="1"/>
              <a:t>Autocad</a:t>
            </a:r>
            <a:r>
              <a:rPr lang="en-US" sz="1400" i="1" dirty="0"/>
              <a:t> by Sylvain </a:t>
            </a:r>
            <a:r>
              <a:rPr lang="en-US" sz="1400" i="1" dirty="0" err="1"/>
              <a:t>Haquin</a:t>
            </a:r>
            <a:r>
              <a:rPr lang="en-US" sz="1400" i="1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1426" y="5942681"/>
            <a:ext cx="39702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Wave flume (done using </a:t>
            </a:r>
            <a:r>
              <a:rPr lang="en-US" sz="1400" i="1" dirty="0" err="1"/>
              <a:t>Autocad</a:t>
            </a:r>
            <a:r>
              <a:rPr lang="en-US" sz="1400" i="1" dirty="0"/>
              <a:t> by Sylvain </a:t>
            </a:r>
            <a:r>
              <a:rPr lang="en-US" sz="1400" i="1" dirty="0" err="1"/>
              <a:t>Haquin</a:t>
            </a:r>
            <a:r>
              <a:rPr lang="en-US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601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1276</Words>
  <Application>Microsoft Office PowerPoint</Application>
  <PresentationFormat>Grand écran</PresentationFormat>
  <Paragraphs>329</Paragraphs>
  <Slides>31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Tw Cen MT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Reine Matar</dc:creator>
  <cp:lastModifiedBy>patrick Prouzet</cp:lastModifiedBy>
  <cp:revision>428</cp:revision>
  <dcterms:created xsi:type="dcterms:W3CDTF">2023-05-30T13:31:55Z</dcterms:created>
  <dcterms:modified xsi:type="dcterms:W3CDTF">2023-10-03T14:29:51Z</dcterms:modified>
</cp:coreProperties>
</file>